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61" r:id="rId2"/>
    <p:sldId id="259" r:id="rId3"/>
    <p:sldId id="273" r:id="rId4"/>
    <p:sldId id="258" r:id="rId5"/>
    <p:sldId id="264" r:id="rId6"/>
    <p:sldId id="263" r:id="rId7"/>
    <p:sldId id="274" r:id="rId8"/>
    <p:sldId id="268" r:id="rId9"/>
    <p:sldId id="265" r:id="rId10"/>
    <p:sldId id="266" r:id="rId11"/>
  </p:sldIdLst>
  <p:sldSz cx="12192000" cy="6858000"/>
  <p:notesSz cx="6670675" cy="9777413"/>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55B24"/>
    <a:srgbClr val="1155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3B9A55-50FE-4D83-ABD3-99DE4E84DC57}" v="47" dt="2023-03-29T16:09:57.363"/>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792" autoAdjust="0"/>
  </p:normalViewPr>
  <p:slideViewPr>
    <p:cSldViewPr snapToGrid="0">
      <p:cViewPr varScale="1">
        <p:scale>
          <a:sx n="59" d="100"/>
          <a:sy n="59" d="100"/>
        </p:scale>
        <p:origin x="964" y="3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45" d="100"/>
          <a:sy n="45" d="100"/>
        </p:scale>
        <p:origin x="2784" y="5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890838" cy="49053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778250" y="0"/>
            <a:ext cx="2890838" cy="490538"/>
          </a:xfrm>
          <a:prstGeom prst="rect">
            <a:avLst/>
          </a:prstGeom>
        </p:spPr>
        <p:txBody>
          <a:bodyPr vert="horz" lIns="91440" tIns="45720" rIns="91440" bIns="45720" rtlCol="0"/>
          <a:lstStyle>
            <a:lvl1pPr algn="r">
              <a:defRPr sz="1200"/>
            </a:lvl1pPr>
          </a:lstStyle>
          <a:p>
            <a:fld id="{18A035A7-4FDF-453F-8B90-7DA93346DE95}" type="datetimeFigureOut">
              <a:rPr lang="da-DK" smtClean="0"/>
              <a:t>13-03-2025</a:t>
            </a:fld>
            <a:endParaRPr lang="da-DK"/>
          </a:p>
        </p:txBody>
      </p:sp>
      <p:sp>
        <p:nvSpPr>
          <p:cNvPr id="4" name="Pladsholder til slidebillede 3"/>
          <p:cNvSpPr>
            <a:spLocks noGrp="1" noRot="1" noChangeAspect="1"/>
          </p:cNvSpPr>
          <p:nvPr>
            <p:ph type="sldImg" idx="2"/>
          </p:nvPr>
        </p:nvSpPr>
        <p:spPr>
          <a:xfrm>
            <a:off x="401638" y="1222375"/>
            <a:ext cx="5867400" cy="3300413"/>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66750" y="4705350"/>
            <a:ext cx="5337175" cy="3849688"/>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9286875"/>
            <a:ext cx="2890838" cy="490538"/>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778250" y="9286875"/>
            <a:ext cx="2890838" cy="490538"/>
          </a:xfrm>
          <a:prstGeom prst="rect">
            <a:avLst/>
          </a:prstGeom>
        </p:spPr>
        <p:txBody>
          <a:bodyPr vert="horz" lIns="91440" tIns="45720" rIns="91440" bIns="45720" rtlCol="0" anchor="b"/>
          <a:lstStyle>
            <a:lvl1pPr algn="r">
              <a:defRPr sz="1200"/>
            </a:lvl1pPr>
          </a:lstStyle>
          <a:p>
            <a:fld id="{811D7173-66F4-4775-A009-F157965BDFF0}" type="slidenum">
              <a:rPr lang="da-DK" smtClean="0"/>
              <a:t>‹nr.›</a:t>
            </a:fld>
            <a:endParaRPr lang="da-DK"/>
          </a:p>
        </p:txBody>
      </p:sp>
    </p:spTree>
    <p:extLst>
      <p:ext uri="{BB962C8B-B14F-4D97-AF65-F5344CB8AC3E}">
        <p14:creationId xmlns:p14="http://schemas.microsoft.com/office/powerpoint/2010/main" val="1090590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FebK58DTZnU"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liveworksheets.com/vh1206137oi"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e-DE" sz="1200" b="0" i="0" u="sng" strike="noStrike" dirty="0">
                <a:solidFill>
                  <a:srgbClr val="1155CC"/>
                </a:solidFill>
                <a:effectLst/>
                <a:latin typeface="Arial" panose="020B0604020202020204" pitchFamily="34" charset="0"/>
                <a:hlinkClick r:id="rId3"/>
              </a:rPr>
              <a:t>#9 Wegbeschreibung auf Deutsch - </a:t>
            </a:r>
            <a:r>
              <a:rPr lang="de-DE" sz="1200" b="0" i="0" u="sng" strike="noStrike" dirty="0" err="1">
                <a:solidFill>
                  <a:srgbClr val="1155CC"/>
                </a:solidFill>
                <a:effectLst/>
                <a:latin typeface="Arial" panose="020B0604020202020204" pitchFamily="34" charset="0"/>
                <a:hlinkClick r:id="rId3"/>
              </a:rPr>
              <a:t>Learn</a:t>
            </a:r>
            <a:r>
              <a:rPr lang="de-DE" sz="1200" b="0" i="0" u="sng" strike="noStrike" dirty="0">
                <a:solidFill>
                  <a:srgbClr val="1155CC"/>
                </a:solidFill>
                <a:effectLst/>
                <a:latin typeface="Arial" panose="020B0604020202020204" pitchFamily="34" charset="0"/>
                <a:hlinkClick r:id="rId3"/>
              </a:rPr>
              <a:t> German </a:t>
            </a:r>
            <a:r>
              <a:rPr lang="de-DE" sz="1200" b="0" i="0" u="sng" strike="noStrike" dirty="0" err="1">
                <a:solidFill>
                  <a:srgbClr val="1155CC"/>
                </a:solidFill>
                <a:effectLst/>
                <a:latin typeface="Arial" panose="020B0604020202020204" pitchFamily="34" charset="0"/>
                <a:hlinkClick r:id="rId3"/>
              </a:rPr>
              <a:t>with</a:t>
            </a:r>
            <a:r>
              <a:rPr lang="de-DE" sz="1200" b="0" i="0" u="sng" strike="noStrike" dirty="0">
                <a:solidFill>
                  <a:srgbClr val="1155CC"/>
                </a:solidFill>
                <a:effectLst/>
                <a:latin typeface="Arial" panose="020B0604020202020204" pitchFamily="34" charset="0"/>
                <a:hlinkClick r:id="rId3"/>
              </a:rPr>
              <a:t> Ida | 24h</a:t>
            </a:r>
            <a:endParaRPr lang="de-DE" sz="1200" b="0" i="0" u="sng" strike="noStrike" dirty="0">
              <a:solidFill>
                <a:srgbClr val="1155CC"/>
              </a:solidFill>
              <a:effectLst/>
              <a:latin typeface="Arial" panose="020B0604020202020204" pitchFamily="34" charset="0"/>
            </a:endParaRPr>
          </a:p>
          <a:p>
            <a:r>
              <a:rPr lang="de-DE" sz="1200" b="0" i="0" u="sng" strike="noStrike" dirty="0">
                <a:solidFill>
                  <a:srgbClr val="1155CC"/>
                </a:solidFill>
                <a:effectLst/>
                <a:latin typeface="Arial" panose="020B0604020202020204" pitchFamily="34" charset="0"/>
                <a:hlinkClick r:id="rId3"/>
              </a:rPr>
              <a:t>Deutsch | A2/B1 – YouTube</a:t>
            </a:r>
            <a:endParaRPr lang="da-DK" dirty="0"/>
          </a:p>
        </p:txBody>
      </p:sp>
      <p:sp>
        <p:nvSpPr>
          <p:cNvPr id="4" name="Pladsholder til slidenummer 3"/>
          <p:cNvSpPr>
            <a:spLocks noGrp="1"/>
          </p:cNvSpPr>
          <p:nvPr>
            <p:ph type="sldNum" sz="quarter" idx="5"/>
          </p:nvPr>
        </p:nvSpPr>
        <p:spPr/>
        <p:txBody>
          <a:bodyPr/>
          <a:lstStyle/>
          <a:p>
            <a:fld id="{811D7173-66F4-4775-A009-F157965BDFF0}" type="slidenum">
              <a:rPr lang="da-DK" smtClean="0"/>
              <a:t>2</a:t>
            </a:fld>
            <a:endParaRPr lang="da-DK"/>
          </a:p>
        </p:txBody>
      </p:sp>
    </p:spTree>
    <p:extLst>
      <p:ext uri="{BB962C8B-B14F-4D97-AF65-F5344CB8AC3E}">
        <p14:creationId xmlns:p14="http://schemas.microsoft.com/office/powerpoint/2010/main" val="1803536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err="1">
                <a:hlinkClick r:id="rId3"/>
              </a:rPr>
              <a:t>Nach</a:t>
            </a:r>
            <a:r>
              <a:rPr lang="da-DK" dirty="0">
                <a:hlinkClick r:id="rId3"/>
              </a:rPr>
              <a:t> dem </a:t>
            </a:r>
            <a:r>
              <a:rPr lang="da-DK" dirty="0" err="1">
                <a:hlinkClick r:id="rId3"/>
              </a:rPr>
              <a:t>Weg</a:t>
            </a:r>
            <a:r>
              <a:rPr lang="da-DK" dirty="0">
                <a:hlinkClick r:id="rId3"/>
              </a:rPr>
              <a:t> </a:t>
            </a:r>
            <a:r>
              <a:rPr lang="da-DK" dirty="0" err="1">
                <a:hlinkClick r:id="rId3"/>
              </a:rPr>
              <a:t>fragen</a:t>
            </a:r>
            <a:r>
              <a:rPr lang="da-DK" dirty="0">
                <a:hlinkClick r:id="rId3"/>
              </a:rPr>
              <a:t> </a:t>
            </a:r>
            <a:r>
              <a:rPr lang="da-DK" dirty="0" err="1">
                <a:hlinkClick r:id="rId3"/>
              </a:rPr>
              <a:t>interactive</a:t>
            </a:r>
            <a:r>
              <a:rPr lang="da-DK" dirty="0">
                <a:hlinkClick r:id="rId3"/>
              </a:rPr>
              <a:t> </a:t>
            </a:r>
            <a:r>
              <a:rPr lang="da-DK" dirty="0" err="1">
                <a:hlinkClick r:id="rId3"/>
              </a:rPr>
              <a:t>worksheet</a:t>
            </a:r>
            <a:r>
              <a:rPr lang="da-DK" dirty="0">
                <a:hlinkClick r:id="rId3"/>
              </a:rPr>
              <a:t> (liveworksheets.com)</a:t>
            </a:r>
            <a:r>
              <a:rPr lang="da-DK" dirty="0"/>
              <a:t>  åbne i </a:t>
            </a:r>
            <a:r>
              <a:rPr lang="da-DK" dirty="0" err="1"/>
              <a:t>crome</a:t>
            </a:r>
            <a:r>
              <a:rPr lang="da-DK"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https://www.liveworksheets.com/vh1206137oi</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endParaRPr lang="da-DK" dirty="0"/>
          </a:p>
        </p:txBody>
      </p:sp>
      <p:sp>
        <p:nvSpPr>
          <p:cNvPr id="4" name="Pladsholder til slidenummer 3"/>
          <p:cNvSpPr>
            <a:spLocks noGrp="1"/>
          </p:cNvSpPr>
          <p:nvPr>
            <p:ph type="sldNum" sz="quarter" idx="5"/>
          </p:nvPr>
        </p:nvSpPr>
        <p:spPr/>
        <p:txBody>
          <a:bodyPr/>
          <a:lstStyle/>
          <a:p>
            <a:fld id="{811D7173-66F4-4775-A009-F157965BDFF0}" type="slidenum">
              <a:rPr lang="da-DK" smtClean="0"/>
              <a:t>4</a:t>
            </a:fld>
            <a:endParaRPr lang="da-DK"/>
          </a:p>
        </p:txBody>
      </p:sp>
    </p:spTree>
    <p:extLst>
      <p:ext uri="{BB962C8B-B14F-4D97-AF65-F5344CB8AC3E}">
        <p14:creationId xmlns:p14="http://schemas.microsoft.com/office/powerpoint/2010/main" val="2312242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811D7173-66F4-4775-A009-F157965BDFF0}" type="slidenum">
              <a:rPr lang="da-DK" smtClean="0"/>
              <a:t>5</a:t>
            </a:fld>
            <a:endParaRPr lang="da-DK"/>
          </a:p>
        </p:txBody>
      </p:sp>
    </p:spTree>
    <p:extLst>
      <p:ext uri="{BB962C8B-B14F-4D97-AF65-F5344CB8AC3E}">
        <p14:creationId xmlns:p14="http://schemas.microsoft.com/office/powerpoint/2010/main" val="29336673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811D7173-66F4-4775-A009-F157965BDFF0}" type="slidenum">
              <a:rPr lang="da-DK" smtClean="0"/>
              <a:t>6</a:t>
            </a:fld>
            <a:endParaRPr lang="da-DK"/>
          </a:p>
        </p:txBody>
      </p:sp>
    </p:spTree>
    <p:extLst>
      <p:ext uri="{BB962C8B-B14F-4D97-AF65-F5344CB8AC3E}">
        <p14:creationId xmlns:p14="http://schemas.microsoft.com/office/powerpoint/2010/main" val="4166384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EA716F-25C0-45F6-80AF-0B4C7A781A1F}"/>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5BC78378-BB7F-4D20-8C0D-593542502F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318531C7-0A4D-4316-B328-A5754726759E}"/>
              </a:ext>
            </a:extLst>
          </p:cNvPr>
          <p:cNvSpPr>
            <a:spLocks noGrp="1"/>
          </p:cNvSpPr>
          <p:nvPr>
            <p:ph type="dt" sz="half" idx="10"/>
          </p:nvPr>
        </p:nvSpPr>
        <p:spPr/>
        <p:txBody>
          <a:bodyPr/>
          <a:lstStyle/>
          <a:p>
            <a:fld id="{8C0FE384-9FC9-4D37-9589-F61FB8EEA744}" type="datetimeFigureOut">
              <a:rPr lang="da-DK" smtClean="0"/>
              <a:t>13-03-2025</a:t>
            </a:fld>
            <a:endParaRPr lang="da-DK"/>
          </a:p>
        </p:txBody>
      </p:sp>
      <p:sp>
        <p:nvSpPr>
          <p:cNvPr id="5" name="Pladsholder til sidefod 4">
            <a:extLst>
              <a:ext uri="{FF2B5EF4-FFF2-40B4-BE49-F238E27FC236}">
                <a16:creationId xmlns:a16="http://schemas.microsoft.com/office/drawing/2014/main" id="{28FDD64E-0C35-44DD-8EAB-42A6845877D6}"/>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12A87A9D-038C-41A3-97EE-628A9B9DBE9C}"/>
              </a:ext>
            </a:extLst>
          </p:cNvPr>
          <p:cNvSpPr>
            <a:spLocks noGrp="1"/>
          </p:cNvSpPr>
          <p:nvPr>
            <p:ph type="sldNum" sz="quarter" idx="12"/>
          </p:nvPr>
        </p:nvSpPr>
        <p:spPr/>
        <p:txBody>
          <a:bodyPr/>
          <a:lstStyle/>
          <a:p>
            <a:fld id="{13868F48-3A72-46B2-AEC7-EF6C76D6B512}" type="slidenum">
              <a:rPr lang="da-DK" smtClean="0"/>
              <a:t>‹nr.›</a:t>
            </a:fld>
            <a:endParaRPr lang="da-DK"/>
          </a:p>
        </p:txBody>
      </p:sp>
    </p:spTree>
    <p:extLst>
      <p:ext uri="{BB962C8B-B14F-4D97-AF65-F5344CB8AC3E}">
        <p14:creationId xmlns:p14="http://schemas.microsoft.com/office/powerpoint/2010/main" val="4196127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F6BE36-9FE4-4E09-8FCF-5D40D303D43B}"/>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DFFD8258-67F9-4225-BFD1-4C5F3382B307}"/>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95200CF1-96C1-4E9D-88EC-F6A5939E27E3}"/>
              </a:ext>
            </a:extLst>
          </p:cNvPr>
          <p:cNvSpPr>
            <a:spLocks noGrp="1"/>
          </p:cNvSpPr>
          <p:nvPr>
            <p:ph type="dt" sz="half" idx="10"/>
          </p:nvPr>
        </p:nvSpPr>
        <p:spPr/>
        <p:txBody>
          <a:bodyPr/>
          <a:lstStyle/>
          <a:p>
            <a:fld id="{8C0FE384-9FC9-4D37-9589-F61FB8EEA744}" type="datetimeFigureOut">
              <a:rPr lang="da-DK" smtClean="0"/>
              <a:t>13-03-2025</a:t>
            </a:fld>
            <a:endParaRPr lang="da-DK"/>
          </a:p>
        </p:txBody>
      </p:sp>
      <p:sp>
        <p:nvSpPr>
          <p:cNvPr id="5" name="Pladsholder til sidefod 4">
            <a:extLst>
              <a:ext uri="{FF2B5EF4-FFF2-40B4-BE49-F238E27FC236}">
                <a16:creationId xmlns:a16="http://schemas.microsoft.com/office/drawing/2014/main" id="{353E14ED-6C79-40E8-B7E5-93C0FA745A45}"/>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0A423A45-504F-4B41-95B8-2B9EB23E5267}"/>
              </a:ext>
            </a:extLst>
          </p:cNvPr>
          <p:cNvSpPr>
            <a:spLocks noGrp="1"/>
          </p:cNvSpPr>
          <p:nvPr>
            <p:ph type="sldNum" sz="quarter" idx="12"/>
          </p:nvPr>
        </p:nvSpPr>
        <p:spPr/>
        <p:txBody>
          <a:bodyPr/>
          <a:lstStyle/>
          <a:p>
            <a:fld id="{13868F48-3A72-46B2-AEC7-EF6C76D6B512}" type="slidenum">
              <a:rPr lang="da-DK" smtClean="0"/>
              <a:t>‹nr.›</a:t>
            </a:fld>
            <a:endParaRPr lang="da-DK"/>
          </a:p>
        </p:txBody>
      </p:sp>
    </p:spTree>
    <p:extLst>
      <p:ext uri="{BB962C8B-B14F-4D97-AF65-F5344CB8AC3E}">
        <p14:creationId xmlns:p14="http://schemas.microsoft.com/office/powerpoint/2010/main" val="2554091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22913421-5520-4DEB-A363-6459ABB85BA1}"/>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0C831998-88A8-492C-8420-84946FDE87AB}"/>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6455A9E8-70E1-4FF6-BED1-4FE733642B54}"/>
              </a:ext>
            </a:extLst>
          </p:cNvPr>
          <p:cNvSpPr>
            <a:spLocks noGrp="1"/>
          </p:cNvSpPr>
          <p:nvPr>
            <p:ph type="dt" sz="half" idx="10"/>
          </p:nvPr>
        </p:nvSpPr>
        <p:spPr/>
        <p:txBody>
          <a:bodyPr/>
          <a:lstStyle/>
          <a:p>
            <a:fld id="{8C0FE384-9FC9-4D37-9589-F61FB8EEA744}" type="datetimeFigureOut">
              <a:rPr lang="da-DK" smtClean="0"/>
              <a:t>13-03-2025</a:t>
            </a:fld>
            <a:endParaRPr lang="da-DK"/>
          </a:p>
        </p:txBody>
      </p:sp>
      <p:sp>
        <p:nvSpPr>
          <p:cNvPr id="5" name="Pladsholder til sidefod 4">
            <a:extLst>
              <a:ext uri="{FF2B5EF4-FFF2-40B4-BE49-F238E27FC236}">
                <a16:creationId xmlns:a16="http://schemas.microsoft.com/office/drawing/2014/main" id="{77E3D1A1-0B09-466E-B403-B37EDF5E93C2}"/>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4170E833-E355-4DF2-9E57-0EBE67E1FC1B}"/>
              </a:ext>
            </a:extLst>
          </p:cNvPr>
          <p:cNvSpPr>
            <a:spLocks noGrp="1"/>
          </p:cNvSpPr>
          <p:nvPr>
            <p:ph type="sldNum" sz="quarter" idx="12"/>
          </p:nvPr>
        </p:nvSpPr>
        <p:spPr/>
        <p:txBody>
          <a:bodyPr/>
          <a:lstStyle/>
          <a:p>
            <a:fld id="{13868F48-3A72-46B2-AEC7-EF6C76D6B512}" type="slidenum">
              <a:rPr lang="da-DK" smtClean="0"/>
              <a:t>‹nr.›</a:t>
            </a:fld>
            <a:endParaRPr lang="da-DK"/>
          </a:p>
        </p:txBody>
      </p:sp>
    </p:spTree>
    <p:extLst>
      <p:ext uri="{BB962C8B-B14F-4D97-AF65-F5344CB8AC3E}">
        <p14:creationId xmlns:p14="http://schemas.microsoft.com/office/powerpoint/2010/main" val="807964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204BF3-0745-423C-A64F-0DB0D95B9D1E}"/>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DE27D250-6F9C-49F5-A803-73939B3F699D}"/>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880401E3-E29B-495B-B3F7-943465501563}"/>
              </a:ext>
            </a:extLst>
          </p:cNvPr>
          <p:cNvSpPr>
            <a:spLocks noGrp="1"/>
          </p:cNvSpPr>
          <p:nvPr>
            <p:ph type="dt" sz="half" idx="10"/>
          </p:nvPr>
        </p:nvSpPr>
        <p:spPr/>
        <p:txBody>
          <a:bodyPr/>
          <a:lstStyle/>
          <a:p>
            <a:fld id="{8C0FE384-9FC9-4D37-9589-F61FB8EEA744}" type="datetimeFigureOut">
              <a:rPr lang="da-DK" smtClean="0"/>
              <a:t>13-03-2025</a:t>
            </a:fld>
            <a:endParaRPr lang="da-DK"/>
          </a:p>
        </p:txBody>
      </p:sp>
      <p:sp>
        <p:nvSpPr>
          <p:cNvPr id="5" name="Pladsholder til sidefod 4">
            <a:extLst>
              <a:ext uri="{FF2B5EF4-FFF2-40B4-BE49-F238E27FC236}">
                <a16:creationId xmlns:a16="http://schemas.microsoft.com/office/drawing/2014/main" id="{C4FE1AF1-BCA1-4359-BD13-89841DAA2409}"/>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F68C0D1E-CE46-40EF-B68E-B9F56CB681AA}"/>
              </a:ext>
            </a:extLst>
          </p:cNvPr>
          <p:cNvSpPr>
            <a:spLocks noGrp="1"/>
          </p:cNvSpPr>
          <p:nvPr>
            <p:ph type="sldNum" sz="quarter" idx="12"/>
          </p:nvPr>
        </p:nvSpPr>
        <p:spPr/>
        <p:txBody>
          <a:bodyPr/>
          <a:lstStyle/>
          <a:p>
            <a:fld id="{13868F48-3A72-46B2-AEC7-EF6C76D6B512}" type="slidenum">
              <a:rPr lang="da-DK" smtClean="0"/>
              <a:t>‹nr.›</a:t>
            </a:fld>
            <a:endParaRPr lang="da-DK"/>
          </a:p>
        </p:txBody>
      </p:sp>
    </p:spTree>
    <p:extLst>
      <p:ext uri="{BB962C8B-B14F-4D97-AF65-F5344CB8AC3E}">
        <p14:creationId xmlns:p14="http://schemas.microsoft.com/office/powerpoint/2010/main" val="2940706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9919EB-806D-4586-A246-5872E8E11DE6}"/>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A7B01948-AE41-49DF-8760-164EC6B3FF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4E4EBC92-A887-460E-9C68-C8E791555235}"/>
              </a:ext>
            </a:extLst>
          </p:cNvPr>
          <p:cNvSpPr>
            <a:spLocks noGrp="1"/>
          </p:cNvSpPr>
          <p:nvPr>
            <p:ph type="dt" sz="half" idx="10"/>
          </p:nvPr>
        </p:nvSpPr>
        <p:spPr/>
        <p:txBody>
          <a:bodyPr/>
          <a:lstStyle/>
          <a:p>
            <a:fld id="{8C0FE384-9FC9-4D37-9589-F61FB8EEA744}" type="datetimeFigureOut">
              <a:rPr lang="da-DK" smtClean="0"/>
              <a:t>13-03-2025</a:t>
            </a:fld>
            <a:endParaRPr lang="da-DK"/>
          </a:p>
        </p:txBody>
      </p:sp>
      <p:sp>
        <p:nvSpPr>
          <p:cNvPr id="5" name="Pladsholder til sidefod 4">
            <a:extLst>
              <a:ext uri="{FF2B5EF4-FFF2-40B4-BE49-F238E27FC236}">
                <a16:creationId xmlns:a16="http://schemas.microsoft.com/office/drawing/2014/main" id="{AB52710F-F43A-4D9C-B4D8-085F7D07614E}"/>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F67040FC-AD05-4430-BC2C-0FB65EFBA09C}"/>
              </a:ext>
            </a:extLst>
          </p:cNvPr>
          <p:cNvSpPr>
            <a:spLocks noGrp="1"/>
          </p:cNvSpPr>
          <p:nvPr>
            <p:ph type="sldNum" sz="quarter" idx="12"/>
          </p:nvPr>
        </p:nvSpPr>
        <p:spPr/>
        <p:txBody>
          <a:bodyPr/>
          <a:lstStyle/>
          <a:p>
            <a:fld id="{13868F48-3A72-46B2-AEC7-EF6C76D6B512}" type="slidenum">
              <a:rPr lang="da-DK" smtClean="0"/>
              <a:t>‹nr.›</a:t>
            </a:fld>
            <a:endParaRPr lang="da-DK"/>
          </a:p>
        </p:txBody>
      </p:sp>
    </p:spTree>
    <p:extLst>
      <p:ext uri="{BB962C8B-B14F-4D97-AF65-F5344CB8AC3E}">
        <p14:creationId xmlns:p14="http://schemas.microsoft.com/office/powerpoint/2010/main" val="2191509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A9B1A9-AD76-4D5F-B65B-997BF702DCFF}"/>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BD8FDE94-3128-487A-97AF-E5C49864B4A5}"/>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96CC7773-3466-4366-8927-2814DA9F1A42}"/>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7AE6FCA4-8A1E-4E9F-A52D-33CF81823227}"/>
              </a:ext>
            </a:extLst>
          </p:cNvPr>
          <p:cNvSpPr>
            <a:spLocks noGrp="1"/>
          </p:cNvSpPr>
          <p:nvPr>
            <p:ph type="dt" sz="half" idx="10"/>
          </p:nvPr>
        </p:nvSpPr>
        <p:spPr/>
        <p:txBody>
          <a:bodyPr/>
          <a:lstStyle/>
          <a:p>
            <a:fld id="{8C0FE384-9FC9-4D37-9589-F61FB8EEA744}" type="datetimeFigureOut">
              <a:rPr lang="da-DK" smtClean="0"/>
              <a:t>13-03-2025</a:t>
            </a:fld>
            <a:endParaRPr lang="da-DK"/>
          </a:p>
        </p:txBody>
      </p:sp>
      <p:sp>
        <p:nvSpPr>
          <p:cNvPr id="6" name="Pladsholder til sidefod 5">
            <a:extLst>
              <a:ext uri="{FF2B5EF4-FFF2-40B4-BE49-F238E27FC236}">
                <a16:creationId xmlns:a16="http://schemas.microsoft.com/office/drawing/2014/main" id="{C3CD171C-3805-4183-8426-0D479A9F2203}"/>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70712E5E-95AD-4964-8303-C59D55891079}"/>
              </a:ext>
            </a:extLst>
          </p:cNvPr>
          <p:cNvSpPr>
            <a:spLocks noGrp="1"/>
          </p:cNvSpPr>
          <p:nvPr>
            <p:ph type="sldNum" sz="quarter" idx="12"/>
          </p:nvPr>
        </p:nvSpPr>
        <p:spPr/>
        <p:txBody>
          <a:bodyPr/>
          <a:lstStyle/>
          <a:p>
            <a:fld id="{13868F48-3A72-46B2-AEC7-EF6C76D6B512}" type="slidenum">
              <a:rPr lang="da-DK" smtClean="0"/>
              <a:t>‹nr.›</a:t>
            </a:fld>
            <a:endParaRPr lang="da-DK"/>
          </a:p>
        </p:txBody>
      </p:sp>
    </p:spTree>
    <p:extLst>
      <p:ext uri="{BB962C8B-B14F-4D97-AF65-F5344CB8AC3E}">
        <p14:creationId xmlns:p14="http://schemas.microsoft.com/office/powerpoint/2010/main" val="3327907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EE5D51-4414-4441-86C5-E2783AB37B76}"/>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591C8FB8-B9AD-4586-8B2B-3C29FDCD6F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2CC8D4F8-2B09-4EAA-8BA4-ACF693F3E721}"/>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F6383D4F-66D2-4230-A037-83B19BC687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FAED5792-0902-4B04-B3DF-47507C5A4792}"/>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D912275D-62CB-4981-899F-3AA875E02318}"/>
              </a:ext>
            </a:extLst>
          </p:cNvPr>
          <p:cNvSpPr>
            <a:spLocks noGrp="1"/>
          </p:cNvSpPr>
          <p:nvPr>
            <p:ph type="dt" sz="half" idx="10"/>
          </p:nvPr>
        </p:nvSpPr>
        <p:spPr/>
        <p:txBody>
          <a:bodyPr/>
          <a:lstStyle/>
          <a:p>
            <a:fld id="{8C0FE384-9FC9-4D37-9589-F61FB8EEA744}" type="datetimeFigureOut">
              <a:rPr lang="da-DK" smtClean="0"/>
              <a:t>13-03-2025</a:t>
            </a:fld>
            <a:endParaRPr lang="da-DK"/>
          </a:p>
        </p:txBody>
      </p:sp>
      <p:sp>
        <p:nvSpPr>
          <p:cNvPr id="8" name="Pladsholder til sidefod 7">
            <a:extLst>
              <a:ext uri="{FF2B5EF4-FFF2-40B4-BE49-F238E27FC236}">
                <a16:creationId xmlns:a16="http://schemas.microsoft.com/office/drawing/2014/main" id="{27EE047A-85C7-447B-B941-EBE5F574209A}"/>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C54C3BBC-0519-4544-B618-6C706FF4003E}"/>
              </a:ext>
            </a:extLst>
          </p:cNvPr>
          <p:cNvSpPr>
            <a:spLocks noGrp="1"/>
          </p:cNvSpPr>
          <p:nvPr>
            <p:ph type="sldNum" sz="quarter" idx="12"/>
          </p:nvPr>
        </p:nvSpPr>
        <p:spPr/>
        <p:txBody>
          <a:bodyPr/>
          <a:lstStyle/>
          <a:p>
            <a:fld id="{13868F48-3A72-46B2-AEC7-EF6C76D6B512}" type="slidenum">
              <a:rPr lang="da-DK" smtClean="0"/>
              <a:t>‹nr.›</a:t>
            </a:fld>
            <a:endParaRPr lang="da-DK"/>
          </a:p>
        </p:txBody>
      </p:sp>
    </p:spTree>
    <p:extLst>
      <p:ext uri="{BB962C8B-B14F-4D97-AF65-F5344CB8AC3E}">
        <p14:creationId xmlns:p14="http://schemas.microsoft.com/office/powerpoint/2010/main" val="3296223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63AD3E-8539-4064-9291-B44FD0F91CFC}"/>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D06F278A-CB64-432A-9336-7B2E4FBF3A89}"/>
              </a:ext>
            </a:extLst>
          </p:cNvPr>
          <p:cNvSpPr>
            <a:spLocks noGrp="1"/>
          </p:cNvSpPr>
          <p:nvPr>
            <p:ph type="dt" sz="half" idx="10"/>
          </p:nvPr>
        </p:nvSpPr>
        <p:spPr/>
        <p:txBody>
          <a:bodyPr/>
          <a:lstStyle/>
          <a:p>
            <a:fld id="{8C0FE384-9FC9-4D37-9589-F61FB8EEA744}" type="datetimeFigureOut">
              <a:rPr lang="da-DK" smtClean="0"/>
              <a:t>13-03-2025</a:t>
            </a:fld>
            <a:endParaRPr lang="da-DK"/>
          </a:p>
        </p:txBody>
      </p:sp>
      <p:sp>
        <p:nvSpPr>
          <p:cNvPr id="4" name="Pladsholder til sidefod 3">
            <a:extLst>
              <a:ext uri="{FF2B5EF4-FFF2-40B4-BE49-F238E27FC236}">
                <a16:creationId xmlns:a16="http://schemas.microsoft.com/office/drawing/2014/main" id="{E0B760E1-7E58-4F91-8354-8FD1B84FEA06}"/>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632995A1-9977-48C8-B96E-97AFCEC2CD67}"/>
              </a:ext>
            </a:extLst>
          </p:cNvPr>
          <p:cNvSpPr>
            <a:spLocks noGrp="1"/>
          </p:cNvSpPr>
          <p:nvPr>
            <p:ph type="sldNum" sz="quarter" idx="12"/>
          </p:nvPr>
        </p:nvSpPr>
        <p:spPr/>
        <p:txBody>
          <a:bodyPr/>
          <a:lstStyle/>
          <a:p>
            <a:fld id="{13868F48-3A72-46B2-AEC7-EF6C76D6B512}" type="slidenum">
              <a:rPr lang="da-DK" smtClean="0"/>
              <a:t>‹nr.›</a:t>
            </a:fld>
            <a:endParaRPr lang="da-DK"/>
          </a:p>
        </p:txBody>
      </p:sp>
    </p:spTree>
    <p:extLst>
      <p:ext uri="{BB962C8B-B14F-4D97-AF65-F5344CB8AC3E}">
        <p14:creationId xmlns:p14="http://schemas.microsoft.com/office/powerpoint/2010/main" val="2390114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E4B9F839-9352-41E0-86D0-4E8DFDE0B031}"/>
              </a:ext>
            </a:extLst>
          </p:cNvPr>
          <p:cNvSpPr>
            <a:spLocks noGrp="1"/>
          </p:cNvSpPr>
          <p:nvPr>
            <p:ph type="dt" sz="half" idx="10"/>
          </p:nvPr>
        </p:nvSpPr>
        <p:spPr/>
        <p:txBody>
          <a:bodyPr/>
          <a:lstStyle/>
          <a:p>
            <a:fld id="{8C0FE384-9FC9-4D37-9589-F61FB8EEA744}" type="datetimeFigureOut">
              <a:rPr lang="da-DK" smtClean="0"/>
              <a:t>13-03-2025</a:t>
            </a:fld>
            <a:endParaRPr lang="da-DK"/>
          </a:p>
        </p:txBody>
      </p:sp>
      <p:sp>
        <p:nvSpPr>
          <p:cNvPr id="3" name="Pladsholder til sidefod 2">
            <a:extLst>
              <a:ext uri="{FF2B5EF4-FFF2-40B4-BE49-F238E27FC236}">
                <a16:creationId xmlns:a16="http://schemas.microsoft.com/office/drawing/2014/main" id="{CCDE0454-F22A-473B-9F56-BDBF710DD880}"/>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9CE6B4BA-AEF0-45EB-B53E-046C5AF208BE}"/>
              </a:ext>
            </a:extLst>
          </p:cNvPr>
          <p:cNvSpPr>
            <a:spLocks noGrp="1"/>
          </p:cNvSpPr>
          <p:nvPr>
            <p:ph type="sldNum" sz="quarter" idx="12"/>
          </p:nvPr>
        </p:nvSpPr>
        <p:spPr/>
        <p:txBody>
          <a:bodyPr/>
          <a:lstStyle/>
          <a:p>
            <a:fld id="{13868F48-3A72-46B2-AEC7-EF6C76D6B512}" type="slidenum">
              <a:rPr lang="da-DK" smtClean="0"/>
              <a:t>‹nr.›</a:t>
            </a:fld>
            <a:endParaRPr lang="da-DK"/>
          </a:p>
        </p:txBody>
      </p:sp>
    </p:spTree>
    <p:extLst>
      <p:ext uri="{BB962C8B-B14F-4D97-AF65-F5344CB8AC3E}">
        <p14:creationId xmlns:p14="http://schemas.microsoft.com/office/powerpoint/2010/main" val="3349910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280ED8-3E04-4243-9765-0F45577AC9C7}"/>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987166E7-7ACD-4638-BBB6-28601B8548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14855BBD-5E8D-4CBE-8DDF-10E28A9D1E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DDBEAD7D-6F7E-4D11-9DC5-8D2C9DC6969C}"/>
              </a:ext>
            </a:extLst>
          </p:cNvPr>
          <p:cNvSpPr>
            <a:spLocks noGrp="1"/>
          </p:cNvSpPr>
          <p:nvPr>
            <p:ph type="dt" sz="half" idx="10"/>
          </p:nvPr>
        </p:nvSpPr>
        <p:spPr/>
        <p:txBody>
          <a:bodyPr/>
          <a:lstStyle/>
          <a:p>
            <a:fld id="{8C0FE384-9FC9-4D37-9589-F61FB8EEA744}" type="datetimeFigureOut">
              <a:rPr lang="da-DK" smtClean="0"/>
              <a:t>13-03-2025</a:t>
            </a:fld>
            <a:endParaRPr lang="da-DK"/>
          </a:p>
        </p:txBody>
      </p:sp>
      <p:sp>
        <p:nvSpPr>
          <p:cNvPr id="6" name="Pladsholder til sidefod 5">
            <a:extLst>
              <a:ext uri="{FF2B5EF4-FFF2-40B4-BE49-F238E27FC236}">
                <a16:creationId xmlns:a16="http://schemas.microsoft.com/office/drawing/2014/main" id="{3CFCBA3F-EC44-4A26-A038-B216877896BA}"/>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B4ED0FAB-671E-43BD-B26F-9E5355AEF069}"/>
              </a:ext>
            </a:extLst>
          </p:cNvPr>
          <p:cNvSpPr>
            <a:spLocks noGrp="1"/>
          </p:cNvSpPr>
          <p:nvPr>
            <p:ph type="sldNum" sz="quarter" idx="12"/>
          </p:nvPr>
        </p:nvSpPr>
        <p:spPr/>
        <p:txBody>
          <a:bodyPr/>
          <a:lstStyle/>
          <a:p>
            <a:fld id="{13868F48-3A72-46B2-AEC7-EF6C76D6B512}" type="slidenum">
              <a:rPr lang="da-DK" smtClean="0"/>
              <a:t>‹nr.›</a:t>
            </a:fld>
            <a:endParaRPr lang="da-DK"/>
          </a:p>
        </p:txBody>
      </p:sp>
    </p:spTree>
    <p:extLst>
      <p:ext uri="{BB962C8B-B14F-4D97-AF65-F5344CB8AC3E}">
        <p14:creationId xmlns:p14="http://schemas.microsoft.com/office/powerpoint/2010/main" val="2704668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DB7267-41D8-4F0E-A0A2-163498257E1C}"/>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6529D65C-E957-4148-98AA-25A014C1D9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4E9988D2-10D1-42E7-B325-AAAA27BEF6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A30B65D5-72AA-4B09-8F82-85C2FB8944FF}"/>
              </a:ext>
            </a:extLst>
          </p:cNvPr>
          <p:cNvSpPr>
            <a:spLocks noGrp="1"/>
          </p:cNvSpPr>
          <p:nvPr>
            <p:ph type="dt" sz="half" idx="10"/>
          </p:nvPr>
        </p:nvSpPr>
        <p:spPr/>
        <p:txBody>
          <a:bodyPr/>
          <a:lstStyle/>
          <a:p>
            <a:fld id="{8C0FE384-9FC9-4D37-9589-F61FB8EEA744}" type="datetimeFigureOut">
              <a:rPr lang="da-DK" smtClean="0"/>
              <a:t>13-03-2025</a:t>
            </a:fld>
            <a:endParaRPr lang="da-DK"/>
          </a:p>
        </p:txBody>
      </p:sp>
      <p:sp>
        <p:nvSpPr>
          <p:cNvPr id="6" name="Pladsholder til sidefod 5">
            <a:extLst>
              <a:ext uri="{FF2B5EF4-FFF2-40B4-BE49-F238E27FC236}">
                <a16:creationId xmlns:a16="http://schemas.microsoft.com/office/drawing/2014/main" id="{487B2C6E-BE3D-42A8-BDCE-78BB43558E10}"/>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8E5015DA-C018-4C1E-9BFC-511B3C32F5EA}"/>
              </a:ext>
            </a:extLst>
          </p:cNvPr>
          <p:cNvSpPr>
            <a:spLocks noGrp="1"/>
          </p:cNvSpPr>
          <p:nvPr>
            <p:ph type="sldNum" sz="quarter" idx="12"/>
          </p:nvPr>
        </p:nvSpPr>
        <p:spPr/>
        <p:txBody>
          <a:bodyPr/>
          <a:lstStyle/>
          <a:p>
            <a:fld id="{13868F48-3A72-46B2-AEC7-EF6C76D6B512}" type="slidenum">
              <a:rPr lang="da-DK" smtClean="0"/>
              <a:t>‹nr.›</a:t>
            </a:fld>
            <a:endParaRPr lang="da-DK"/>
          </a:p>
        </p:txBody>
      </p:sp>
    </p:spTree>
    <p:extLst>
      <p:ext uri="{BB962C8B-B14F-4D97-AF65-F5344CB8AC3E}">
        <p14:creationId xmlns:p14="http://schemas.microsoft.com/office/powerpoint/2010/main" val="2546765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42EC8FE5-01E4-48B5-98F9-C4B34444A5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1A2471B8-4C8C-417B-BC8B-8B099FD46D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3B789CFC-FECC-4CE0-AAFA-83F9E0BA1D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0FE384-9FC9-4D37-9589-F61FB8EEA744}" type="datetimeFigureOut">
              <a:rPr lang="da-DK" smtClean="0"/>
              <a:t>13-03-2025</a:t>
            </a:fld>
            <a:endParaRPr lang="da-DK"/>
          </a:p>
        </p:txBody>
      </p:sp>
      <p:sp>
        <p:nvSpPr>
          <p:cNvPr id="5" name="Pladsholder til sidefod 4">
            <a:extLst>
              <a:ext uri="{FF2B5EF4-FFF2-40B4-BE49-F238E27FC236}">
                <a16:creationId xmlns:a16="http://schemas.microsoft.com/office/drawing/2014/main" id="{3B4B7920-E0E7-458C-ABF8-435B28BDFB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1F595A0E-CB8E-466F-94D3-00ECEDB5ED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868F48-3A72-46B2-AEC7-EF6C76D6B512}" type="slidenum">
              <a:rPr lang="da-DK" smtClean="0"/>
              <a:t>‹nr.›</a:t>
            </a:fld>
            <a:endParaRPr lang="da-DK"/>
          </a:p>
        </p:txBody>
      </p:sp>
    </p:spTree>
    <p:extLst>
      <p:ext uri="{BB962C8B-B14F-4D97-AF65-F5344CB8AC3E}">
        <p14:creationId xmlns:p14="http://schemas.microsoft.com/office/powerpoint/2010/main" val="32443031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FebK58DTZn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ideo" Target="https://www.youtube.com/embed/FebK58DTZnU?feature=oembed"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7965C9-625B-4FEF-B8F0-99A39118C951}"/>
              </a:ext>
            </a:extLst>
          </p:cNvPr>
          <p:cNvSpPr>
            <a:spLocks noGrp="1"/>
          </p:cNvSpPr>
          <p:nvPr>
            <p:ph type="ctrTitle"/>
          </p:nvPr>
        </p:nvSpPr>
        <p:spPr>
          <a:xfrm>
            <a:off x="-715350" y="4499465"/>
            <a:ext cx="9144000" cy="1056640"/>
          </a:xfrm>
        </p:spPr>
        <p:txBody>
          <a:bodyPr/>
          <a:lstStyle/>
          <a:p>
            <a:r>
              <a:rPr lang="da-DK" b="1" dirty="0" err="1">
                <a:latin typeface="+mn-lt"/>
              </a:rPr>
              <a:t>Nach</a:t>
            </a:r>
            <a:r>
              <a:rPr lang="da-DK" b="1" dirty="0">
                <a:latin typeface="+mn-lt"/>
              </a:rPr>
              <a:t> dem </a:t>
            </a:r>
            <a:r>
              <a:rPr lang="da-DK" b="1" dirty="0" err="1">
                <a:latin typeface="+mn-lt"/>
              </a:rPr>
              <a:t>Weg</a:t>
            </a:r>
            <a:r>
              <a:rPr lang="da-DK" b="1" dirty="0">
                <a:latin typeface="+mn-lt"/>
              </a:rPr>
              <a:t> </a:t>
            </a:r>
            <a:r>
              <a:rPr lang="da-DK" b="1" dirty="0" err="1">
                <a:latin typeface="+mn-lt"/>
              </a:rPr>
              <a:t>fragen</a:t>
            </a:r>
            <a:endParaRPr lang="da-DK" b="1" dirty="0">
              <a:latin typeface="+mn-lt"/>
            </a:endParaRPr>
          </a:p>
        </p:txBody>
      </p:sp>
    </p:spTree>
    <p:extLst>
      <p:ext uri="{BB962C8B-B14F-4D97-AF65-F5344CB8AC3E}">
        <p14:creationId xmlns:p14="http://schemas.microsoft.com/office/powerpoint/2010/main" val="10932275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E7C141-BA8D-4139-A80E-1AF44C8E14FC}"/>
              </a:ext>
            </a:extLst>
          </p:cNvPr>
          <p:cNvSpPr>
            <a:spLocks noGrp="1"/>
          </p:cNvSpPr>
          <p:nvPr>
            <p:ph type="title"/>
          </p:nvPr>
        </p:nvSpPr>
        <p:spPr/>
        <p:txBody>
          <a:bodyPr/>
          <a:lstStyle/>
          <a:p>
            <a:pPr algn="ctr"/>
            <a:r>
              <a:rPr lang="da-DK" b="1" dirty="0" err="1">
                <a:solidFill>
                  <a:schemeClr val="accent1">
                    <a:lumMod val="75000"/>
                  </a:schemeClr>
                </a:solidFill>
              </a:rPr>
              <a:t>Spielregeln</a:t>
            </a:r>
            <a:endParaRPr lang="da-DK" b="1" dirty="0">
              <a:solidFill>
                <a:schemeClr val="accent1">
                  <a:lumMod val="75000"/>
                </a:schemeClr>
              </a:solidFill>
            </a:endParaRPr>
          </a:p>
        </p:txBody>
      </p:sp>
      <p:sp>
        <p:nvSpPr>
          <p:cNvPr id="4" name="Tekstfelt 3">
            <a:extLst>
              <a:ext uri="{FF2B5EF4-FFF2-40B4-BE49-F238E27FC236}">
                <a16:creationId xmlns:a16="http://schemas.microsoft.com/office/drawing/2014/main" id="{EC111FCB-BDB2-4973-8FE8-57F2EF556992}"/>
              </a:ext>
            </a:extLst>
          </p:cNvPr>
          <p:cNvSpPr txBox="1"/>
          <p:nvPr/>
        </p:nvSpPr>
        <p:spPr>
          <a:xfrm>
            <a:off x="373711" y="1311964"/>
            <a:ext cx="11585050" cy="4667945"/>
          </a:xfrm>
          <a:prstGeom prst="rect">
            <a:avLst/>
          </a:prstGeom>
          <a:noFill/>
        </p:spPr>
        <p:txBody>
          <a:bodyPr wrap="square">
            <a:spAutoFit/>
          </a:bodyPr>
          <a:lstStyle/>
          <a:p>
            <a:pPr>
              <a:spcAft>
                <a:spcPts val="800"/>
              </a:spcAft>
            </a:pPr>
            <a:r>
              <a:rPr lang="de-DE" sz="2400"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J</a:t>
            </a:r>
            <a:r>
              <a:rPr lang="de-DE" sz="24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ede Gruppe (4Personen) bekommt einen Stadtplan und die Situationskarten S. 2 +zwei Spielfiguren pro Gruppe </a:t>
            </a:r>
          </a:p>
          <a:p>
            <a:pPr>
              <a:spcAft>
                <a:spcPts val="800"/>
              </a:spcAft>
            </a:pPr>
            <a:r>
              <a:rPr lang="de-DE" sz="24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Los </a:t>
            </a:r>
            <a:r>
              <a:rPr lang="de-DE" sz="2400"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geht’s:</a:t>
            </a:r>
          </a:p>
          <a:p>
            <a:pPr marL="342900" indent="-342900">
              <a:spcAft>
                <a:spcPts val="800"/>
              </a:spcAft>
              <a:buAutoNum type="arabicPeriod"/>
            </a:pPr>
            <a:r>
              <a:rPr lang="de-DE" sz="24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Eine Person aus der Gruppe stellt nun die eine Spielfigur auf einen </a:t>
            </a:r>
            <a:r>
              <a:rPr lang="de-DE" sz="2400" b="1"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Startpunkt</a:t>
            </a:r>
            <a:r>
              <a:rPr lang="de-DE" sz="24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 am Rand des Stadtplans</a:t>
            </a:r>
            <a:r>
              <a:rPr lang="de-DE" sz="2400"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 + wählt </a:t>
            </a:r>
            <a:r>
              <a:rPr lang="de-DE" sz="24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eine Karte S. </a:t>
            </a:r>
            <a:r>
              <a:rPr lang="de-DE" sz="2400"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2 </a:t>
            </a:r>
            <a:r>
              <a:rPr lang="de-DE" sz="24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und liest die darauf beschriebene Situation laut vor. </a:t>
            </a:r>
          </a:p>
          <a:p>
            <a:pPr marL="342900" indent="-342900">
              <a:spcAft>
                <a:spcPts val="800"/>
              </a:spcAft>
              <a:buAutoNum type="arabicPeriod"/>
            </a:pPr>
            <a:r>
              <a:rPr lang="de-DE" sz="24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Dann wählt sie eine/n der anderen Teilnehmenden aus und fragt ihn/sie nach dem Weg. </a:t>
            </a:r>
          </a:p>
          <a:p>
            <a:pPr marL="342900" indent="-342900">
              <a:spcAft>
                <a:spcPts val="800"/>
              </a:spcAft>
              <a:buAutoNum type="arabicPeriod"/>
            </a:pPr>
            <a:r>
              <a:rPr lang="de-DE" sz="24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Die gefragte Person markiert den gesuchten Ort mit der zweiten Spielfigur auf dem Stadtplan. UND  beginnt, den Weg zu erklären. Während der Beschreibung wird die Spielfigur von der Person, die nach dem Weg gefragt hat, mitbewegt. Ist das Ziel erreicht, wird gewechselt und der/die nächste Teilnehmende darf eine Karte ziehen.</a:t>
            </a:r>
          </a:p>
          <a:p>
            <a:pPr>
              <a:spcAft>
                <a:spcPts val="800"/>
              </a:spcAft>
            </a:pPr>
            <a:r>
              <a:rPr lang="de-DE" sz="2400"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Dann von vorne wieder an… </a:t>
            </a:r>
            <a:r>
              <a:rPr lang="de-DE" sz="2400"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endParaRPr lang="da-DK" sz="24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84907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DE1ABE-A579-4927-AB55-264D45C6F931}"/>
              </a:ext>
            </a:extLst>
          </p:cNvPr>
          <p:cNvSpPr>
            <a:spLocks noGrp="1"/>
          </p:cNvSpPr>
          <p:nvPr>
            <p:ph type="title"/>
          </p:nvPr>
        </p:nvSpPr>
        <p:spPr>
          <a:xfrm>
            <a:off x="1080314" y="443279"/>
            <a:ext cx="10515600" cy="1116701"/>
          </a:xfrm>
        </p:spPr>
        <p:txBody>
          <a:bodyPr>
            <a:normAutofit/>
          </a:bodyPr>
          <a:lstStyle/>
          <a:p>
            <a:pPr algn="ctr"/>
            <a:r>
              <a:rPr lang="da-DK" b="1" dirty="0">
                <a:solidFill>
                  <a:srgbClr val="002060"/>
                </a:solidFill>
                <a:latin typeface="+mn-lt"/>
              </a:rPr>
              <a:t>STATION 4: WEGBESCHREIBUNGEN </a:t>
            </a:r>
            <a:r>
              <a:rPr lang="da-DK" b="1" dirty="0"/>
              <a:t>   </a:t>
            </a:r>
          </a:p>
        </p:txBody>
      </p:sp>
      <p:sp>
        <p:nvSpPr>
          <p:cNvPr id="3" name="Pladsholder til indhold 2">
            <a:extLst>
              <a:ext uri="{FF2B5EF4-FFF2-40B4-BE49-F238E27FC236}">
                <a16:creationId xmlns:a16="http://schemas.microsoft.com/office/drawing/2014/main" id="{8ECC20F0-4663-4ECF-827E-90321A2AD57F}"/>
              </a:ext>
            </a:extLst>
          </p:cNvPr>
          <p:cNvSpPr>
            <a:spLocks noGrp="1"/>
          </p:cNvSpPr>
          <p:nvPr>
            <p:ph idx="1"/>
          </p:nvPr>
        </p:nvSpPr>
        <p:spPr/>
        <p:txBody>
          <a:bodyPr/>
          <a:lstStyle/>
          <a:p>
            <a:pPr marL="0" indent="0" algn="ctr">
              <a:buNone/>
            </a:pPr>
            <a:endParaRPr lang="de-DE" sz="1800" b="0" i="0" u="sng" strike="noStrike" dirty="0">
              <a:solidFill>
                <a:srgbClr val="1155CC"/>
              </a:solidFill>
              <a:effectLst/>
              <a:latin typeface="Arial" panose="020B0604020202020204" pitchFamily="34" charset="0"/>
              <a:hlinkClick r:id="rId3"/>
            </a:endParaRPr>
          </a:p>
          <a:p>
            <a:pPr marL="0" indent="0" algn="ctr">
              <a:buNone/>
            </a:pPr>
            <a:endParaRPr lang="de-DE" sz="1800" u="sng" dirty="0">
              <a:solidFill>
                <a:srgbClr val="1155CC"/>
              </a:solidFill>
              <a:latin typeface="Arial" panose="020B0604020202020204" pitchFamily="34" charset="0"/>
            </a:endParaRPr>
          </a:p>
          <a:p>
            <a:pPr marL="0" indent="0" algn="ctr">
              <a:buNone/>
            </a:pPr>
            <a:endParaRPr lang="da-DK" dirty="0"/>
          </a:p>
        </p:txBody>
      </p:sp>
      <p:pic>
        <p:nvPicPr>
          <p:cNvPr id="7" name="Billede 6">
            <a:extLst>
              <a:ext uri="{FF2B5EF4-FFF2-40B4-BE49-F238E27FC236}">
                <a16:creationId xmlns:a16="http://schemas.microsoft.com/office/drawing/2014/main" id="{BA6D4BE6-99D1-4C59-86AD-AD82999F09C1}"/>
              </a:ext>
            </a:extLst>
          </p:cNvPr>
          <p:cNvPicPr>
            <a:picLocks noChangeAspect="1"/>
          </p:cNvPicPr>
          <p:nvPr/>
        </p:nvPicPr>
        <p:blipFill>
          <a:blip r:embed="rId4"/>
          <a:stretch>
            <a:fillRect/>
          </a:stretch>
        </p:blipFill>
        <p:spPr>
          <a:xfrm>
            <a:off x="5035578" y="1570866"/>
            <a:ext cx="7224900" cy="3771823"/>
          </a:xfrm>
          <a:prstGeom prst="rect">
            <a:avLst/>
          </a:prstGeom>
        </p:spPr>
      </p:pic>
      <p:pic>
        <p:nvPicPr>
          <p:cNvPr id="2050" name="Picture 2" descr="Deutsch lernen Wegbeschreibung, nach dem Weg fragen: u_almanca_diyarda">
            <a:extLst>
              <a:ext uri="{FF2B5EF4-FFF2-40B4-BE49-F238E27FC236}">
                <a16:creationId xmlns:a16="http://schemas.microsoft.com/office/drawing/2014/main" id="{513BCF49-D29C-4921-AC76-02A63367494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559980"/>
            <a:ext cx="5035578" cy="3771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378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A34311-420A-0102-E1A4-06C32B05D804}"/>
              </a:ext>
            </a:extLst>
          </p:cNvPr>
          <p:cNvSpPr>
            <a:spLocks noGrp="1"/>
          </p:cNvSpPr>
          <p:nvPr>
            <p:ph type="title"/>
          </p:nvPr>
        </p:nvSpPr>
        <p:spPr/>
        <p:txBody>
          <a:bodyPr/>
          <a:lstStyle/>
          <a:p>
            <a:endParaRPr lang="da-DK"/>
          </a:p>
        </p:txBody>
      </p:sp>
      <p:pic>
        <p:nvPicPr>
          <p:cNvPr id="4" name="Onlinemedier 3" title="#9 Wegbeschreibung auf Deutsch - Learn German with Ida | 24h Deutsch | A2/B1">
            <a:hlinkClick r:id="" action="ppaction://media"/>
            <a:extLst>
              <a:ext uri="{FF2B5EF4-FFF2-40B4-BE49-F238E27FC236}">
                <a16:creationId xmlns:a16="http://schemas.microsoft.com/office/drawing/2014/main" id="{C29C596F-AF3E-FC5C-9357-72D2BCFEBAE0}"/>
              </a:ext>
            </a:extLst>
          </p:cNvPr>
          <p:cNvPicPr>
            <a:picLocks noGrp="1" noRot="1" noChangeAspect="1"/>
          </p:cNvPicPr>
          <p:nvPr>
            <p:ph idx="1"/>
            <a:videoFile r:link="rId1"/>
          </p:nvPr>
        </p:nvPicPr>
        <p:blipFill>
          <a:blip r:embed="rId3"/>
          <a:stretch>
            <a:fillRect/>
          </a:stretch>
        </p:blipFill>
        <p:spPr>
          <a:xfrm>
            <a:off x="0" y="0"/>
            <a:ext cx="12572639" cy="7104022"/>
          </a:xfrm>
          <a:prstGeom prst="rect">
            <a:avLst/>
          </a:prstGeom>
        </p:spPr>
      </p:pic>
    </p:spTree>
    <p:extLst>
      <p:ext uri="{BB962C8B-B14F-4D97-AF65-F5344CB8AC3E}">
        <p14:creationId xmlns:p14="http://schemas.microsoft.com/office/powerpoint/2010/main" val="947968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5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28284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el 1">
            <a:extLst>
              <a:ext uri="{FF2B5EF4-FFF2-40B4-BE49-F238E27FC236}">
                <a16:creationId xmlns:a16="http://schemas.microsoft.com/office/drawing/2014/main" id="{49B63D15-4FA1-47F4-BB48-C435DA892BE8}"/>
              </a:ext>
            </a:extLst>
          </p:cNvPr>
          <p:cNvSpPr>
            <a:spLocks noGrp="1"/>
          </p:cNvSpPr>
          <p:nvPr>
            <p:ph type="title"/>
          </p:nvPr>
        </p:nvSpPr>
        <p:spPr>
          <a:xfrm>
            <a:off x="139700" y="1483417"/>
            <a:ext cx="3922793" cy="4355595"/>
          </a:xfrm>
        </p:spPr>
        <p:txBody>
          <a:bodyPr vert="horz" lIns="91440" tIns="45720" rIns="91440" bIns="45720" rtlCol="0" anchor="t">
            <a:normAutofit fontScale="90000"/>
          </a:bodyPr>
          <a:lstStyle/>
          <a:p>
            <a:pPr algn="ctr"/>
            <a:br>
              <a:rPr lang="en-US" sz="4000" b="1" kern="1200" dirty="0">
                <a:solidFill>
                  <a:srgbClr val="FFFFFF"/>
                </a:solidFill>
                <a:latin typeface="+mn-lt"/>
                <a:ea typeface="+mj-ea"/>
                <a:cs typeface="+mj-cs"/>
              </a:rPr>
            </a:br>
            <a:br>
              <a:rPr lang="en-US" sz="4000" b="1" kern="1200" dirty="0">
                <a:solidFill>
                  <a:srgbClr val="FFFFFF"/>
                </a:solidFill>
                <a:latin typeface="+mn-lt"/>
                <a:ea typeface="+mj-ea"/>
                <a:cs typeface="+mj-cs"/>
              </a:rPr>
            </a:br>
            <a:r>
              <a:rPr lang="en-US" sz="4000" b="1" kern="1200" dirty="0">
                <a:solidFill>
                  <a:srgbClr val="FFFFFF"/>
                </a:solidFill>
                <a:latin typeface="+mn-lt"/>
                <a:ea typeface="+mj-ea"/>
                <a:cs typeface="+mj-cs"/>
              </a:rPr>
              <a:t>Berlin Mitte</a:t>
            </a:r>
            <a:br>
              <a:rPr lang="en-US" sz="4000" b="1" kern="1200" dirty="0">
                <a:solidFill>
                  <a:srgbClr val="FFFFFF"/>
                </a:solidFill>
                <a:latin typeface="+mn-lt"/>
                <a:ea typeface="+mj-ea"/>
                <a:cs typeface="+mj-cs"/>
              </a:rPr>
            </a:br>
            <a:r>
              <a:rPr lang="en-US" sz="4000" b="1" kern="1200" dirty="0">
                <a:solidFill>
                  <a:srgbClr val="FFFFFF"/>
                </a:solidFill>
                <a:latin typeface="+mn-lt"/>
                <a:ea typeface="+mj-ea"/>
                <a:cs typeface="+mj-cs"/>
              </a:rPr>
              <a:t>Stadtplan </a:t>
            </a:r>
            <a:br>
              <a:rPr lang="en-US" sz="4000" kern="1200" dirty="0">
                <a:solidFill>
                  <a:srgbClr val="FFFFFF"/>
                </a:solidFill>
                <a:latin typeface="+mj-lt"/>
                <a:ea typeface="+mj-ea"/>
                <a:cs typeface="+mj-cs"/>
              </a:rPr>
            </a:br>
            <a:br>
              <a:rPr lang="en-US" sz="4000" kern="1200" dirty="0">
                <a:solidFill>
                  <a:srgbClr val="FFFFFF"/>
                </a:solidFill>
                <a:latin typeface="+mj-lt"/>
                <a:ea typeface="+mj-ea"/>
                <a:cs typeface="+mj-cs"/>
              </a:rPr>
            </a:br>
            <a:br>
              <a:rPr lang="en-US" sz="4000" kern="1200" dirty="0">
                <a:solidFill>
                  <a:srgbClr val="FFFFFF"/>
                </a:solidFill>
                <a:latin typeface="+mj-lt"/>
                <a:ea typeface="+mj-ea"/>
                <a:cs typeface="+mj-cs"/>
              </a:rPr>
            </a:br>
            <a:br>
              <a:rPr lang="en-US" sz="4000" dirty="0">
                <a:solidFill>
                  <a:srgbClr val="FFFFFF"/>
                </a:solidFill>
              </a:rPr>
            </a:br>
            <a:r>
              <a:rPr lang="de-DE" sz="3600" b="1" dirty="0">
                <a:solidFill>
                  <a:schemeClr val="bg1"/>
                </a:solidFill>
                <a:effectLst/>
                <a:latin typeface="+mn-lt"/>
                <a:ea typeface="Calibri" panose="020F0502020204030204" pitchFamily="34" charset="0"/>
                <a:cs typeface="Times New Roman" panose="02020603050405020304" pitchFamily="18" charset="0"/>
              </a:rPr>
              <a:t>Partnerarbeit: Wegbeschreibung </a:t>
            </a:r>
            <a:br>
              <a:rPr lang="de-DE" sz="3600" b="1" dirty="0">
                <a:solidFill>
                  <a:schemeClr val="bg1"/>
                </a:solidFill>
                <a:effectLst/>
                <a:latin typeface="+mn-lt"/>
                <a:ea typeface="Calibri" panose="020F0502020204030204" pitchFamily="34" charset="0"/>
                <a:cs typeface="Times New Roman" panose="02020603050405020304" pitchFamily="18" charset="0"/>
              </a:rPr>
            </a:br>
            <a:r>
              <a:rPr lang="de-DE" sz="3600" b="1" dirty="0">
                <a:solidFill>
                  <a:schemeClr val="bg1"/>
                </a:solidFill>
                <a:latin typeface="+mn-lt"/>
              </a:rPr>
              <a:t>in Berlin!</a:t>
            </a:r>
            <a:br>
              <a:rPr lang="de-DE" sz="3600" b="1" dirty="0">
                <a:solidFill>
                  <a:schemeClr val="accent1">
                    <a:lumMod val="75000"/>
                  </a:schemeClr>
                </a:solidFill>
                <a:latin typeface="+mn-lt"/>
              </a:rPr>
            </a:br>
            <a:endParaRPr lang="en-US" sz="3600" kern="1200" dirty="0">
              <a:solidFill>
                <a:srgbClr val="FFFFFF"/>
              </a:solidFill>
              <a:latin typeface="+mj-lt"/>
              <a:ea typeface="+mj-ea"/>
              <a:cs typeface="+mj-cs"/>
            </a:endParaRPr>
          </a:p>
        </p:txBody>
      </p:sp>
      <p:pic>
        <p:nvPicPr>
          <p:cNvPr id="5" name="Pladsholder til indhold 4">
            <a:extLst>
              <a:ext uri="{FF2B5EF4-FFF2-40B4-BE49-F238E27FC236}">
                <a16:creationId xmlns:a16="http://schemas.microsoft.com/office/drawing/2014/main" id="{2FEADCE2-A919-4C8E-A21C-E03303DD1A7B}"/>
              </a:ext>
            </a:extLst>
          </p:cNvPr>
          <p:cNvPicPr>
            <a:picLocks noGrp="1" noChangeAspect="1"/>
          </p:cNvPicPr>
          <p:nvPr>
            <p:ph idx="1"/>
          </p:nvPr>
        </p:nvPicPr>
        <p:blipFill>
          <a:blip r:embed="rId3"/>
          <a:stretch>
            <a:fillRect/>
          </a:stretch>
        </p:blipFill>
        <p:spPr>
          <a:xfrm>
            <a:off x="4064631" y="103666"/>
            <a:ext cx="8164483" cy="6735699"/>
          </a:xfrm>
          <a:prstGeom prst="rect">
            <a:avLst/>
          </a:prstGeom>
        </p:spPr>
      </p:pic>
    </p:spTree>
    <p:extLst>
      <p:ext uri="{BB962C8B-B14F-4D97-AF65-F5344CB8AC3E}">
        <p14:creationId xmlns:p14="http://schemas.microsoft.com/office/powerpoint/2010/main" val="79958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788C27-45CD-445D-8272-2EE279F24648}"/>
              </a:ext>
            </a:extLst>
          </p:cNvPr>
          <p:cNvSpPr>
            <a:spLocks noGrp="1"/>
          </p:cNvSpPr>
          <p:nvPr>
            <p:ph type="title"/>
          </p:nvPr>
        </p:nvSpPr>
        <p:spPr/>
        <p:txBody>
          <a:bodyPr>
            <a:normAutofit fontScale="90000"/>
          </a:bodyPr>
          <a:lstStyle/>
          <a:p>
            <a:r>
              <a:rPr lang="de-DE" sz="4900" b="1" dirty="0">
                <a:solidFill>
                  <a:schemeClr val="accent1">
                    <a:lumMod val="75000"/>
                  </a:schemeClr>
                </a:solidFill>
                <a:effectLst/>
                <a:latin typeface="+mn-lt"/>
                <a:ea typeface="Calibri" panose="020F0502020204030204" pitchFamily="34" charset="0"/>
                <a:cs typeface="Times New Roman" panose="02020603050405020304" pitchFamily="18" charset="0"/>
              </a:rPr>
              <a:t>Partnerarbeit: Wegbeschreibung </a:t>
            </a:r>
            <a:r>
              <a:rPr lang="de-DE" sz="4900" b="1" dirty="0">
                <a:solidFill>
                  <a:schemeClr val="accent1">
                    <a:lumMod val="75000"/>
                  </a:schemeClr>
                </a:solidFill>
                <a:latin typeface="+mn-lt"/>
              </a:rPr>
              <a:t>in Berlin!</a:t>
            </a:r>
            <a:br>
              <a:rPr lang="de-DE" sz="4900" b="1" dirty="0">
                <a:solidFill>
                  <a:schemeClr val="accent1">
                    <a:lumMod val="75000"/>
                  </a:schemeClr>
                </a:solidFill>
                <a:latin typeface="+mn-lt"/>
              </a:rPr>
            </a:br>
            <a:r>
              <a:rPr lang="de-DE" sz="3600" b="1" dirty="0">
                <a:solidFill>
                  <a:schemeClr val="accent1">
                    <a:lumMod val="75000"/>
                  </a:schemeClr>
                </a:solidFill>
                <a:latin typeface="+mn-lt"/>
              </a:rPr>
              <a:t> </a:t>
            </a:r>
            <a:r>
              <a:rPr lang="de-DE" sz="3600" b="1" dirty="0">
                <a:solidFill>
                  <a:schemeClr val="accent1">
                    <a:lumMod val="50000"/>
                  </a:schemeClr>
                </a:solidFill>
                <a:latin typeface="+mn-lt"/>
              </a:rPr>
              <a:t> </a:t>
            </a:r>
            <a:br>
              <a:rPr lang="de-DE" sz="3600" dirty="0">
                <a:latin typeface="+mn-lt"/>
              </a:rPr>
            </a:br>
            <a:endParaRPr lang="da-DK" sz="3600" dirty="0">
              <a:latin typeface="+mn-lt"/>
            </a:endParaRPr>
          </a:p>
        </p:txBody>
      </p:sp>
      <p:sp>
        <p:nvSpPr>
          <p:cNvPr id="3" name="Pladsholder til indhold 2">
            <a:extLst>
              <a:ext uri="{FF2B5EF4-FFF2-40B4-BE49-F238E27FC236}">
                <a16:creationId xmlns:a16="http://schemas.microsoft.com/office/drawing/2014/main" id="{76CE1A5F-68CE-4A25-AD77-BF47C56FD93E}"/>
              </a:ext>
            </a:extLst>
          </p:cNvPr>
          <p:cNvSpPr>
            <a:spLocks noGrp="1"/>
          </p:cNvSpPr>
          <p:nvPr>
            <p:ph idx="1"/>
          </p:nvPr>
        </p:nvSpPr>
        <p:spPr>
          <a:xfrm>
            <a:off x="87086" y="925286"/>
            <a:ext cx="11413108" cy="6618514"/>
          </a:xfrm>
        </p:spPr>
        <p:txBody>
          <a:bodyPr>
            <a:noAutofit/>
          </a:bodyPr>
          <a:lstStyle/>
          <a:p>
            <a:pPr marL="0" indent="0" algn="ctr">
              <a:lnSpc>
                <a:spcPct val="120000"/>
              </a:lnSpc>
              <a:buNone/>
            </a:pPr>
            <a:r>
              <a:rPr lang="de-DE" sz="3600" b="1" dirty="0">
                <a:solidFill>
                  <a:srgbClr val="002060"/>
                </a:solidFill>
              </a:rPr>
              <a:t>Wechselspiel </a:t>
            </a:r>
          </a:p>
          <a:p>
            <a:pPr marL="0" indent="0">
              <a:lnSpc>
                <a:spcPct val="100000"/>
              </a:lnSpc>
              <a:buNone/>
            </a:pPr>
            <a:r>
              <a:rPr lang="de-DE" sz="3200" b="1" dirty="0">
                <a:solidFill>
                  <a:srgbClr val="002060"/>
                </a:solidFill>
              </a:rPr>
              <a:t>Ihr sollt die Rollen Wechseln: Nach Weg fragen und den Weg beschreiben.</a:t>
            </a:r>
          </a:p>
          <a:p>
            <a:pPr marL="0" indent="0">
              <a:lnSpc>
                <a:spcPct val="100000"/>
              </a:lnSpc>
              <a:buNone/>
            </a:pPr>
            <a:r>
              <a:rPr lang="de-DE" sz="3200" b="1" dirty="0">
                <a:solidFill>
                  <a:srgbClr val="002060"/>
                </a:solidFill>
                <a:effectLst/>
                <a:ea typeface="Calibri" panose="020F0502020204030204" pitchFamily="34" charset="0"/>
                <a:cs typeface="Times New Roman" panose="02020603050405020304" pitchFamily="18" charset="0"/>
              </a:rPr>
              <a:t>Seht euch den Stadtplan von Berlin an, und macht die Aufgaben A/B ……  </a:t>
            </a:r>
          </a:p>
          <a:p>
            <a:pPr marL="0" indent="0">
              <a:lnSpc>
                <a:spcPct val="100000"/>
              </a:lnSpc>
              <a:buNone/>
            </a:pPr>
            <a:r>
              <a:rPr lang="da-DK" sz="3200" b="1" dirty="0" err="1">
                <a:solidFill>
                  <a:schemeClr val="accent1">
                    <a:lumMod val="75000"/>
                  </a:schemeClr>
                </a:solidFill>
              </a:rPr>
              <a:t>Auf</a:t>
            </a:r>
            <a:r>
              <a:rPr lang="da-DK" sz="3200" b="1" dirty="0">
                <a:solidFill>
                  <a:schemeClr val="accent1">
                    <a:lumMod val="75000"/>
                  </a:schemeClr>
                </a:solidFill>
              </a:rPr>
              <a:t> der </a:t>
            </a:r>
            <a:r>
              <a:rPr lang="da-DK" sz="3200" b="1" dirty="0" err="1">
                <a:solidFill>
                  <a:schemeClr val="accent1">
                    <a:lumMod val="75000"/>
                  </a:schemeClr>
                </a:solidFill>
              </a:rPr>
              <a:t>nächsten</a:t>
            </a:r>
            <a:r>
              <a:rPr lang="da-DK" sz="3200" b="1" dirty="0">
                <a:solidFill>
                  <a:schemeClr val="accent1">
                    <a:lumMod val="75000"/>
                  </a:schemeClr>
                </a:solidFill>
              </a:rPr>
              <a:t> </a:t>
            </a:r>
            <a:r>
              <a:rPr lang="da-DK" sz="3200" b="1" dirty="0" err="1">
                <a:solidFill>
                  <a:schemeClr val="accent1">
                    <a:lumMod val="75000"/>
                  </a:schemeClr>
                </a:solidFill>
              </a:rPr>
              <a:t>Seite</a:t>
            </a:r>
            <a:r>
              <a:rPr lang="da-DK" sz="3200" b="1" dirty="0">
                <a:solidFill>
                  <a:schemeClr val="accent1">
                    <a:lumMod val="75000"/>
                  </a:schemeClr>
                </a:solidFill>
              </a:rPr>
              <a:t> </a:t>
            </a:r>
            <a:r>
              <a:rPr lang="da-DK" sz="3200" b="1" dirty="0" err="1">
                <a:solidFill>
                  <a:schemeClr val="accent1">
                    <a:lumMod val="75000"/>
                  </a:schemeClr>
                </a:solidFill>
              </a:rPr>
              <a:t>bekommt</a:t>
            </a:r>
            <a:r>
              <a:rPr lang="da-DK" sz="3200" b="1" dirty="0">
                <a:solidFill>
                  <a:schemeClr val="accent1">
                    <a:lumMod val="75000"/>
                  </a:schemeClr>
                </a:solidFill>
              </a:rPr>
              <a:t> </a:t>
            </a:r>
            <a:r>
              <a:rPr lang="da-DK" sz="3200" b="1" dirty="0" err="1">
                <a:solidFill>
                  <a:schemeClr val="accent1">
                    <a:lumMod val="75000"/>
                  </a:schemeClr>
                </a:solidFill>
              </a:rPr>
              <a:t>ihr</a:t>
            </a:r>
            <a:r>
              <a:rPr lang="da-DK" sz="3200" b="1" dirty="0">
                <a:solidFill>
                  <a:schemeClr val="accent1">
                    <a:lumMod val="75000"/>
                  </a:schemeClr>
                </a:solidFill>
              </a:rPr>
              <a:t> </a:t>
            </a:r>
            <a:r>
              <a:rPr lang="da-DK" sz="3200" b="1" dirty="0" err="1">
                <a:solidFill>
                  <a:schemeClr val="accent1">
                    <a:lumMod val="75000"/>
                  </a:schemeClr>
                </a:solidFill>
              </a:rPr>
              <a:t>betreffende</a:t>
            </a:r>
            <a:r>
              <a:rPr lang="da-DK" sz="3200" b="1" dirty="0">
                <a:solidFill>
                  <a:schemeClr val="accent1">
                    <a:lumMod val="75000"/>
                  </a:schemeClr>
                </a:solidFill>
              </a:rPr>
              <a:t> </a:t>
            </a:r>
            <a:r>
              <a:rPr lang="da-DK" sz="3200" b="1" dirty="0" err="1">
                <a:solidFill>
                  <a:schemeClr val="accent1">
                    <a:lumMod val="75000"/>
                  </a:schemeClr>
                </a:solidFill>
              </a:rPr>
              <a:t>Redemittel</a:t>
            </a:r>
            <a:endParaRPr lang="da-DK" sz="3200" b="1" dirty="0"/>
          </a:p>
          <a:p>
            <a:pPr marL="0" indent="0">
              <a:lnSpc>
                <a:spcPct val="100000"/>
              </a:lnSpc>
              <a:buNone/>
            </a:pPr>
            <a:r>
              <a:rPr lang="de-DE" sz="3200" b="1" dirty="0">
                <a:solidFill>
                  <a:srgbClr val="FF0000"/>
                </a:solidFill>
                <a:effectLst/>
                <a:ea typeface="Calibri" panose="020F0502020204030204" pitchFamily="34" charset="0"/>
                <a:cs typeface="Times New Roman" panose="02020603050405020304" pitchFamily="18" charset="0"/>
              </a:rPr>
              <a:t>BITTE bemerken, dass deine 3 Orte NICHT auf deiner Karte sind! Sie sind NUR auf der Karte deines Partners – deswegen MUSST du ihn/sie nach dem weg fragen !!! ;) </a:t>
            </a:r>
            <a:endParaRPr lang="da-DK" sz="3200" b="1" dirty="0">
              <a:solidFill>
                <a:srgbClr val="FF0000"/>
              </a:solidFill>
            </a:endParaRPr>
          </a:p>
        </p:txBody>
      </p:sp>
    </p:spTree>
    <p:extLst>
      <p:ext uri="{BB962C8B-B14F-4D97-AF65-F5344CB8AC3E}">
        <p14:creationId xmlns:p14="http://schemas.microsoft.com/office/powerpoint/2010/main" val="3890510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135AF785-4D33-3749-F175-0D032FA9FBE8}"/>
              </a:ext>
            </a:extLst>
          </p:cNvPr>
          <p:cNvPicPr>
            <a:picLocks noChangeAspect="1"/>
          </p:cNvPicPr>
          <p:nvPr/>
        </p:nvPicPr>
        <p:blipFill>
          <a:blip r:embed="rId2"/>
          <a:stretch>
            <a:fillRect/>
          </a:stretch>
        </p:blipFill>
        <p:spPr>
          <a:xfrm>
            <a:off x="2808515" y="3611965"/>
            <a:ext cx="8680681" cy="3367505"/>
          </a:xfrm>
          <a:prstGeom prst="rect">
            <a:avLst/>
          </a:prstGeom>
        </p:spPr>
      </p:pic>
      <p:pic>
        <p:nvPicPr>
          <p:cNvPr id="5" name="Billede 4">
            <a:extLst>
              <a:ext uri="{FF2B5EF4-FFF2-40B4-BE49-F238E27FC236}">
                <a16:creationId xmlns:a16="http://schemas.microsoft.com/office/drawing/2014/main" id="{2F3904F1-A91E-9031-B8D5-3F0F404DA431}"/>
              </a:ext>
            </a:extLst>
          </p:cNvPr>
          <p:cNvPicPr>
            <a:picLocks noChangeAspect="1"/>
          </p:cNvPicPr>
          <p:nvPr/>
        </p:nvPicPr>
        <p:blipFill>
          <a:blip r:embed="rId3"/>
          <a:stretch>
            <a:fillRect/>
          </a:stretch>
        </p:blipFill>
        <p:spPr>
          <a:xfrm>
            <a:off x="166346" y="646156"/>
            <a:ext cx="8680680" cy="3402826"/>
          </a:xfrm>
          <a:prstGeom prst="rect">
            <a:avLst/>
          </a:prstGeom>
        </p:spPr>
      </p:pic>
      <p:sp>
        <p:nvSpPr>
          <p:cNvPr id="6" name="Tekstfelt 5">
            <a:extLst>
              <a:ext uri="{FF2B5EF4-FFF2-40B4-BE49-F238E27FC236}">
                <a16:creationId xmlns:a16="http://schemas.microsoft.com/office/drawing/2014/main" id="{BE4713AB-861F-7DE0-E5A8-12297C5ED64D}"/>
              </a:ext>
            </a:extLst>
          </p:cNvPr>
          <p:cNvSpPr txBox="1"/>
          <p:nvPr/>
        </p:nvSpPr>
        <p:spPr>
          <a:xfrm>
            <a:off x="8926286" y="283029"/>
            <a:ext cx="3099368" cy="2653034"/>
          </a:xfrm>
          <a:prstGeom prst="rect">
            <a:avLst/>
          </a:prstGeom>
          <a:noFill/>
        </p:spPr>
        <p:txBody>
          <a:bodyPr wrap="square" rtlCol="0">
            <a:spAutoFit/>
          </a:bodyPr>
          <a:lstStyle/>
          <a:p>
            <a:pPr marL="0" indent="0">
              <a:lnSpc>
                <a:spcPct val="120000"/>
              </a:lnSpc>
              <a:buNone/>
            </a:pPr>
            <a:r>
              <a:rPr lang="de-DE" sz="2000" b="1" dirty="0">
                <a:solidFill>
                  <a:srgbClr val="FF0000"/>
                </a:solidFill>
                <a:effectLst/>
                <a:ea typeface="Calibri" panose="020F0502020204030204" pitchFamily="34" charset="0"/>
                <a:cs typeface="Times New Roman" panose="02020603050405020304" pitchFamily="18" charset="0"/>
              </a:rPr>
              <a:t>BITTE bemerken, dass deine 3 Orte </a:t>
            </a:r>
            <a:r>
              <a:rPr lang="de-DE" sz="2000" b="1" u="sng" dirty="0">
                <a:solidFill>
                  <a:srgbClr val="FF0000"/>
                </a:solidFill>
                <a:effectLst/>
                <a:ea typeface="Calibri" panose="020F0502020204030204" pitchFamily="34" charset="0"/>
                <a:cs typeface="Times New Roman" panose="02020603050405020304" pitchFamily="18" charset="0"/>
              </a:rPr>
              <a:t>NICHT auf deiner Karte sind</a:t>
            </a:r>
            <a:r>
              <a:rPr lang="de-DE" sz="2000" b="1" dirty="0">
                <a:solidFill>
                  <a:srgbClr val="FF0000"/>
                </a:solidFill>
                <a:effectLst/>
                <a:ea typeface="Calibri" panose="020F0502020204030204" pitchFamily="34" charset="0"/>
                <a:cs typeface="Times New Roman" panose="02020603050405020304" pitchFamily="18" charset="0"/>
              </a:rPr>
              <a:t>! Sie sind NUR auf der Karte deines Partners – deswegen MUSST du ihn/sie nach dem weg fragen !!! ;) </a:t>
            </a:r>
            <a:endParaRPr lang="da-DK" sz="2000" b="1" dirty="0">
              <a:solidFill>
                <a:srgbClr val="FF0000"/>
              </a:solidFill>
            </a:endParaRPr>
          </a:p>
        </p:txBody>
      </p:sp>
      <p:sp>
        <p:nvSpPr>
          <p:cNvPr id="2" name="Tekstfelt 1">
            <a:extLst>
              <a:ext uri="{FF2B5EF4-FFF2-40B4-BE49-F238E27FC236}">
                <a16:creationId xmlns:a16="http://schemas.microsoft.com/office/drawing/2014/main" id="{AB0FCFEE-683F-E802-8417-2CE370A5C1B5}"/>
              </a:ext>
            </a:extLst>
          </p:cNvPr>
          <p:cNvSpPr txBox="1"/>
          <p:nvPr/>
        </p:nvSpPr>
        <p:spPr>
          <a:xfrm>
            <a:off x="337457" y="138084"/>
            <a:ext cx="7957458" cy="584775"/>
          </a:xfrm>
          <a:prstGeom prst="rect">
            <a:avLst/>
          </a:prstGeom>
          <a:noFill/>
        </p:spPr>
        <p:txBody>
          <a:bodyPr wrap="square" rtlCol="0">
            <a:spAutoFit/>
          </a:bodyPr>
          <a:lstStyle/>
          <a:p>
            <a:r>
              <a:rPr lang="de-DE" sz="3200" b="1" dirty="0">
                <a:solidFill>
                  <a:srgbClr val="002060"/>
                </a:solidFill>
              </a:rPr>
              <a:t>Arbeitsblatt A/B – 2 verschiedene Aufgaben</a:t>
            </a:r>
            <a:endParaRPr lang="da-DK" sz="3200" dirty="0"/>
          </a:p>
        </p:txBody>
      </p:sp>
      <p:sp>
        <p:nvSpPr>
          <p:cNvPr id="7" name="Tekstfelt 6">
            <a:extLst>
              <a:ext uri="{FF2B5EF4-FFF2-40B4-BE49-F238E27FC236}">
                <a16:creationId xmlns:a16="http://schemas.microsoft.com/office/drawing/2014/main" id="{0FE676AA-E25C-80CC-C42F-5A985D8AE547}"/>
              </a:ext>
            </a:extLst>
          </p:cNvPr>
          <p:cNvSpPr txBox="1"/>
          <p:nvPr/>
        </p:nvSpPr>
        <p:spPr>
          <a:xfrm>
            <a:off x="275203" y="4633254"/>
            <a:ext cx="2351314" cy="1908215"/>
          </a:xfrm>
          <a:prstGeom prst="rect">
            <a:avLst/>
          </a:prstGeom>
          <a:noFill/>
        </p:spPr>
        <p:txBody>
          <a:bodyPr wrap="square" rtlCol="0">
            <a:spAutoFit/>
          </a:bodyPr>
          <a:lstStyle/>
          <a:p>
            <a:r>
              <a:rPr lang="de-DE" sz="2000" b="1" dirty="0">
                <a:solidFill>
                  <a:srgbClr val="FF0000"/>
                </a:solidFill>
                <a:effectLst/>
                <a:ea typeface="Calibri" panose="020F0502020204030204" pitchFamily="34" charset="0"/>
                <a:cs typeface="Times New Roman" panose="02020603050405020304" pitchFamily="18" charset="0"/>
              </a:rPr>
              <a:t>BITTE bemerken, dass ALLE IMMER von dem Kreuz am Hackeschen Markt anfangen!!! </a:t>
            </a:r>
            <a:endParaRPr lang="da-DK" sz="2000" b="1" dirty="0">
              <a:solidFill>
                <a:srgbClr val="FF0000"/>
              </a:solidFill>
            </a:endParaRPr>
          </a:p>
          <a:p>
            <a:endParaRPr lang="da-DK" dirty="0"/>
          </a:p>
        </p:txBody>
      </p:sp>
    </p:spTree>
    <p:extLst>
      <p:ext uri="{BB962C8B-B14F-4D97-AF65-F5344CB8AC3E}">
        <p14:creationId xmlns:p14="http://schemas.microsoft.com/office/powerpoint/2010/main" val="17163063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B6D796D0-6902-D058-2190-8038967BDE20}"/>
              </a:ext>
            </a:extLst>
          </p:cNvPr>
          <p:cNvSpPr txBox="1"/>
          <p:nvPr/>
        </p:nvSpPr>
        <p:spPr>
          <a:xfrm>
            <a:off x="108857" y="58724"/>
            <a:ext cx="12083143" cy="5878532"/>
          </a:xfrm>
          <a:prstGeom prst="rect">
            <a:avLst/>
          </a:prstGeom>
          <a:noFill/>
        </p:spPr>
        <p:txBody>
          <a:bodyPr wrap="square">
            <a:spAutoFit/>
          </a:bodyPr>
          <a:lstStyle/>
          <a:p>
            <a:pPr marL="0" indent="0" algn="ctr">
              <a:buNone/>
            </a:pPr>
            <a:r>
              <a:rPr lang="de-DE" sz="4400" b="1" dirty="0">
                <a:solidFill>
                  <a:schemeClr val="accent1">
                    <a:lumMod val="75000"/>
                  </a:schemeClr>
                </a:solidFill>
              </a:rPr>
              <a:t>REDEMITTEL: </a:t>
            </a:r>
            <a:r>
              <a:rPr lang="de-DE" sz="4400" b="1" dirty="0">
                <a:solidFill>
                  <a:schemeClr val="accent1">
                    <a:lumMod val="75000"/>
                  </a:schemeClr>
                </a:solidFill>
                <a:effectLst/>
                <a:latin typeface="+mn-lt"/>
                <a:ea typeface="Calibri" panose="020F0502020204030204" pitchFamily="34" charset="0"/>
                <a:cs typeface="Times New Roman" panose="02020603050405020304" pitchFamily="18" charset="0"/>
              </a:rPr>
              <a:t>Wegbeschreibung </a:t>
            </a:r>
            <a:r>
              <a:rPr lang="de-DE" sz="4400" b="1" dirty="0">
                <a:solidFill>
                  <a:schemeClr val="accent1">
                    <a:lumMod val="75000"/>
                  </a:schemeClr>
                </a:solidFill>
                <a:latin typeface="+mn-lt"/>
              </a:rPr>
              <a:t>in Berlin!</a:t>
            </a:r>
          </a:p>
          <a:p>
            <a:pPr marL="0" indent="0">
              <a:buNone/>
            </a:pPr>
            <a:r>
              <a:rPr lang="de-DE" sz="2400" b="1" dirty="0">
                <a:solidFill>
                  <a:srgbClr val="00B050"/>
                </a:solidFill>
              </a:rPr>
              <a:t>Nach dem Weg fragen:</a:t>
            </a:r>
          </a:p>
          <a:p>
            <a:pPr marL="0" indent="0">
              <a:buNone/>
            </a:pPr>
            <a:r>
              <a:rPr lang="de-DE" sz="2000" b="0" i="0" u="none" strike="noStrike" dirty="0">
                <a:solidFill>
                  <a:srgbClr val="00B050"/>
                </a:solidFill>
                <a:effectLst/>
              </a:rPr>
              <a:t>- Entschuldigen Sie bitte, wo ist …../wo finde ich…..</a:t>
            </a:r>
          </a:p>
          <a:p>
            <a:pPr marL="0" indent="0">
              <a:buNone/>
            </a:pPr>
            <a:r>
              <a:rPr lang="de-DE" sz="2000" dirty="0">
                <a:solidFill>
                  <a:srgbClr val="00B050"/>
                </a:solidFill>
              </a:rPr>
              <a:t>- Entschuldig</a:t>
            </a:r>
            <a:r>
              <a:rPr lang="de-DE" sz="2000" b="0" i="0" u="none" strike="noStrike" dirty="0">
                <a:solidFill>
                  <a:srgbClr val="00B050"/>
                </a:solidFill>
                <a:effectLst/>
              </a:rPr>
              <a:t>ung, können Sie mir helfen? </a:t>
            </a:r>
            <a:endParaRPr lang="de-DE" sz="2000" i="0" u="none" strike="noStrike" dirty="0">
              <a:solidFill>
                <a:srgbClr val="00B050"/>
              </a:solidFill>
            </a:endParaRPr>
          </a:p>
          <a:p>
            <a:pPr marL="0" indent="0">
              <a:buNone/>
            </a:pPr>
            <a:r>
              <a:rPr lang="de-DE" sz="2000" dirty="0">
                <a:solidFill>
                  <a:srgbClr val="00B050"/>
                </a:solidFill>
              </a:rPr>
              <a:t>- I</a:t>
            </a:r>
            <a:r>
              <a:rPr lang="de-DE" sz="2000" b="0" i="0" u="none" strike="noStrike" dirty="0">
                <a:solidFill>
                  <a:srgbClr val="00B050"/>
                </a:solidFill>
                <a:effectLst/>
              </a:rPr>
              <a:t>ch suche ... / Wo ist ...? / Wo gibt es hier ...?     </a:t>
            </a:r>
          </a:p>
          <a:p>
            <a:pPr marL="0" indent="0">
              <a:buNone/>
            </a:pPr>
            <a:r>
              <a:rPr lang="de-DE" sz="2000" b="0" i="0" u="none" strike="noStrike" dirty="0">
                <a:solidFill>
                  <a:srgbClr val="00B050"/>
                </a:solidFill>
                <a:effectLst/>
              </a:rPr>
              <a:t>- Können Sie mir sagen, wie ich zum Bahnhof/zum Café komme? </a:t>
            </a:r>
            <a:endParaRPr lang="de-DE" sz="2000" i="0" u="none" strike="noStrike" dirty="0">
              <a:solidFill>
                <a:srgbClr val="00B050"/>
              </a:solidFill>
            </a:endParaRPr>
          </a:p>
          <a:p>
            <a:r>
              <a:rPr lang="de-DE" sz="2000" dirty="0">
                <a:solidFill>
                  <a:srgbClr val="00B050"/>
                </a:solidFill>
              </a:rPr>
              <a:t>- </a:t>
            </a:r>
            <a:r>
              <a:rPr lang="de-DE" sz="2000" b="0" i="0" u="none" strike="noStrike" dirty="0">
                <a:solidFill>
                  <a:srgbClr val="00B050"/>
                </a:solidFill>
                <a:effectLst/>
              </a:rPr>
              <a:t>Wie komme ich zum Supermarkt/zur Bank</a:t>
            </a:r>
            <a:r>
              <a:rPr lang="de-DE" sz="2000" i="0" u="none" strike="noStrike" dirty="0">
                <a:solidFill>
                  <a:srgbClr val="00B050"/>
                </a:solidFill>
                <a:effectLst/>
              </a:rPr>
              <a:t>? </a:t>
            </a:r>
            <a:r>
              <a:rPr lang="de-DE" sz="2000" i="0" dirty="0">
                <a:solidFill>
                  <a:srgbClr val="00B050"/>
                </a:solidFill>
                <a:effectLst/>
              </a:rPr>
              <a:t>Ist das weit?</a:t>
            </a:r>
          </a:p>
          <a:p>
            <a:pPr marL="0" indent="0">
              <a:buNone/>
            </a:pPr>
            <a:r>
              <a:rPr lang="de-DE" sz="2000" i="0" dirty="0">
                <a:solidFill>
                  <a:srgbClr val="00B050"/>
                </a:solidFill>
                <a:effectLst/>
              </a:rPr>
              <a:t>- Guten Tag. Ich habe </a:t>
            </a:r>
            <a:r>
              <a:rPr lang="de-DE" sz="2000" b="1" i="0" dirty="0">
                <a:solidFill>
                  <a:srgbClr val="00B050"/>
                </a:solidFill>
                <a:effectLst/>
              </a:rPr>
              <a:t>mich verlaufen</a:t>
            </a:r>
            <a:endParaRPr lang="de-DE" sz="2000" b="1" dirty="0">
              <a:solidFill>
                <a:srgbClr val="00B050"/>
              </a:solidFill>
            </a:endParaRPr>
          </a:p>
          <a:p>
            <a:r>
              <a:rPr lang="de-DE" sz="2000" b="1" dirty="0">
                <a:solidFill>
                  <a:srgbClr val="00B050"/>
                </a:solidFill>
              </a:rPr>
              <a:t>- Vielen Dank/</a:t>
            </a:r>
            <a:r>
              <a:rPr lang="da-DK" sz="2000" b="0" i="0" dirty="0" err="1">
                <a:solidFill>
                  <a:srgbClr val="00B050"/>
                </a:solidFill>
                <a:effectLst/>
                <a:latin typeface="Metric"/>
              </a:rPr>
              <a:t>Danke</a:t>
            </a:r>
            <a:r>
              <a:rPr lang="da-DK" sz="2000" b="0" i="0" dirty="0">
                <a:solidFill>
                  <a:srgbClr val="00B050"/>
                </a:solidFill>
                <a:effectLst/>
                <a:latin typeface="Metric"/>
              </a:rPr>
              <a:t> </a:t>
            </a:r>
            <a:r>
              <a:rPr lang="da-DK" sz="2000" b="0" i="0" dirty="0" err="1">
                <a:solidFill>
                  <a:srgbClr val="00B050"/>
                </a:solidFill>
                <a:effectLst/>
                <a:latin typeface="Metric"/>
              </a:rPr>
              <a:t>sehr</a:t>
            </a:r>
            <a:r>
              <a:rPr lang="da-DK" sz="2000" b="0" i="0" dirty="0">
                <a:solidFill>
                  <a:srgbClr val="00B050"/>
                </a:solidFill>
                <a:effectLst/>
                <a:latin typeface="Metric"/>
              </a:rPr>
              <a:t>!/</a:t>
            </a:r>
            <a:r>
              <a:rPr lang="da-DK" sz="2000" b="0" i="0" dirty="0" err="1">
                <a:solidFill>
                  <a:srgbClr val="00B050"/>
                </a:solidFill>
                <a:effectLst/>
                <a:latin typeface="Metric"/>
              </a:rPr>
              <a:t>Dankeschön</a:t>
            </a:r>
            <a:r>
              <a:rPr lang="da-DK" sz="2000" b="0" i="0" dirty="0">
                <a:solidFill>
                  <a:srgbClr val="00B050"/>
                </a:solidFill>
                <a:effectLst/>
                <a:latin typeface="Metric"/>
              </a:rPr>
              <a:t>!</a:t>
            </a:r>
          </a:p>
          <a:p>
            <a:r>
              <a:rPr lang="da-DK" sz="2000" b="0" i="0" dirty="0">
                <a:solidFill>
                  <a:srgbClr val="00B050"/>
                </a:solidFill>
                <a:effectLst/>
                <a:latin typeface="Metric"/>
              </a:rPr>
              <a:t>- </a:t>
            </a:r>
            <a:r>
              <a:rPr lang="da-DK" sz="2000" b="0" i="0" dirty="0" err="1">
                <a:solidFill>
                  <a:srgbClr val="00B050"/>
                </a:solidFill>
                <a:effectLst/>
                <a:latin typeface="Metric"/>
              </a:rPr>
              <a:t>Sehr</a:t>
            </a:r>
            <a:r>
              <a:rPr lang="da-DK" sz="2000" b="0" i="0" dirty="0">
                <a:solidFill>
                  <a:srgbClr val="00B050"/>
                </a:solidFill>
                <a:effectLst/>
                <a:latin typeface="Metric"/>
              </a:rPr>
              <a:t> </a:t>
            </a:r>
            <a:r>
              <a:rPr lang="da-DK" sz="2000" b="0" i="0" dirty="0" err="1">
                <a:solidFill>
                  <a:srgbClr val="00B050"/>
                </a:solidFill>
                <a:effectLst/>
                <a:latin typeface="Metric"/>
              </a:rPr>
              <a:t>nett</a:t>
            </a:r>
            <a:r>
              <a:rPr lang="da-DK" sz="2000" b="0" i="0" dirty="0">
                <a:solidFill>
                  <a:srgbClr val="00B050"/>
                </a:solidFill>
                <a:effectLst/>
                <a:latin typeface="Metric"/>
              </a:rPr>
              <a:t> von </a:t>
            </a:r>
            <a:r>
              <a:rPr lang="da-DK" sz="2000" b="0" i="0" dirty="0" err="1">
                <a:solidFill>
                  <a:srgbClr val="00B050"/>
                </a:solidFill>
                <a:effectLst/>
                <a:latin typeface="Metric"/>
              </a:rPr>
              <a:t>Ihnen</a:t>
            </a:r>
            <a:r>
              <a:rPr lang="da-DK" sz="2000" b="0" i="0" dirty="0">
                <a:solidFill>
                  <a:srgbClr val="00B050"/>
                </a:solidFill>
                <a:effectLst/>
                <a:latin typeface="Metric"/>
              </a:rPr>
              <a:t>/</a:t>
            </a:r>
            <a:r>
              <a:rPr lang="da-DK" sz="2000" b="0" i="0" dirty="0" err="1">
                <a:solidFill>
                  <a:srgbClr val="00B050"/>
                </a:solidFill>
                <a:effectLst/>
                <a:latin typeface="Metric"/>
              </a:rPr>
              <a:t>Danke</a:t>
            </a:r>
            <a:r>
              <a:rPr lang="da-DK" sz="2000" b="0" i="0" dirty="0">
                <a:solidFill>
                  <a:srgbClr val="00B050"/>
                </a:solidFill>
                <a:effectLst/>
                <a:latin typeface="Metric"/>
              </a:rPr>
              <a:t> </a:t>
            </a:r>
            <a:r>
              <a:rPr lang="da-DK" sz="2000" b="0" i="0" dirty="0" err="1">
                <a:solidFill>
                  <a:srgbClr val="00B050"/>
                </a:solidFill>
                <a:effectLst/>
                <a:latin typeface="Metric"/>
              </a:rPr>
              <a:t>ihnen</a:t>
            </a:r>
            <a:r>
              <a:rPr lang="da-DK" sz="2000" b="0" i="0" dirty="0">
                <a:solidFill>
                  <a:srgbClr val="00B050"/>
                </a:solidFill>
                <a:effectLst/>
                <a:latin typeface="Metric"/>
              </a:rPr>
              <a:t>!</a:t>
            </a:r>
          </a:p>
          <a:p>
            <a:pPr marL="342900" indent="-342900">
              <a:buFontTx/>
              <a:buChar char="-"/>
            </a:pPr>
            <a:endParaRPr lang="da-DK" sz="2000" b="0" i="0" dirty="0">
              <a:solidFill>
                <a:srgbClr val="2E2E2E"/>
              </a:solidFill>
              <a:effectLst/>
              <a:latin typeface="Metric"/>
            </a:endParaRPr>
          </a:p>
          <a:p>
            <a:pPr marL="342900" indent="-342900">
              <a:buFontTx/>
              <a:buChar char="-"/>
            </a:pPr>
            <a:endParaRPr lang="da-DK" sz="2000" b="0" i="0" dirty="0">
              <a:solidFill>
                <a:srgbClr val="2E2E2E"/>
              </a:solidFill>
              <a:effectLst/>
              <a:latin typeface="Metric"/>
            </a:endParaRPr>
          </a:p>
          <a:p>
            <a:pPr marL="0" indent="0">
              <a:buNone/>
            </a:pPr>
            <a:endParaRPr lang="de-DE" sz="2000" b="1" dirty="0">
              <a:solidFill>
                <a:schemeClr val="accent1">
                  <a:lumMod val="50000"/>
                </a:schemeClr>
              </a:solidFill>
            </a:endParaRPr>
          </a:p>
          <a:p>
            <a:pPr marL="0" indent="0">
              <a:buNone/>
            </a:pPr>
            <a:r>
              <a:rPr lang="de-DE" sz="2400" b="1" dirty="0">
                <a:solidFill>
                  <a:schemeClr val="accent1">
                    <a:lumMod val="75000"/>
                  </a:schemeClr>
                </a:solidFill>
                <a:effectLst/>
              </a:rPr>
              <a:t>					</a:t>
            </a:r>
            <a:endParaRPr lang="de-DE" sz="2800" b="1" dirty="0">
              <a:solidFill>
                <a:schemeClr val="accent1">
                  <a:lumMod val="50000"/>
                </a:schemeClr>
              </a:solidFill>
            </a:endParaRPr>
          </a:p>
          <a:p>
            <a:pPr marL="0" indent="0" algn="ctr">
              <a:buNone/>
            </a:pPr>
            <a:endParaRPr lang="de-DE" sz="2800" b="1" dirty="0">
              <a:solidFill>
                <a:schemeClr val="accent1">
                  <a:lumMod val="50000"/>
                </a:schemeClr>
              </a:solidFill>
            </a:endParaRPr>
          </a:p>
          <a:p>
            <a:pPr marL="0" indent="0">
              <a:buNone/>
            </a:pPr>
            <a:br>
              <a:rPr lang="de-DE" sz="1800" b="1" dirty="0">
                <a:solidFill>
                  <a:schemeClr val="accent1"/>
                </a:solidFill>
                <a:effectLst/>
              </a:rPr>
            </a:br>
            <a:r>
              <a:rPr lang="de-DE" sz="1800" b="1" dirty="0">
                <a:solidFill>
                  <a:schemeClr val="accent1"/>
                </a:solidFill>
                <a:effectLst/>
              </a:rPr>
              <a:t>				</a:t>
            </a:r>
            <a:endParaRPr lang="de-DE" sz="2000" b="1" dirty="0">
              <a:effectLst/>
            </a:endParaRPr>
          </a:p>
        </p:txBody>
      </p:sp>
      <p:sp>
        <p:nvSpPr>
          <p:cNvPr id="2" name="Tekstfelt 1">
            <a:extLst>
              <a:ext uri="{FF2B5EF4-FFF2-40B4-BE49-F238E27FC236}">
                <a16:creationId xmlns:a16="http://schemas.microsoft.com/office/drawing/2014/main" id="{B0F8CC72-D6EE-7619-4E70-8480EBD82B34}"/>
              </a:ext>
            </a:extLst>
          </p:cNvPr>
          <p:cNvSpPr txBox="1"/>
          <p:nvPr/>
        </p:nvSpPr>
        <p:spPr>
          <a:xfrm>
            <a:off x="4680856" y="3091543"/>
            <a:ext cx="7924801" cy="4124206"/>
          </a:xfrm>
          <a:prstGeom prst="rect">
            <a:avLst/>
          </a:prstGeom>
          <a:noFill/>
        </p:spPr>
        <p:txBody>
          <a:bodyPr wrap="square" rtlCol="0">
            <a:spAutoFit/>
          </a:bodyPr>
          <a:lstStyle/>
          <a:p>
            <a:pPr marL="0" indent="0">
              <a:buNone/>
            </a:pPr>
            <a:r>
              <a:rPr lang="de-DE" sz="2400" b="1" dirty="0">
                <a:solidFill>
                  <a:schemeClr val="accent1">
                    <a:lumMod val="75000"/>
                  </a:schemeClr>
                </a:solidFill>
                <a:effectLst/>
              </a:rPr>
              <a:t>D</a:t>
            </a:r>
            <a:r>
              <a:rPr lang="de-DE" sz="2400" b="1" dirty="0">
                <a:solidFill>
                  <a:schemeClr val="accent1">
                    <a:lumMod val="75000"/>
                  </a:schemeClr>
                </a:solidFill>
              </a:rPr>
              <a:t>en Weg beschreiben</a:t>
            </a:r>
            <a:endParaRPr lang="da-DK" sz="2400" b="1" dirty="0">
              <a:solidFill>
                <a:schemeClr val="accent1">
                  <a:lumMod val="75000"/>
                </a:schemeClr>
              </a:solidFill>
            </a:endParaRPr>
          </a:p>
          <a:p>
            <a:pPr marL="0" indent="0">
              <a:buNone/>
            </a:pPr>
            <a:r>
              <a:rPr lang="de-DE" b="0" i="0" u="none" strike="noStrike" dirty="0">
                <a:solidFill>
                  <a:srgbClr val="1155CC"/>
                </a:solidFill>
                <a:effectLst/>
              </a:rPr>
              <a:t>- </a:t>
            </a:r>
            <a:r>
              <a:rPr lang="de-DE" sz="2000" b="0" i="0" u="none" strike="noStrike" dirty="0">
                <a:solidFill>
                  <a:srgbClr val="1155CC"/>
                </a:solidFill>
                <a:effectLst/>
              </a:rPr>
              <a:t>Gehen Sie die Straße/den Weg </a:t>
            </a:r>
            <a:r>
              <a:rPr lang="de-DE" sz="2000" b="1" i="0" u="none" strike="noStrike" dirty="0">
                <a:solidFill>
                  <a:srgbClr val="1155CC"/>
                </a:solidFill>
                <a:effectLst/>
              </a:rPr>
              <a:t>entlang. </a:t>
            </a:r>
            <a:endParaRPr lang="de-DE" sz="2000" b="1" dirty="0"/>
          </a:p>
          <a:p>
            <a:pPr marL="0" indent="0">
              <a:buNone/>
            </a:pPr>
            <a:r>
              <a:rPr lang="de-DE" sz="2000" b="0" i="0" u="none" strike="noStrike" dirty="0">
                <a:solidFill>
                  <a:srgbClr val="1155CC"/>
                </a:solidFill>
                <a:effectLst/>
              </a:rPr>
              <a:t>- Gehen Sie immer </a:t>
            </a:r>
            <a:r>
              <a:rPr lang="de-DE" sz="2000" b="1" i="0" u="none" strike="noStrike" dirty="0">
                <a:solidFill>
                  <a:srgbClr val="1155CC"/>
                </a:solidFill>
                <a:effectLst/>
              </a:rPr>
              <a:t>geradeaus. </a:t>
            </a:r>
            <a:endParaRPr lang="de-DE" sz="2000" b="1" dirty="0"/>
          </a:p>
          <a:p>
            <a:pPr marL="0" indent="0">
              <a:buNone/>
            </a:pPr>
            <a:r>
              <a:rPr lang="de-DE" sz="2000" b="0" i="0" u="none" strike="noStrike" dirty="0">
                <a:solidFill>
                  <a:srgbClr val="1155CC"/>
                </a:solidFill>
                <a:effectLst/>
              </a:rPr>
              <a:t>- Gehen Sie dann </a:t>
            </a:r>
            <a:r>
              <a:rPr lang="de-DE" sz="2000" b="1" i="0" u="none" strike="noStrike" dirty="0">
                <a:solidFill>
                  <a:srgbClr val="1155CC"/>
                </a:solidFill>
                <a:effectLst/>
              </a:rPr>
              <a:t>die er</a:t>
            </a:r>
            <a:r>
              <a:rPr lang="de-DE" sz="2000" b="1" i="0" u="none" strike="noStrike" dirty="0">
                <a:solidFill>
                  <a:srgbClr val="0070C0"/>
                </a:solidFill>
                <a:effectLst/>
              </a:rPr>
              <a:t>st</a:t>
            </a:r>
            <a:r>
              <a:rPr lang="de-DE" sz="2000" b="1" i="0" u="none" strike="noStrike" dirty="0">
                <a:solidFill>
                  <a:srgbClr val="1155CC"/>
                </a:solidFill>
                <a:effectLst/>
              </a:rPr>
              <a:t>e/zweite/dritte/nächste/übernächste Straße links/rechts</a:t>
            </a:r>
            <a:r>
              <a:rPr lang="de-DE" sz="2000" b="0" i="0" u="none" strike="noStrike" dirty="0">
                <a:solidFill>
                  <a:srgbClr val="1155CC"/>
                </a:solidFill>
                <a:effectLst/>
              </a:rPr>
              <a:t>. </a:t>
            </a:r>
            <a:endParaRPr lang="de-DE" sz="2000" dirty="0"/>
          </a:p>
          <a:p>
            <a:pPr marL="0" indent="0">
              <a:buNone/>
            </a:pPr>
            <a:r>
              <a:rPr lang="de-DE" sz="2000" b="0" i="0" u="none" strike="noStrike" dirty="0">
                <a:solidFill>
                  <a:srgbClr val="1155CC"/>
                </a:solidFill>
                <a:effectLst/>
              </a:rPr>
              <a:t>- Gehen Sie </a:t>
            </a:r>
            <a:r>
              <a:rPr lang="de-DE" sz="2000" b="1" i="0" u="none" strike="noStrike" dirty="0">
                <a:solidFill>
                  <a:srgbClr val="1155CC"/>
                </a:solidFill>
                <a:effectLst/>
              </a:rPr>
              <a:t>bis zu</a:t>
            </a:r>
            <a:r>
              <a:rPr lang="de-DE" sz="2000" b="0" i="0" u="none" strike="noStrike" dirty="0">
                <a:solidFill>
                  <a:srgbClr val="1155CC"/>
                </a:solidFill>
                <a:effectLst/>
              </a:rPr>
              <a:t> Kreuzung/Ampel/Kirche und dann </a:t>
            </a:r>
            <a:r>
              <a:rPr lang="de-DE" sz="2000" b="1" i="0" u="none" strike="noStrike" dirty="0">
                <a:solidFill>
                  <a:srgbClr val="1155CC"/>
                </a:solidFill>
                <a:effectLst/>
              </a:rPr>
              <a:t>rechts/links. - Überqueren </a:t>
            </a:r>
            <a:r>
              <a:rPr lang="de-DE" sz="2000" b="0" i="0" u="none" strike="noStrike" dirty="0">
                <a:solidFill>
                  <a:srgbClr val="1155CC"/>
                </a:solidFill>
                <a:effectLst/>
              </a:rPr>
              <a:t>Sie </a:t>
            </a:r>
            <a:r>
              <a:rPr lang="de-DE" sz="2000" b="1" i="0" u="none" strike="noStrike" dirty="0">
                <a:solidFill>
                  <a:srgbClr val="1155CC"/>
                </a:solidFill>
                <a:effectLst/>
              </a:rPr>
              <a:t>die Kreuzung</a:t>
            </a:r>
            <a:r>
              <a:rPr lang="de-DE" sz="2000" b="0" i="0" u="none" strike="noStrike" dirty="0">
                <a:solidFill>
                  <a:srgbClr val="1155CC"/>
                </a:solidFill>
                <a:effectLst/>
              </a:rPr>
              <a:t>/Straße. </a:t>
            </a:r>
            <a:endParaRPr lang="de-DE" sz="2000" dirty="0"/>
          </a:p>
          <a:p>
            <a:pPr marL="0" indent="0">
              <a:buNone/>
            </a:pPr>
            <a:r>
              <a:rPr lang="de-DE" sz="2000" b="0" i="0" u="none" strike="noStrike" dirty="0">
                <a:solidFill>
                  <a:srgbClr val="1155CC"/>
                </a:solidFill>
                <a:effectLst/>
              </a:rPr>
              <a:t>- Gehen Sie durch den Park/über den Platz. </a:t>
            </a:r>
            <a:endParaRPr lang="de-DE" sz="2000" dirty="0"/>
          </a:p>
          <a:p>
            <a:pPr marL="0" indent="0">
              <a:buNone/>
            </a:pPr>
            <a:r>
              <a:rPr lang="de-DE" sz="2000" b="1" i="0" u="none" strike="noStrike" dirty="0">
                <a:solidFill>
                  <a:srgbClr val="1155CC"/>
                </a:solidFill>
                <a:effectLst/>
              </a:rPr>
              <a:t>- Biegen </a:t>
            </a:r>
            <a:r>
              <a:rPr lang="de-DE" sz="2000" b="0" i="0" u="none" strike="noStrike" dirty="0">
                <a:solidFill>
                  <a:srgbClr val="1155CC"/>
                </a:solidFill>
                <a:effectLst/>
              </a:rPr>
              <a:t>Sie </a:t>
            </a:r>
            <a:r>
              <a:rPr lang="de-DE" sz="2000" b="1" i="0" u="none" strike="noStrike" dirty="0">
                <a:solidFill>
                  <a:srgbClr val="1155CC"/>
                </a:solidFill>
                <a:effectLst/>
              </a:rPr>
              <a:t>links/rechts </a:t>
            </a:r>
            <a:r>
              <a:rPr lang="de-DE" sz="2000" b="0" i="0" u="none" strike="noStrike" dirty="0">
                <a:solidFill>
                  <a:srgbClr val="1155CC"/>
                </a:solidFill>
                <a:effectLst/>
              </a:rPr>
              <a:t>in die Goetheallee/den Liebesweg.</a:t>
            </a:r>
          </a:p>
          <a:p>
            <a:pPr marL="0" indent="0">
              <a:buNone/>
            </a:pPr>
            <a:r>
              <a:rPr lang="de-DE" sz="2000" dirty="0"/>
              <a:t>- </a:t>
            </a:r>
            <a:r>
              <a:rPr lang="de-DE" sz="2000" b="0" i="0" u="none" strike="noStrike" dirty="0">
                <a:solidFill>
                  <a:srgbClr val="1155CC"/>
                </a:solidFill>
                <a:effectLst/>
              </a:rPr>
              <a:t>Die Bank/Der Supermarkt/Die Schule ist </a:t>
            </a:r>
            <a:r>
              <a:rPr lang="de-DE" sz="2000" b="1" i="0" u="none" strike="noStrike" dirty="0">
                <a:solidFill>
                  <a:srgbClr val="1155CC"/>
                </a:solidFill>
                <a:effectLst/>
              </a:rPr>
              <a:t>auf der linken/rechten Seite</a:t>
            </a:r>
            <a:r>
              <a:rPr lang="de-DE" sz="2000" b="0" i="0" u="none" strike="noStrike" dirty="0">
                <a:solidFill>
                  <a:srgbClr val="1155CC"/>
                </a:solidFill>
                <a:effectLst/>
              </a:rPr>
              <a:t>. </a:t>
            </a:r>
          </a:p>
          <a:p>
            <a:pPr marL="0" indent="0">
              <a:buNone/>
            </a:pPr>
            <a:r>
              <a:rPr lang="de-DE" sz="2000" b="0" i="0" u="none" strike="noStrike" dirty="0">
                <a:solidFill>
                  <a:srgbClr val="1155CC"/>
                </a:solidFill>
                <a:effectLst/>
              </a:rPr>
              <a:t>- Dann sind Sie da/</a:t>
            </a:r>
            <a:r>
              <a:rPr lang="de-DE" sz="2000" b="1" i="0" u="none" strike="noStrike" dirty="0">
                <a:solidFill>
                  <a:srgbClr val="1155CC"/>
                </a:solidFill>
                <a:effectLst/>
              </a:rPr>
              <a:t>am Ziel. </a:t>
            </a:r>
          </a:p>
          <a:p>
            <a:pPr marL="0" indent="0">
              <a:buNone/>
            </a:pPr>
            <a:r>
              <a:rPr lang="de-DE" sz="2000" b="1" dirty="0">
                <a:solidFill>
                  <a:srgbClr val="1155CC"/>
                </a:solidFill>
                <a:effectLst/>
              </a:rPr>
              <a:t>- ……. Gerne/ bitte/nichts zu danken/gern geschehen</a:t>
            </a:r>
          </a:p>
          <a:p>
            <a:endParaRPr lang="da-DK" dirty="0"/>
          </a:p>
        </p:txBody>
      </p:sp>
    </p:spTree>
    <p:extLst>
      <p:ext uri="{BB962C8B-B14F-4D97-AF65-F5344CB8AC3E}">
        <p14:creationId xmlns:p14="http://schemas.microsoft.com/office/powerpoint/2010/main" val="21671405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0A4EF7A5-7476-4E2D-8195-24728FE86F7F}"/>
              </a:ext>
            </a:extLst>
          </p:cNvPr>
          <p:cNvPicPr>
            <a:picLocks noChangeAspect="1"/>
          </p:cNvPicPr>
          <p:nvPr/>
        </p:nvPicPr>
        <p:blipFill>
          <a:blip r:embed="rId2"/>
          <a:stretch>
            <a:fillRect/>
          </a:stretch>
        </p:blipFill>
        <p:spPr>
          <a:xfrm>
            <a:off x="6732864" y="128450"/>
            <a:ext cx="5016772" cy="6863678"/>
          </a:xfrm>
          <a:prstGeom prst="rect">
            <a:avLst/>
          </a:prstGeom>
        </p:spPr>
      </p:pic>
      <p:pic>
        <p:nvPicPr>
          <p:cNvPr id="11" name="Billede 10">
            <a:extLst>
              <a:ext uri="{FF2B5EF4-FFF2-40B4-BE49-F238E27FC236}">
                <a16:creationId xmlns:a16="http://schemas.microsoft.com/office/drawing/2014/main" id="{D84661E8-2357-49D9-9D1F-2DB13033BA12}"/>
              </a:ext>
            </a:extLst>
          </p:cNvPr>
          <p:cNvPicPr>
            <a:picLocks noChangeAspect="1"/>
          </p:cNvPicPr>
          <p:nvPr/>
        </p:nvPicPr>
        <p:blipFill>
          <a:blip r:embed="rId3"/>
          <a:stretch>
            <a:fillRect/>
          </a:stretch>
        </p:blipFill>
        <p:spPr>
          <a:xfrm>
            <a:off x="4885942" y="1854084"/>
            <a:ext cx="1971675" cy="1924050"/>
          </a:xfrm>
          <a:prstGeom prst="rect">
            <a:avLst/>
          </a:prstGeom>
        </p:spPr>
      </p:pic>
      <p:pic>
        <p:nvPicPr>
          <p:cNvPr id="13" name="Billede 12">
            <a:extLst>
              <a:ext uri="{FF2B5EF4-FFF2-40B4-BE49-F238E27FC236}">
                <a16:creationId xmlns:a16="http://schemas.microsoft.com/office/drawing/2014/main" id="{CF87E938-F964-40A4-9960-2B2AB619A8E0}"/>
              </a:ext>
            </a:extLst>
          </p:cNvPr>
          <p:cNvPicPr>
            <a:picLocks noChangeAspect="1"/>
          </p:cNvPicPr>
          <p:nvPr/>
        </p:nvPicPr>
        <p:blipFill>
          <a:blip r:embed="rId4"/>
          <a:stretch>
            <a:fillRect/>
          </a:stretch>
        </p:blipFill>
        <p:spPr>
          <a:xfrm>
            <a:off x="297381" y="3657955"/>
            <a:ext cx="2000250" cy="1990725"/>
          </a:xfrm>
          <a:prstGeom prst="rect">
            <a:avLst/>
          </a:prstGeom>
        </p:spPr>
      </p:pic>
      <p:pic>
        <p:nvPicPr>
          <p:cNvPr id="15" name="Billede 14">
            <a:extLst>
              <a:ext uri="{FF2B5EF4-FFF2-40B4-BE49-F238E27FC236}">
                <a16:creationId xmlns:a16="http://schemas.microsoft.com/office/drawing/2014/main" id="{7FE046E7-0C65-4848-A800-243541B14588}"/>
              </a:ext>
            </a:extLst>
          </p:cNvPr>
          <p:cNvPicPr>
            <a:picLocks noChangeAspect="1"/>
          </p:cNvPicPr>
          <p:nvPr/>
        </p:nvPicPr>
        <p:blipFill>
          <a:blip r:embed="rId5"/>
          <a:stretch>
            <a:fillRect/>
          </a:stretch>
        </p:blipFill>
        <p:spPr>
          <a:xfrm>
            <a:off x="2458121" y="2257000"/>
            <a:ext cx="1971675" cy="1866900"/>
          </a:xfrm>
          <a:prstGeom prst="rect">
            <a:avLst/>
          </a:prstGeom>
        </p:spPr>
      </p:pic>
      <p:pic>
        <p:nvPicPr>
          <p:cNvPr id="17" name="Billede 16">
            <a:extLst>
              <a:ext uri="{FF2B5EF4-FFF2-40B4-BE49-F238E27FC236}">
                <a16:creationId xmlns:a16="http://schemas.microsoft.com/office/drawing/2014/main" id="{162F4898-432B-4521-854F-3D339EFCCE33}"/>
              </a:ext>
            </a:extLst>
          </p:cNvPr>
          <p:cNvPicPr>
            <a:picLocks noChangeAspect="1"/>
          </p:cNvPicPr>
          <p:nvPr/>
        </p:nvPicPr>
        <p:blipFill>
          <a:blip r:embed="rId6"/>
          <a:stretch>
            <a:fillRect/>
          </a:stretch>
        </p:blipFill>
        <p:spPr>
          <a:xfrm>
            <a:off x="4076700" y="4653318"/>
            <a:ext cx="2019300" cy="1866900"/>
          </a:xfrm>
          <a:prstGeom prst="rect">
            <a:avLst/>
          </a:prstGeom>
        </p:spPr>
      </p:pic>
      <p:sp>
        <p:nvSpPr>
          <p:cNvPr id="18" name="Tekstfelt 17">
            <a:extLst>
              <a:ext uri="{FF2B5EF4-FFF2-40B4-BE49-F238E27FC236}">
                <a16:creationId xmlns:a16="http://schemas.microsoft.com/office/drawing/2014/main" id="{80CD2732-67AD-4B13-8E3C-F7BCC0AC4ADA}"/>
              </a:ext>
            </a:extLst>
          </p:cNvPr>
          <p:cNvSpPr txBox="1"/>
          <p:nvPr/>
        </p:nvSpPr>
        <p:spPr>
          <a:xfrm>
            <a:off x="442364" y="128450"/>
            <a:ext cx="5429416" cy="1323439"/>
          </a:xfrm>
          <a:prstGeom prst="rect">
            <a:avLst/>
          </a:prstGeom>
          <a:noFill/>
        </p:spPr>
        <p:txBody>
          <a:bodyPr wrap="square" rtlCol="0">
            <a:spAutoFit/>
          </a:bodyPr>
          <a:lstStyle/>
          <a:p>
            <a:r>
              <a:rPr lang="de-DE" sz="4000" b="1"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Wegbeschreibungen – Spiel das Brettspiel!</a:t>
            </a:r>
            <a:endParaRPr lang="da-DK" sz="4000" b="1" dirty="0">
              <a:solidFill>
                <a:schemeClr val="accent1">
                  <a:lumMod val="75000"/>
                </a:schemeClr>
              </a:solidFill>
            </a:endParaRPr>
          </a:p>
        </p:txBody>
      </p:sp>
    </p:spTree>
    <p:extLst>
      <p:ext uri="{BB962C8B-B14F-4D97-AF65-F5344CB8AC3E}">
        <p14:creationId xmlns:p14="http://schemas.microsoft.com/office/powerpoint/2010/main" val="527918444"/>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1569</TotalTime>
  <Words>592</Words>
  <Application>Microsoft Office PowerPoint</Application>
  <PresentationFormat>Widescreen</PresentationFormat>
  <Paragraphs>56</Paragraphs>
  <Slides>10</Slides>
  <Notes>4</Notes>
  <HiddenSlides>0</HiddenSlides>
  <MMClips>1</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10</vt:i4>
      </vt:variant>
    </vt:vector>
  </HeadingPairs>
  <TitlesOfParts>
    <vt:vector size="15" baseType="lpstr">
      <vt:lpstr>Arial</vt:lpstr>
      <vt:lpstr>Calibri</vt:lpstr>
      <vt:lpstr>Calibri Light</vt:lpstr>
      <vt:lpstr>Metric</vt:lpstr>
      <vt:lpstr>Office-tema</vt:lpstr>
      <vt:lpstr>Nach dem Weg fragen</vt:lpstr>
      <vt:lpstr>STATION 4: WEGBESCHREIBUNGEN    </vt:lpstr>
      <vt:lpstr>PowerPoint-præsentation</vt:lpstr>
      <vt:lpstr>PowerPoint-præsentation</vt:lpstr>
      <vt:lpstr>  Berlin Mitte Stadtplan     Partnerarbeit: Wegbeschreibung  in Berlin! </vt:lpstr>
      <vt:lpstr>Partnerarbeit: Wegbeschreibung in Berlin!    </vt:lpstr>
      <vt:lpstr>PowerPoint-præsentation</vt:lpstr>
      <vt:lpstr>PowerPoint-præsentation</vt:lpstr>
      <vt:lpstr>PowerPoint-præsentation</vt:lpstr>
      <vt:lpstr>Spielregeln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Nach dem Weg fragen</dc:title>
  <dc:creator>Karen Bjørnbak Andersen</dc:creator>
  <cp:lastModifiedBy>Stine Lykke Hagerup</cp:lastModifiedBy>
  <cp:revision>4</cp:revision>
  <cp:lastPrinted>2022-03-30T09:11:13Z</cp:lastPrinted>
  <dcterms:created xsi:type="dcterms:W3CDTF">2022-03-28T06:30:07Z</dcterms:created>
  <dcterms:modified xsi:type="dcterms:W3CDTF">2025-03-13T15:08:59Z</dcterms:modified>
</cp:coreProperties>
</file>