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5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31F6A4-B51E-428C-ADBB-1EEF4D3B12AF}" v="1" dt="2025-03-24T07:52:08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Wejse Nielsen" userId="da262f09-71d6-4276-8ce8-91c500bb462f" providerId="ADAL" clId="{5D31F6A4-B51E-428C-ADBB-1EEF4D3B12AF}"/>
    <pc:docChg chg="custSel modSld sldOrd">
      <pc:chgData name="Christina Wejse Nielsen" userId="da262f09-71d6-4276-8ce8-91c500bb462f" providerId="ADAL" clId="{5D31F6A4-B51E-428C-ADBB-1EEF4D3B12AF}" dt="2025-03-24T08:03:32.133" v="636" actId="20577"/>
      <pc:docMkLst>
        <pc:docMk/>
      </pc:docMkLst>
      <pc:sldChg chg="addSp delSp modSp mod">
        <pc:chgData name="Christina Wejse Nielsen" userId="da262f09-71d6-4276-8ce8-91c500bb462f" providerId="ADAL" clId="{5D31F6A4-B51E-428C-ADBB-1EEF4D3B12AF}" dt="2025-03-24T07:52:09.122" v="231" actId="27636"/>
        <pc:sldMkLst>
          <pc:docMk/>
          <pc:sldMk cId="2848439227" sldId="256"/>
        </pc:sldMkLst>
        <pc:spChg chg="del">
          <ac:chgData name="Christina Wejse Nielsen" userId="da262f09-71d6-4276-8ce8-91c500bb462f" providerId="ADAL" clId="{5D31F6A4-B51E-428C-ADBB-1EEF4D3B12AF}" dt="2025-03-24T07:45:45.435" v="2" actId="478"/>
          <ac:spMkLst>
            <pc:docMk/>
            <pc:sldMk cId="2848439227" sldId="256"/>
            <ac:spMk id="2" creationId="{3B71C4BD-62CA-474B-B629-E9B5DABAA490}"/>
          </ac:spMkLst>
        </pc:spChg>
        <pc:spChg chg="mod">
          <ac:chgData name="Christina Wejse Nielsen" userId="da262f09-71d6-4276-8ce8-91c500bb462f" providerId="ADAL" clId="{5D31F6A4-B51E-428C-ADBB-1EEF4D3B12AF}" dt="2025-03-24T07:52:09.122" v="231" actId="27636"/>
          <ac:spMkLst>
            <pc:docMk/>
            <pc:sldMk cId="2848439227" sldId="256"/>
            <ac:spMk id="3" creationId="{C7C3F0BC-35AB-4B99-B69F-D42683897D01}"/>
          </ac:spMkLst>
        </pc:spChg>
        <pc:spChg chg="add del mod">
          <ac:chgData name="Christina Wejse Nielsen" userId="da262f09-71d6-4276-8ce8-91c500bb462f" providerId="ADAL" clId="{5D31F6A4-B51E-428C-ADBB-1EEF4D3B12AF}" dt="2025-03-24T07:45:48.150" v="3" actId="478"/>
          <ac:spMkLst>
            <pc:docMk/>
            <pc:sldMk cId="2848439227" sldId="256"/>
            <ac:spMk id="5" creationId="{7869012D-FA8F-3FEB-3F48-41B63FA97C5B}"/>
          </ac:spMkLst>
        </pc:spChg>
      </pc:sldChg>
      <pc:sldChg chg="modSp mod ord">
        <pc:chgData name="Christina Wejse Nielsen" userId="da262f09-71d6-4276-8ce8-91c500bb462f" providerId="ADAL" clId="{5D31F6A4-B51E-428C-ADBB-1EEF4D3B12AF}" dt="2025-03-24T08:03:32.133" v="636" actId="20577"/>
        <pc:sldMkLst>
          <pc:docMk/>
          <pc:sldMk cId="147152104" sldId="257"/>
        </pc:sldMkLst>
        <pc:spChg chg="mod">
          <ac:chgData name="Christina Wejse Nielsen" userId="da262f09-71d6-4276-8ce8-91c500bb462f" providerId="ADAL" clId="{5D31F6A4-B51E-428C-ADBB-1EEF4D3B12AF}" dt="2025-03-24T08:02:29.500" v="587" actId="1076"/>
          <ac:spMkLst>
            <pc:docMk/>
            <pc:sldMk cId="147152104" sldId="257"/>
            <ac:spMk id="2" creationId="{9A82CA62-949B-47C0-AE6B-C7B4001A8585}"/>
          </ac:spMkLst>
        </pc:spChg>
        <pc:spChg chg="mod">
          <ac:chgData name="Christina Wejse Nielsen" userId="da262f09-71d6-4276-8ce8-91c500bb462f" providerId="ADAL" clId="{5D31F6A4-B51E-428C-ADBB-1EEF4D3B12AF}" dt="2025-03-24T08:03:32.133" v="636" actId="20577"/>
          <ac:spMkLst>
            <pc:docMk/>
            <pc:sldMk cId="147152104" sldId="257"/>
            <ac:spMk id="3" creationId="{81794DD7-585B-46F6-805C-AFF0BC1C70D8}"/>
          </ac:spMkLst>
        </pc:spChg>
      </pc:sldChg>
      <pc:sldChg chg="modSp mod">
        <pc:chgData name="Christina Wejse Nielsen" userId="da262f09-71d6-4276-8ce8-91c500bb462f" providerId="ADAL" clId="{5D31F6A4-B51E-428C-ADBB-1EEF4D3B12AF}" dt="2025-03-24T07:56:07.524" v="379" actId="20577"/>
        <pc:sldMkLst>
          <pc:docMk/>
          <pc:sldMk cId="2646488658" sldId="259"/>
        </pc:sldMkLst>
        <pc:spChg chg="mod">
          <ac:chgData name="Christina Wejse Nielsen" userId="da262f09-71d6-4276-8ce8-91c500bb462f" providerId="ADAL" clId="{5D31F6A4-B51E-428C-ADBB-1EEF4D3B12AF}" dt="2025-03-24T07:52:08.868" v="230"/>
          <ac:spMkLst>
            <pc:docMk/>
            <pc:sldMk cId="2646488658" sldId="259"/>
            <ac:spMk id="2" creationId="{9F86BC63-241B-495B-B1C4-D1AA7BBA89F5}"/>
          </ac:spMkLst>
        </pc:spChg>
        <pc:spChg chg="mod">
          <ac:chgData name="Christina Wejse Nielsen" userId="da262f09-71d6-4276-8ce8-91c500bb462f" providerId="ADAL" clId="{5D31F6A4-B51E-428C-ADBB-1EEF4D3B12AF}" dt="2025-03-24T07:56:07.524" v="379" actId="20577"/>
          <ac:spMkLst>
            <pc:docMk/>
            <pc:sldMk cId="2646488658" sldId="259"/>
            <ac:spMk id="3" creationId="{305EBB58-38A0-48D9-946F-E4AC869CAFC3}"/>
          </ac:spMkLst>
        </pc:spChg>
      </pc:sldChg>
      <pc:sldChg chg="delSp modSp mod">
        <pc:chgData name="Christina Wejse Nielsen" userId="da262f09-71d6-4276-8ce8-91c500bb462f" providerId="ADAL" clId="{5D31F6A4-B51E-428C-ADBB-1EEF4D3B12AF}" dt="2025-03-24T07:57:03.370" v="400" actId="20577"/>
        <pc:sldMkLst>
          <pc:docMk/>
          <pc:sldMk cId="1353220486" sldId="260"/>
        </pc:sldMkLst>
        <pc:spChg chg="mod">
          <ac:chgData name="Christina Wejse Nielsen" userId="da262f09-71d6-4276-8ce8-91c500bb462f" providerId="ADAL" clId="{5D31F6A4-B51E-428C-ADBB-1EEF4D3B12AF}" dt="2025-03-24T07:57:03.370" v="400" actId="20577"/>
          <ac:spMkLst>
            <pc:docMk/>
            <pc:sldMk cId="1353220486" sldId="260"/>
            <ac:spMk id="3" creationId="{6E98CE03-8CE6-4BA8-9B38-DA68A6E8BFBD}"/>
          </ac:spMkLst>
        </pc:spChg>
      </pc:sldChg>
      <pc:sldChg chg="modSp mod">
        <pc:chgData name="Christina Wejse Nielsen" userId="da262f09-71d6-4276-8ce8-91c500bb462f" providerId="ADAL" clId="{5D31F6A4-B51E-428C-ADBB-1EEF4D3B12AF}" dt="2025-03-24T07:53:50.042" v="297" actId="27636"/>
        <pc:sldMkLst>
          <pc:docMk/>
          <pc:sldMk cId="801210907" sldId="261"/>
        </pc:sldMkLst>
        <pc:spChg chg="mod">
          <ac:chgData name="Christina Wejse Nielsen" userId="da262f09-71d6-4276-8ce8-91c500bb462f" providerId="ADAL" clId="{5D31F6A4-B51E-428C-ADBB-1EEF4D3B12AF}" dt="2025-03-24T07:52:08.868" v="230"/>
          <ac:spMkLst>
            <pc:docMk/>
            <pc:sldMk cId="801210907" sldId="261"/>
            <ac:spMk id="2" creationId="{0CFBD019-9006-4B14-BB81-D34C562C537A}"/>
          </ac:spMkLst>
        </pc:spChg>
        <pc:spChg chg="mod">
          <ac:chgData name="Christina Wejse Nielsen" userId="da262f09-71d6-4276-8ce8-91c500bb462f" providerId="ADAL" clId="{5D31F6A4-B51E-428C-ADBB-1EEF4D3B12AF}" dt="2025-03-24T07:53:50.042" v="297" actId="27636"/>
          <ac:spMkLst>
            <pc:docMk/>
            <pc:sldMk cId="801210907" sldId="261"/>
            <ac:spMk id="3" creationId="{5A194DD8-A015-42BD-8ACA-2C5B8E68DCD8}"/>
          </ac:spMkLst>
        </pc:spChg>
      </pc:sldChg>
      <pc:sldChg chg="modSp mod">
        <pc:chgData name="Christina Wejse Nielsen" userId="da262f09-71d6-4276-8ce8-91c500bb462f" providerId="ADAL" clId="{5D31F6A4-B51E-428C-ADBB-1EEF4D3B12AF}" dt="2025-03-24T07:57:27.141" v="401" actId="20577"/>
        <pc:sldMkLst>
          <pc:docMk/>
          <pc:sldMk cId="193598451" sldId="262"/>
        </pc:sldMkLst>
        <pc:spChg chg="mod">
          <ac:chgData name="Christina Wejse Nielsen" userId="da262f09-71d6-4276-8ce8-91c500bb462f" providerId="ADAL" clId="{5D31F6A4-B51E-428C-ADBB-1EEF4D3B12AF}" dt="2025-03-24T07:52:08.868" v="230"/>
          <ac:spMkLst>
            <pc:docMk/>
            <pc:sldMk cId="193598451" sldId="262"/>
            <ac:spMk id="2" creationId="{E7F72219-9990-4733-B947-177230056552}"/>
          </ac:spMkLst>
        </pc:spChg>
        <pc:spChg chg="mod">
          <ac:chgData name="Christina Wejse Nielsen" userId="da262f09-71d6-4276-8ce8-91c500bb462f" providerId="ADAL" clId="{5D31F6A4-B51E-428C-ADBB-1EEF4D3B12AF}" dt="2025-03-24T07:57:27.141" v="401" actId="20577"/>
          <ac:spMkLst>
            <pc:docMk/>
            <pc:sldMk cId="193598451" sldId="262"/>
            <ac:spMk id="3" creationId="{716ACB14-1970-417E-A546-0D680C4D7A5D}"/>
          </ac:spMkLst>
        </pc:spChg>
      </pc:sldChg>
      <pc:sldChg chg="delSp modSp mod">
        <pc:chgData name="Christina Wejse Nielsen" userId="da262f09-71d6-4276-8ce8-91c500bb462f" providerId="ADAL" clId="{5D31F6A4-B51E-428C-ADBB-1EEF4D3B12AF}" dt="2025-03-24T07:55:44.588" v="370" actId="20577"/>
        <pc:sldMkLst>
          <pc:docMk/>
          <pc:sldMk cId="3068996682" sldId="263"/>
        </pc:sldMkLst>
        <pc:spChg chg="mod">
          <ac:chgData name="Christina Wejse Nielsen" userId="da262f09-71d6-4276-8ce8-91c500bb462f" providerId="ADAL" clId="{5D31F6A4-B51E-428C-ADBB-1EEF4D3B12AF}" dt="2025-03-24T07:55:44.588" v="370" actId="20577"/>
          <ac:spMkLst>
            <pc:docMk/>
            <pc:sldMk cId="3068996682" sldId="263"/>
            <ac:spMk id="3" creationId="{684586E9-CD41-4A07-AAE6-1E0734969FA5}"/>
          </ac:spMkLst>
        </pc:spChg>
      </pc:sldChg>
      <pc:sldChg chg="modSp mod">
        <pc:chgData name="Christina Wejse Nielsen" userId="da262f09-71d6-4276-8ce8-91c500bb462f" providerId="ADAL" clId="{5D31F6A4-B51E-428C-ADBB-1EEF4D3B12AF}" dt="2025-03-24T07:59:21.739" v="471" actId="20577"/>
        <pc:sldMkLst>
          <pc:docMk/>
          <pc:sldMk cId="2381517789" sldId="264"/>
        </pc:sldMkLst>
        <pc:spChg chg="mod">
          <ac:chgData name="Christina Wejse Nielsen" userId="da262f09-71d6-4276-8ce8-91c500bb462f" providerId="ADAL" clId="{5D31F6A4-B51E-428C-ADBB-1EEF4D3B12AF}" dt="2025-03-24T07:52:08.868" v="230"/>
          <ac:spMkLst>
            <pc:docMk/>
            <pc:sldMk cId="2381517789" sldId="264"/>
            <ac:spMk id="2" creationId="{7EA3A4A4-5D24-4F5A-9359-F6FA58993EA6}"/>
          </ac:spMkLst>
        </pc:spChg>
        <pc:spChg chg="mod">
          <ac:chgData name="Christina Wejse Nielsen" userId="da262f09-71d6-4276-8ce8-91c500bb462f" providerId="ADAL" clId="{5D31F6A4-B51E-428C-ADBB-1EEF4D3B12AF}" dt="2025-03-24T07:59:21.739" v="471" actId="20577"/>
          <ac:spMkLst>
            <pc:docMk/>
            <pc:sldMk cId="2381517789" sldId="264"/>
            <ac:spMk id="3" creationId="{F61DB403-B86C-4BFD-B2B6-6560B81A2DF3}"/>
          </ac:spMkLst>
        </pc:spChg>
      </pc:sldChg>
      <pc:sldChg chg="modSp mod">
        <pc:chgData name="Christina Wejse Nielsen" userId="da262f09-71d6-4276-8ce8-91c500bb462f" providerId="ADAL" clId="{5D31F6A4-B51E-428C-ADBB-1EEF4D3B12AF}" dt="2025-03-24T08:01:59.757" v="581" actId="20577"/>
        <pc:sldMkLst>
          <pc:docMk/>
          <pc:sldMk cId="2108300130" sldId="265"/>
        </pc:sldMkLst>
        <pc:spChg chg="mod">
          <ac:chgData name="Christina Wejse Nielsen" userId="da262f09-71d6-4276-8ce8-91c500bb462f" providerId="ADAL" clId="{5D31F6A4-B51E-428C-ADBB-1EEF4D3B12AF}" dt="2025-03-24T07:52:08.868" v="230"/>
          <ac:spMkLst>
            <pc:docMk/>
            <pc:sldMk cId="2108300130" sldId="265"/>
            <ac:spMk id="2" creationId="{D767B418-9431-492B-9B12-985FDD4A2EAA}"/>
          </ac:spMkLst>
        </pc:spChg>
        <pc:spChg chg="mod">
          <ac:chgData name="Christina Wejse Nielsen" userId="da262f09-71d6-4276-8ce8-91c500bb462f" providerId="ADAL" clId="{5D31F6A4-B51E-428C-ADBB-1EEF4D3B12AF}" dt="2025-03-24T08:01:59.757" v="581" actId="20577"/>
          <ac:spMkLst>
            <pc:docMk/>
            <pc:sldMk cId="2108300130" sldId="265"/>
            <ac:spMk id="3" creationId="{3F0977DD-48C5-45F9-ABFB-FDE60D6C4C4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6795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89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3510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5049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522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9314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8382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9937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7509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712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295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792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938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263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434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078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23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7CAEFC6-FD9C-4906-8261-93DEAC185349}" type="datetimeFigureOut">
              <a:rPr lang="da-DK" smtClean="0"/>
              <a:t>24-03-2025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1DC7E-C3F5-492F-8B7F-9CB9AC753C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1989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>
            <a:extLst>
              <a:ext uri="{FF2B5EF4-FFF2-40B4-BE49-F238E27FC236}">
                <a16:creationId xmlns:a16="http://schemas.microsoft.com/office/drawing/2014/main" id="{C7C3F0BC-35AB-4B99-B69F-D42683897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81582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da-DK" sz="6000" dirty="0"/>
              <a:t>Den bosniske tragedie </a:t>
            </a:r>
          </a:p>
          <a:p>
            <a:r>
              <a:rPr lang="da-DK" sz="6000" dirty="0"/>
              <a:t>1992-1995</a:t>
            </a:r>
          </a:p>
        </p:txBody>
      </p:sp>
    </p:spTree>
    <p:extLst>
      <p:ext uri="{BB962C8B-B14F-4D97-AF65-F5344CB8AC3E}">
        <p14:creationId xmlns:p14="http://schemas.microsoft.com/office/powerpoint/2010/main" val="2848439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86BC63-241B-495B-B1C4-D1AA7BBA8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Hvorfor?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5EBB58-38A0-48D9-946F-E4AC869CA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586" y="1449660"/>
            <a:ext cx="9269268" cy="479874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da-DK" sz="2800" dirty="0"/>
              <a:t>Ingen entydige og simple forklaringer på krigsudbruddet i 1992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Bundede i Bosniens komplicerede etniske sammensætning: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Traditionelt ikke hjemland for én dominerende </a:t>
            </a:r>
            <a:r>
              <a:rPr lang="da-DK" sz="2400" dirty="0" err="1"/>
              <a:t>narod</a:t>
            </a:r>
            <a:r>
              <a:rPr lang="da-DK" sz="2400" dirty="0"/>
              <a:t> (som fx Kroatien er hjemland for kroaterne)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Etnisk set faktisk en relativt homogen gruppe, men med forskellige religioner</a:t>
            </a:r>
          </a:p>
        </p:txBody>
      </p:sp>
    </p:spTree>
    <p:extLst>
      <p:ext uri="{BB962C8B-B14F-4D97-AF65-F5344CB8AC3E}">
        <p14:creationId xmlns:p14="http://schemas.microsoft.com/office/powerpoint/2010/main" val="2646488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98CE03-8CE6-4BA8-9B38-DA68A6E8B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117" y="919016"/>
            <a:ext cx="10515600" cy="554557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da-DK" sz="2800" dirty="0"/>
              <a:t>Forskellige religiøse tilhørsforhold </a:t>
            </a:r>
            <a:r>
              <a:rPr lang="da-DK" sz="2800" dirty="0">
                <a:sym typeface="Wingdings" panose="05000000000000000000" pitchFamily="2" charset="2"/>
              </a:rPr>
              <a:t></a:t>
            </a:r>
            <a:r>
              <a:rPr lang="da-DK" sz="2800" dirty="0"/>
              <a:t> i løbet af 1800-tallet begyndte man at identificere sig ud fra sin religion: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Katolik → kroat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Ortodoks → serber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Muslim? </a:t>
            </a:r>
          </a:p>
          <a:p>
            <a:pPr lvl="2">
              <a:lnSpc>
                <a:spcPct val="150000"/>
              </a:lnSpc>
            </a:pPr>
            <a:r>
              <a:rPr lang="da-DK" sz="2200" dirty="0"/>
              <a:t>Opfattedes af de andre som muslimsk serber eller muslimsk kroat</a:t>
            </a:r>
          </a:p>
          <a:p>
            <a:pPr lvl="2">
              <a:lnSpc>
                <a:spcPct val="150000"/>
              </a:lnSpc>
            </a:pPr>
            <a:r>
              <a:rPr lang="da-DK" sz="2200" dirty="0"/>
              <a:t>Begyndte gradvist at opfatte sig som et særskilt folk </a:t>
            </a:r>
            <a:r>
              <a:rPr lang="da-DK" sz="2200" dirty="0">
                <a:sym typeface="Wingdings" panose="05000000000000000000" pitchFamily="2" charset="2"/>
              </a:rPr>
              <a:t></a:t>
            </a:r>
            <a:r>
              <a:rPr lang="da-DK" sz="2200" dirty="0"/>
              <a:t> fik fra 1974 status som </a:t>
            </a:r>
            <a:r>
              <a:rPr lang="da-DK" sz="2200" dirty="0" err="1"/>
              <a:t>narod</a:t>
            </a:r>
            <a:endParaRPr lang="da-DK" sz="2200" dirty="0"/>
          </a:p>
          <a:p>
            <a:pPr lvl="2">
              <a:lnSpc>
                <a:spcPct val="150000"/>
              </a:lnSpc>
            </a:pPr>
            <a:r>
              <a:rPr lang="da-DK" sz="2200" dirty="0"/>
              <a:t>Kaldtes fra 1993 </a:t>
            </a:r>
            <a:r>
              <a:rPr lang="da-DK" sz="2200" i="1" dirty="0"/>
              <a:t>bosniak</a:t>
            </a:r>
            <a:endParaRPr lang="da-DK" sz="2200" dirty="0"/>
          </a:p>
          <a:p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1353220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FBD019-9006-4B14-BB81-D34C562C5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Ældgammelt had mellem grupperne?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A194DD8-A015-42BD-8ACA-2C5B8E68D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527410" cy="419548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da-DK" sz="2400" dirty="0"/>
              <a:t>Nej, man levede relativt harmonisk sammen i Jugoslavien-tiden</a:t>
            </a:r>
          </a:p>
          <a:p>
            <a:pPr>
              <a:lnSpc>
                <a:spcPct val="150000"/>
              </a:lnSpc>
            </a:pPr>
            <a:r>
              <a:rPr lang="da-DK" sz="2400" dirty="0"/>
              <a:t>I byerne var hvert tredje ægteskab blandet</a:t>
            </a:r>
          </a:p>
          <a:p>
            <a:pPr>
              <a:lnSpc>
                <a:spcPct val="150000"/>
              </a:lnSpc>
            </a:pPr>
            <a:r>
              <a:rPr lang="da-DK" sz="2400" dirty="0"/>
              <a:t>Snarere et skel mellem land og by</a:t>
            </a:r>
          </a:p>
          <a:p>
            <a:pPr>
              <a:lnSpc>
                <a:spcPct val="150000"/>
              </a:lnSpc>
            </a:pPr>
            <a:r>
              <a:rPr lang="da-DK" sz="2400" dirty="0"/>
              <a:t>MEN: der gemte sig gamle familietragedier og traumer under overfladen</a:t>
            </a:r>
          </a:p>
          <a:p>
            <a:pPr>
              <a:lnSpc>
                <a:spcPct val="150000"/>
              </a:lnSpc>
            </a:pPr>
            <a:r>
              <a:rPr lang="da-DK" sz="2400" dirty="0"/>
              <a:t>Disse kunne aktiveres af kyniske politikere med interesse i at skabe et ”os versus dem”</a:t>
            </a:r>
          </a:p>
        </p:txBody>
      </p:sp>
    </p:spTree>
    <p:extLst>
      <p:ext uri="{BB962C8B-B14F-4D97-AF65-F5344CB8AC3E}">
        <p14:creationId xmlns:p14="http://schemas.microsoft.com/office/powerpoint/2010/main" val="801210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72219-9990-4733-B947-177230056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Nationalister til magten i 1990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6ACB14-1970-417E-A546-0D680C4D7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310768"/>
            <a:ext cx="11363752" cy="52573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da-DK" sz="2800" dirty="0"/>
              <a:t>Nationalistisk hysteri i naborepublikkerne </a:t>
            </a:r>
            <a:r>
              <a:rPr lang="da-DK" sz="2800" dirty="0">
                <a:sym typeface="Wingdings" panose="05000000000000000000" pitchFamily="2" charset="2"/>
              </a:rPr>
              <a:t> </a:t>
            </a:r>
            <a:r>
              <a:rPr lang="da-DK" sz="2800" dirty="0"/>
              <a:t>også i Bosnien skabtes en opdeling mellem de tre grupper (kroater, serbere, bosniakker/muslimer)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Parlamentsvalg i 1990: folk stemte på et af de nationalistiske partier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muslimske SDA: 	35% af stemmerne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serbiske SDS: 		30% af stemmerne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kroatiske HDZ: 		18% af stemmerne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Sammenlign med tabellen s. 69</a:t>
            </a:r>
          </a:p>
          <a:p>
            <a:pPr marL="457200" lvl="1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3598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4586E9-CD41-4A07-AAE6-1E0734969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132" y="1016973"/>
            <a:ext cx="10942674" cy="561203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da-DK" sz="2800" dirty="0"/>
              <a:t>Der dannedes en koalitionsregering, hvor de tre </a:t>
            </a:r>
            <a:r>
              <a:rPr lang="da-DK" sz="2800" dirty="0" err="1"/>
              <a:t>narod</a:t>
            </a:r>
            <a:r>
              <a:rPr lang="da-DK" sz="2800" dirty="0"/>
              <a:t> på skift skulle have præsidentposten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Muslimske Alija </a:t>
            </a:r>
            <a:r>
              <a:rPr lang="da-DK" sz="2800" dirty="0" err="1"/>
              <a:t>Izetbegovic</a:t>
            </a:r>
            <a:r>
              <a:rPr lang="da-DK" sz="2800" dirty="0"/>
              <a:t> havde som den første præsidentposten: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bevidst om, at Bosnien-Herzegovina (</a:t>
            </a:r>
            <a:r>
              <a:rPr lang="da-DK" sz="2400" dirty="0" err="1"/>
              <a:t>BiH</a:t>
            </a:r>
            <a:r>
              <a:rPr lang="da-DK" sz="2400" dirty="0"/>
              <a:t>) kun kunne overleve som et multietnisk og pluralistisk samfund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frygtede at de to andre grupper ville forsøge af dele republikken mellem sig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Dilemma: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skulle man blive i Jugoslavien med risiko for serbisk dominans?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eller forsøge at få </a:t>
            </a:r>
            <a:r>
              <a:rPr lang="da-DK" sz="2400" dirty="0" err="1"/>
              <a:t>BiH</a:t>
            </a:r>
            <a:r>
              <a:rPr lang="da-DK" sz="2400" dirty="0"/>
              <a:t> anerkendt som selvstændig stat (som </a:t>
            </a:r>
            <a:r>
              <a:rPr lang="da-DK" sz="2400" dirty="0" err="1"/>
              <a:t>Slovien</a:t>
            </a:r>
            <a:r>
              <a:rPr lang="da-DK" sz="2400" dirty="0"/>
              <a:t> m.fl.) med risiko for krig?</a:t>
            </a:r>
          </a:p>
        </p:txBody>
      </p:sp>
    </p:spTree>
    <p:extLst>
      <p:ext uri="{BB962C8B-B14F-4D97-AF65-F5344CB8AC3E}">
        <p14:creationId xmlns:p14="http://schemas.microsoft.com/office/powerpoint/2010/main" val="306899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A3A4A4-5D24-4F5A-9359-F6FA58993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Vejen mod uafhængighed i 1992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61DB403-B86C-4BFD-B2B6-6560B81A2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4753"/>
            <a:ext cx="10515600" cy="491538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da-DK" sz="2800" dirty="0"/>
              <a:t>Flertallet af de muslimske og kroatiske medlemmer af parlamentet foretrak mulighed nr. 2: at løsrive sig fra Jugoslavien og få selvstændighed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Radovan Karadzic (bosniske serberes leder) blev rasende </a:t>
            </a:r>
            <a:r>
              <a:rPr lang="da-DK" sz="2800" dirty="0">
                <a:sym typeface="Wingdings" panose="05000000000000000000" pitchFamily="2" charset="2"/>
              </a:rPr>
              <a:t> t</a:t>
            </a:r>
            <a:r>
              <a:rPr lang="da-DK" sz="2800" dirty="0"/>
              <a:t>ruede med at danne en serbisk udbryderrepublik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Samtidig anerkendte EF (EU) Slovenien og Kroatien som selvstændige stater (januar 1992). 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EF lovede at de øvrige republikker ville blive anerkendt, hvis der var flertal for det ved en folkeafstemning samt at man gav rettigheder til mindretallene</a:t>
            </a:r>
          </a:p>
        </p:txBody>
      </p:sp>
    </p:spTree>
    <p:extLst>
      <p:ext uri="{BB962C8B-B14F-4D97-AF65-F5344CB8AC3E}">
        <p14:creationId xmlns:p14="http://schemas.microsoft.com/office/powerpoint/2010/main" val="2381517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67B418-9431-492B-9B12-985FDD4A2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Folkeafstemning 1. marts 1992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0977DD-48C5-45F9-ABFB-FDE60D6C4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089" y="1425597"/>
            <a:ext cx="10486176" cy="497968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a-DK" sz="2800" dirty="0"/>
              <a:t>Flertal på 99% for uafhængighed!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MEN reelt ønskede en noget lavere andel løsrivelse: 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Serberne boykottede afstemningen </a:t>
            </a:r>
            <a:r>
              <a:rPr lang="da-DK" sz="2400" dirty="0">
                <a:sym typeface="Wingdings" panose="05000000000000000000" pitchFamily="2" charset="2"/>
              </a:rPr>
              <a:t> 64% stemmedeltagelse</a:t>
            </a:r>
            <a:endParaRPr lang="da-DK" sz="2400" dirty="0"/>
          </a:p>
          <a:p>
            <a:pPr>
              <a:lnSpc>
                <a:spcPct val="150000"/>
              </a:lnSpc>
            </a:pPr>
            <a:r>
              <a:rPr lang="da-DK" sz="2800" dirty="0"/>
              <a:t>April 1992: EF og USA anerkendte Bosnien som selvstændig stat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Krig uundgåelig selvom de fleste almindelige mennesker ikke ønskede krig </a:t>
            </a:r>
            <a:r>
              <a:rPr lang="da-DK" sz="2800" dirty="0">
                <a:sym typeface="Wingdings" panose="05000000000000000000" pitchFamily="2" charset="2"/>
              </a:rPr>
              <a:t> angreb fra serbiske styrker i april 1992</a:t>
            </a: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2108300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82CA62-949B-47C0-AE6B-C7B4001A8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02" y="299231"/>
            <a:ext cx="9404723" cy="1400530"/>
          </a:xfrm>
        </p:spPr>
        <p:txBody>
          <a:bodyPr/>
          <a:lstStyle/>
          <a:p>
            <a:r>
              <a:rPr lang="da-DK" dirty="0"/>
              <a:t>Tragediens omfang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794DD7-585B-46F6-805C-AFF0BC1C7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95" y="1095153"/>
            <a:ext cx="10747744" cy="546361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da-DK" sz="2800" dirty="0"/>
              <a:t>Belejring af Sarajevo fra foråret 1992: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De bosniske serbere belejrede byen i 1395 dage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Lukkede af for forsyninger af el, vand, nødhjælp mm. 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Over 10.000 mennesker fra Sarajevo døde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I alt ca. 100.000 bosniere blev dræbt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En meget grusom og bestialsk krig: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58% blev etnisk udrenset (</a:t>
            </a:r>
            <a:r>
              <a:rPr lang="da-DK" sz="2400" dirty="0" err="1"/>
              <a:t>måte</a:t>
            </a:r>
            <a:r>
              <a:rPr lang="da-DK" sz="2400" dirty="0"/>
              <a:t> flygte)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Måske op til 20.000 kvinder udsat for seksuelle overgreb</a:t>
            </a:r>
          </a:p>
          <a:p>
            <a:pPr lvl="1">
              <a:lnSpc>
                <a:spcPct val="150000"/>
              </a:lnSpc>
            </a:pPr>
            <a:r>
              <a:rPr lang="da-DK" sz="2400" dirty="0"/>
              <a:t>Endnu flere mænd blev udsat for tortur</a:t>
            </a:r>
          </a:p>
          <a:p>
            <a:pPr>
              <a:lnSpc>
                <a:spcPct val="150000"/>
              </a:lnSpc>
            </a:pPr>
            <a:r>
              <a:rPr lang="da-DK" sz="2800" dirty="0"/>
              <a:t>Ødelæggende for samfund, infrastruktur, økonomi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71521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263</TotalTime>
  <Words>548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Century Gothic</vt:lpstr>
      <vt:lpstr>Wingdings</vt:lpstr>
      <vt:lpstr>Wingdings 3</vt:lpstr>
      <vt:lpstr>Ion</vt:lpstr>
      <vt:lpstr>PowerPoint-præsentation</vt:lpstr>
      <vt:lpstr>Hvorfor?</vt:lpstr>
      <vt:lpstr>PowerPoint-præsentation</vt:lpstr>
      <vt:lpstr>Ældgammelt had mellem grupperne?</vt:lpstr>
      <vt:lpstr>Nationalister til magten i 1990</vt:lpstr>
      <vt:lpstr>PowerPoint-præsentation</vt:lpstr>
      <vt:lpstr>Vejen mod uafhængighed i 1992</vt:lpstr>
      <vt:lpstr>Folkeafstemning 1. marts 1992</vt:lpstr>
      <vt:lpstr>Tragediens omfang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Annegrete Mogensen</dc:creator>
  <cp:lastModifiedBy>Christina Wejse Nielsen</cp:lastModifiedBy>
  <cp:revision>41</cp:revision>
  <dcterms:created xsi:type="dcterms:W3CDTF">2019-11-26T09:49:36Z</dcterms:created>
  <dcterms:modified xsi:type="dcterms:W3CDTF">2025-03-24T08:03:34Z</dcterms:modified>
</cp:coreProperties>
</file>