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40" r:id="rId1"/>
  </p:sldMasterIdLst>
  <p:notesMasterIdLst>
    <p:notesMasterId r:id="rId12"/>
  </p:notesMasterIdLst>
  <p:sldIdLst>
    <p:sldId id="256" r:id="rId2"/>
    <p:sldId id="272" r:id="rId3"/>
    <p:sldId id="274" r:id="rId4"/>
    <p:sldId id="280" r:id="rId5"/>
    <p:sldId id="275" r:id="rId6"/>
    <p:sldId id="277" r:id="rId7"/>
    <p:sldId id="281" r:id="rId8"/>
    <p:sldId id="282" r:id="rId9"/>
    <p:sldId id="279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69B08-FB04-422D-BD02-1E8AF889ABFD}" v="4" dt="2023-11-28T09:41:26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93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ørn M. Clausen" userId="71f89302-b71e-4ddf-b05b-b5ddd10aab7d" providerId="ADAL" clId="{8B569B08-FB04-422D-BD02-1E8AF889ABFD}"/>
    <pc:docChg chg="undo custSel addSld modSld">
      <pc:chgData name="Jørn M. Clausen" userId="71f89302-b71e-4ddf-b05b-b5ddd10aab7d" providerId="ADAL" clId="{8B569B08-FB04-422D-BD02-1E8AF889ABFD}" dt="2023-11-28T09:41:26.430" v="72" actId="20577"/>
      <pc:docMkLst>
        <pc:docMk/>
      </pc:docMkLst>
      <pc:sldChg chg="modSp mod">
        <pc:chgData name="Jørn M. Clausen" userId="71f89302-b71e-4ddf-b05b-b5ddd10aab7d" providerId="ADAL" clId="{8B569B08-FB04-422D-BD02-1E8AF889ABFD}" dt="2023-11-28T09:32:11.931" v="70" actId="6549"/>
        <pc:sldMkLst>
          <pc:docMk/>
          <pc:sldMk cId="3863715667" sldId="256"/>
        </pc:sldMkLst>
        <pc:spChg chg="mod">
          <ac:chgData name="Jørn M. Clausen" userId="71f89302-b71e-4ddf-b05b-b5ddd10aab7d" providerId="ADAL" clId="{8B569B08-FB04-422D-BD02-1E8AF889ABFD}" dt="2023-11-28T09:32:11.931" v="70" actId="6549"/>
          <ac:spMkLst>
            <pc:docMk/>
            <pc:sldMk cId="3863715667" sldId="256"/>
            <ac:spMk id="3" creationId="{7B2F58A5-120A-0A4F-89FD-B8883F433C14}"/>
          </ac:spMkLst>
        </pc:spChg>
      </pc:sldChg>
      <pc:sldChg chg="modSp mod">
        <pc:chgData name="Jørn M. Clausen" userId="71f89302-b71e-4ddf-b05b-b5ddd10aab7d" providerId="ADAL" clId="{8B569B08-FB04-422D-BD02-1E8AF889ABFD}" dt="2023-11-28T07:06:52.417" v="0" actId="20577"/>
        <pc:sldMkLst>
          <pc:docMk/>
          <pc:sldMk cId="3339676817" sldId="258"/>
        </pc:sldMkLst>
        <pc:spChg chg="mod">
          <ac:chgData name="Jørn M. Clausen" userId="71f89302-b71e-4ddf-b05b-b5ddd10aab7d" providerId="ADAL" clId="{8B569B08-FB04-422D-BD02-1E8AF889ABFD}" dt="2023-11-28T07:06:52.417" v="0" actId="20577"/>
          <ac:spMkLst>
            <pc:docMk/>
            <pc:sldMk cId="3339676817" sldId="258"/>
            <ac:spMk id="3" creationId="{A6C78500-5077-D848-892F-C7DEC653997C}"/>
          </ac:spMkLst>
        </pc:spChg>
      </pc:sldChg>
      <pc:sldChg chg="modSp modAnim">
        <pc:chgData name="Jørn M. Clausen" userId="71f89302-b71e-4ddf-b05b-b5ddd10aab7d" providerId="ADAL" clId="{8B569B08-FB04-422D-BD02-1E8AF889ABFD}" dt="2023-11-28T09:41:26.430" v="72" actId="20577"/>
        <pc:sldMkLst>
          <pc:docMk/>
          <pc:sldMk cId="1595679441" sldId="272"/>
        </pc:sldMkLst>
        <pc:spChg chg="mod">
          <ac:chgData name="Jørn M. Clausen" userId="71f89302-b71e-4ddf-b05b-b5ddd10aab7d" providerId="ADAL" clId="{8B569B08-FB04-422D-BD02-1E8AF889ABFD}" dt="2023-11-28T09:41:26.430" v="72" actId="20577"/>
          <ac:spMkLst>
            <pc:docMk/>
            <pc:sldMk cId="1595679441" sldId="272"/>
            <ac:spMk id="3" creationId="{A6C78500-5077-D848-892F-C7DEC653997C}"/>
          </ac:spMkLst>
        </pc:spChg>
      </pc:sldChg>
      <pc:sldChg chg="modSp mod">
        <pc:chgData name="Jørn M. Clausen" userId="71f89302-b71e-4ddf-b05b-b5ddd10aab7d" providerId="ADAL" clId="{8B569B08-FB04-422D-BD02-1E8AF889ABFD}" dt="2023-11-28T07:14:07.792" v="37" actId="20577"/>
        <pc:sldMkLst>
          <pc:docMk/>
          <pc:sldMk cId="974133161" sldId="277"/>
        </pc:sldMkLst>
        <pc:spChg chg="mod">
          <ac:chgData name="Jørn M. Clausen" userId="71f89302-b71e-4ddf-b05b-b5ddd10aab7d" providerId="ADAL" clId="{8B569B08-FB04-422D-BD02-1E8AF889ABFD}" dt="2023-11-28T07:14:07.792" v="37" actId="20577"/>
          <ac:spMkLst>
            <pc:docMk/>
            <pc:sldMk cId="974133161" sldId="277"/>
            <ac:spMk id="2" creationId="{35210F82-CEC7-D343-B3C0-1B5BE0F6E82D}"/>
          </ac:spMkLst>
        </pc:spChg>
      </pc:sldChg>
      <pc:sldChg chg="addSp delSp modSp new mod">
        <pc:chgData name="Jørn M. Clausen" userId="71f89302-b71e-4ddf-b05b-b5ddd10aab7d" providerId="ADAL" clId="{8B569B08-FB04-422D-BD02-1E8AF889ABFD}" dt="2023-11-28T07:13:51.631" v="33" actId="14100"/>
        <pc:sldMkLst>
          <pc:docMk/>
          <pc:sldMk cId="505025220" sldId="281"/>
        </pc:sldMkLst>
        <pc:spChg chg="add mod">
          <ac:chgData name="Jørn M. Clausen" userId="71f89302-b71e-4ddf-b05b-b5ddd10aab7d" providerId="ADAL" clId="{8B569B08-FB04-422D-BD02-1E8AF889ABFD}" dt="2023-11-28T07:13:44.073" v="32" actId="20577"/>
          <ac:spMkLst>
            <pc:docMk/>
            <pc:sldMk cId="505025220" sldId="281"/>
            <ac:spMk id="7" creationId="{2A4A3069-A1D8-F0BE-A32D-F3B0E0530536}"/>
          </ac:spMkLst>
        </pc:spChg>
        <pc:picChg chg="add mod">
          <ac:chgData name="Jørn M. Clausen" userId="71f89302-b71e-4ddf-b05b-b5ddd10aab7d" providerId="ADAL" clId="{8B569B08-FB04-422D-BD02-1E8AF889ABFD}" dt="2023-11-28T07:13:51.631" v="33" actId="14100"/>
          <ac:picMkLst>
            <pc:docMk/>
            <pc:sldMk cId="505025220" sldId="281"/>
            <ac:picMk id="4" creationId="{2A90B077-5FCA-0440-46F8-45BF3094E087}"/>
          </ac:picMkLst>
        </pc:picChg>
        <pc:picChg chg="add del">
          <ac:chgData name="Jørn M. Clausen" userId="71f89302-b71e-4ddf-b05b-b5ddd10aab7d" providerId="ADAL" clId="{8B569B08-FB04-422D-BD02-1E8AF889ABFD}" dt="2023-11-28T07:13:13.816" v="6" actId="22"/>
          <ac:picMkLst>
            <pc:docMk/>
            <pc:sldMk cId="505025220" sldId="281"/>
            <ac:picMk id="6" creationId="{1CA4577C-06F1-D10B-61B3-C23B37AC7C19}"/>
          </ac:picMkLst>
        </pc:picChg>
      </pc:sldChg>
      <pc:sldChg chg="addSp modSp new mod">
        <pc:chgData name="Jørn M. Clausen" userId="71f89302-b71e-4ddf-b05b-b5ddd10aab7d" providerId="ADAL" clId="{8B569B08-FB04-422D-BD02-1E8AF889ABFD}" dt="2023-11-28T07:16:08.952" v="69" actId="1076"/>
        <pc:sldMkLst>
          <pc:docMk/>
          <pc:sldMk cId="1555834135" sldId="282"/>
        </pc:sldMkLst>
        <pc:spChg chg="add mod">
          <ac:chgData name="Jørn M. Clausen" userId="71f89302-b71e-4ddf-b05b-b5ddd10aab7d" providerId="ADAL" clId="{8B569B08-FB04-422D-BD02-1E8AF889ABFD}" dt="2023-11-28T07:14:23.578" v="61" actId="20577"/>
          <ac:spMkLst>
            <pc:docMk/>
            <pc:sldMk cId="1555834135" sldId="282"/>
            <ac:spMk id="3" creationId="{145DB8E2-4744-57D8-41DA-D23D42A02DC3}"/>
          </ac:spMkLst>
        </pc:spChg>
        <pc:picChg chg="add mod">
          <ac:chgData name="Jørn M. Clausen" userId="71f89302-b71e-4ddf-b05b-b5ddd10aab7d" providerId="ADAL" clId="{8B569B08-FB04-422D-BD02-1E8AF889ABFD}" dt="2023-11-28T07:16:08.952" v="69" actId="1076"/>
          <ac:picMkLst>
            <pc:docMk/>
            <pc:sldMk cId="1555834135" sldId="282"/>
            <ac:picMk id="5" creationId="{CEFF5F22-534B-996A-D626-6979602EB305}"/>
          </ac:picMkLst>
        </pc:picChg>
        <pc:picChg chg="add mod">
          <ac:chgData name="Jørn M. Clausen" userId="71f89302-b71e-4ddf-b05b-b5ddd10aab7d" providerId="ADAL" clId="{8B569B08-FB04-422D-BD02-1E8AF889ABFD}" dt="2023-11-28T07:16:05.968" v="68" actId="1076"/>
          <ac:picMkLst>
            <pc:docMk/>
            <pc:sldMk cId="1555834135" sldId="282"/>
            <ac:picMk id="7" creationId="{BC75CBF7-957B-A111-4CFC-63709677F88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97AB-AFC4-EF42-9612-72ABA638D819}" type="datetimeFigureOut">
              <a:rPr lang="da-DK" smtClean="0"/>
              <a:t>27-11-2023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AEAE-DFCF-BD41-A711-F16B78FD9C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88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710-C33F-2144-B3D5-C93001367213}" type="datetime1">
              <a:rPr lang="da-DK" smtClean="0"/>
              <a:t>27-11-2023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56AD-D610-874C-93B9-0E8195BF6FD3}" type="datetime1">
              <a:rPr lang="da-DK" smtClean="0"/>
              <a:t>27-11-2023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3B2-32D7-3542-AD82-2AB0F7A3E675}" type="datetime1">
              <a:rPr lang="da-DK" smtClean="0"/>
              <a:t>27-11-2023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E9A4-636E-9249-828B-D30EF56318D2}" type="datetime1">
              <a:rPr lang="da-DK" smtClean="0"/>
              <a:t>27-11-2023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1C0587C-A20D-E04A-94A1-AECF89654F8C}" type="datetime1">
              <a:rPr lang="da-DK" smtClean="0"/>
              <a:t>27-11-2023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006-9175-5E49-B8F1-ABAFFDCC6883}" type="datetime1">
              <a:rPr lang="da-DK" smtClean="0"/>
              <a:t>27-11-2023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584-EDB0-A642-963A-280CB377740E}" type="datetime1">
              <a:rPr lang="da-DK" smtClean="0"/>
              <a:t>27-11-2023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2575-B4A4-5A48-985A-B522462D39C8}" type="datetime1">
              <a:rPr lang="da-DK" smtClean="0"/>
              <a:t>27-11-2023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DADD-AA51-0A4A-ADFC-E8148A7BC403}" type="datetime1">
              <a:rPr lang="da-DK" smtClean="0"/>
              <a:t>27-11-2023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4E69-03EB-6846-8E9D-779CB719C895}" type="datetime1">
              <a:rPr lang="da-DK" smtClean="0"/>
              <a:t>27-11-2023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2-EA03-F84E-9B97-B779BA7EB8C3}" type="datetime1">
              <a:rPr lang="da-DK" smtClean="0"/>
              <a:t>27-11-2023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D2CF21-5BA0-2046-BFB4-09CF1EB6575F}" type="datetime1">
              <a:rPr lang="da-DK" smtClean="0"/>
              <a:t>27-11-2023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lIEoO5KdP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F458A-50E3-434C-B8A7-5FE6A0DAD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8600" dirty="0"/>
              <a:t>Biologisk variation og naturlig selektion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2F58A5-120A-0A4F-89FD-B8883F433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 7: Genetik og molekylærbiologi</a:t>
            </a:r>
          </a:p>
        </p:txBody>
      </p:sp>
    </p:spTree>
    <p:extLst>
      <p:ext uri="{BB962C8B-B14F-4D97-AF65-F5344CB8AC3E}">
        <p14:creationId xmlns:p14="http://schemas.microsoft.com/office/powerpoint/2010/main" val="386371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Arbejdsspørgsmål: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663680" cy="4627880"/>
          </a:xfrm>
        </p:spPr>
        <p:txBody>
          <a:bodyPr/>
          <a:lstStyle/>
          <a:p>
            <a:r>
              <a:rPr lang="da-DK" dirty="0"/>
              <a:t>Se animationen via </a:t>
            </a:r>
            <a:r>
              <a:rPr lang="da-DK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link</a:t>
            </a:r>
            <a:r>
              <a:rPr lang="da-DK" dirty="0"/>
              <a:t> – I bestemmer selv, om det skal være alene eller i små grupper</a:t>
            </a:r>
          </a:p>
          <a:p>
            <a:r>
              <a:rPr lang="da-DK" dirty="0"/>
              <a:t>Notér, hvilke beviser de nævner på, at hvaler er udviklet fra et firbenet landpattedyr</a:t>
            </a:r>
          </a:p>
          <a:p>
            <a:pPr lvl="1"/>
            <a:r>
              <a:rPr lang="da-DK" dirty="0"/>
              <a:t>Nævn fra hvilke fire områder, de fortæller om beviser, og nogle af de beviser de kommer med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BCB352-D216-F14C-963A-EF10BB330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72" y="4038592"/>
            <a:ext cx="2919396" cy="2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7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Opsamling: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13384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/>
              <a:t>Hvilke tre typer af punktmutationer findes der, og hvad gør de?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Hvilke to typer af frameshift-mutationer findes der, og hvad gør de?</a:t>
            </a:r>
          </a:p>
          <a:p>
            <a:pPr marL="0" indent="0" algn="ctr">
              <a:buNone/>
            </a:pPr>
            <a:r>
              <a:rPr lang="da-DK" sz="2800" dirty="0"/>
              <a:t>Skabelonstreng: TAC AAT GAT TGA CGT ATT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Hvordan ser mRNA-strengen ud, som DNA-strengen omskrives til?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Hvilke aminosyrer koder denne mRNA-streng for?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Hvilken mutation og hvilken effekt, hvis andet T i skabelonstrengen udskiftes med C?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Hvilken mutation og hvilken effekt, hvis andet T i skabelonstrengen udskiftes med A?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Hvilken mutation og hvilken effekt, hvis tredje A i skabelonstrengen udskiftes med T?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/>
              <a:t>Hvilken mutation og hvilken effekt, hvis andet G i skabelonstrengen fjernes?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Vigtige begreber indenfor evolution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133848"/>
          </a:xfrm>
        </p:spPr>
        <p:txBody>
          <a:bodyPr>
            <a:normAutofit/>
          </a:bodyPr>
          <a:lstStyle/>
          <a:p>
            <a:r>
              <a:rPr lang="da-DK" dirty="0"/>
              <a:t>Vi afslutter i dag forløbet om genetik og molekylærbiologi ved at snakke om </a:t>
            </a:r>
            <a:r>
              <a:rPr lang="da-DK" u="sng" dirty="0"/>
              <a:t>evolution</a:t>
            </a:r>
            <a:endParaRPr lang="da-DK" dirty="0"/>
          </a:p>
          <a:p>
            <a:r>
              <a:rPr lang="da-DK" b="1" dirty="0"/>
              <a:t>Hvad er evolution?</a:t>
            </a:r>
          </a:p>
          <a:p>
            <a:pPr lvl="1"/>
            <a:r>
              <a:rPr lang="da-DK" u="sng" dirty="0"/>
              <a:t>Evolution</a:t>
            </a:r>
            <a:r>
              <a:rPr lang="da-DK" dirty="0"/>
              <a:t> er udviklingen af arter over tid</a:t>
            </a:r>
          </a:p>
          <a:p>
            <a:pPr lvl="2"/>
            <a:r>
              <a:rPr lang="da-DK" dirty="0"/>
              <a:t>De fleste har hørt om </a:t>
            </a:r>
            <a:r>
              <a:rPr lang="da-DK" u="sng" dirty="0"/>
              <a:t>Darwins</a:t>
            </a:r>
            <a:r>
              <a:rPr lang="da-DK" dirty="0"/>
              <a:t> evolutionsteori</a:t>
            </a:r>
          </a:p>
          <a:p>
            <a:pPr lvl="2"/>
            <a:r>
              <a:rPr lang="da-DK" dirty="0"/>
              <a:t>En anden evolutionsteori er </a:t>
            </a:r>
            <a:r>
              <a:rPr lang="da-DK" u="sng" dirty="0"/>
              <a:t>Biblens skabelsesberetning</a:t>
            </a:r>
          </a:p>
          <a:p>
            <a:r>
              <a:rPr lang="da-DK" b="1" dirty="0"/>
              <a:t>Hvad er naturlig selektion?</a:t>
            </a:r>
          </a:p>
          <a:p>
            <a:pPr lvl="1"/>
            <a:r>
              <a:rPr lang="da-DK" dirty="0"/>
              <a:t>Den naturlige udvælgelse af individer med størst ”fitness” – de bedst tilpassede overlever</a:t>
            </a:r>
          </a:p>
          <a:p>
            <a:r>
              <a:rPr lang="da-DK" b="1" dirty="0"/>
              <a:t>Hvad er kunstig selektion?</a:t>
            </a:r>
          </a:p>
          <a:p>
            <a:pPr lvl="1"/>
            <a:r>
              <a:rPr lang="da-DK" dirty="0"/>
              <a:t>Menneskers udvælgelse af individer</a:t>
            </a:r>
          </a:p>
          <a:p>
            <a:pPr lvl="1"/>
            <a:r>
              <a:rPr lang="da-DK" dirty="0"/>
              <a:t>Ses f.eks. ved planteforædling og hunderaceavl</a:t>
            </a:r>
          </a:p>
          <a:p>
            <a:r>
              <a:rPr lang="da-DK" b="1" dirty="0"/>
              <a:t>Hvad er seksuel selektion?</a:t>
            </a:r>
          </a:p>
          <a:p>
            <a:pPr lvl="1"/>
            <a:r>
              <a:rPr lang="da-DK" dirty="0"/>
              <a:t>Magers udvælgelse af individer, som ofte sker på trods af et ”handicap”</a:t>
            </a:r>
          </a:p>
          <a:p>
            <a:pPr lvl="1"/>
            <a:r>
              <a:rPr lang="da-DK" dirty="0"/>
              <a:t>Ses f.eks. ved påfugle, hvor hunner vælger hanner med store og farverige haler, der gør dem til et let bytte</a:t>
            </a:r>
          </a:p>
          <a:p>
            <a:pPr lvl="2"/>
            <a:r>
              <a:rPr lang="da-DK" dirty="0"/>
              <a:t>De har overlevet </a:t>
            </a:r>
            <a:r>
              <a:rPr lang="da-DK" b="1" dirty="0"/>
              <a:t>på trods af</a:t>
            </a:r>
            <a:r>
              <a:rPr lang="da-DK" dirty="0"/>
              <a:t> halen, så de må have gode gener</a:t>
            </a:r>
          </a:p>
          <a:p>
            <a:endParaRPr lang="da-DK" dirty="0"/>
          </a:p>
          <a:p>
            <a:pPr marL="0" indent="0">
              <a:buNone/>
            </a:pPr>
            <a:endParaRPr lang="da-DK" u="sng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 err="1"/>
              <a:t>Lamarcks</a:t>
            </a:r>
            <a:r>
              <a:rPr lang="da-DK" dirty="0"/>
              <a:t> evolutionsteori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133848"/>
          </a:xfrm>
        </p:spPr>
        <p:txBody>
          <a:bodyPr>
            <a:normAutofit/>
          </a:bodyPr>
          <a:lstStyle/>
          <a:p>
            <a:r>
              <a:rPr lang="da-DK" dirty="0"/>
              <a:t>Lamarck var en af de første evolutionsteoretikere, og han udviklede sin teori i starten af 1800-tallet</a:t>
            </a:r>
          </a:p>
          <a:p>
            <a:r>
              <a:rPr lang="da-DK" b="1" dirty="0"/>
              <a:t>Lamarcks teori var:</a:t>
            </a:r>
          </a:p>
          <a:p>
            <a:pPr lvl="1"/>
            <a:r>
              <a:rPr lang="da-DK" dirty="0"/>
              <a:t>Når miljøet ændres, vil dyret få et </a:t>
            </a:r>
            <a:r>
              <a:rPr lang="da-DK" u="sng" dirty="0"/>
              <a:t>behov</a:t>
            </a:r>
            <a:r>
              <a:rPr lang="da-DK" dirty="0"/>
              <a:t> (en ”indre følelse”) for selv at ændres</a:t>
            </a:r>
          </a:p>
          <a:p>
            <a:pPr lvl="1"/>
            <a:r>
              <a:rPr lang="da-DK" dirty="0"/>
              <a:t>Når et dyrs organ bliver brugt mere og mere, </a:t>
            </a:r>
            <a:r>
              <a:rPr lang="da-DK" u="sng" dirty="0"/>
              <a:t>udvikles</a:t>
            </a:r>
            <a:r>
              <a:rPr lang="da-DK" dirty="0"/>
              <a:t> det og bliver større</a:t>
            </a:r>
          </a:p>
          <a:p>
            <a:pPr lvl="1"/>
            <a:r>
              <a:rPr lang="da-DK" dirty="0"/>
              <a:t>De egenskaber et dyr har erhvervet sig i løbet af livet, kan </a:t>
            </a:r>
            <a:r>
              <a:rPr lang="da-DK" u="sng" dirty="0"/>
              <a:t>nedarves</a:t>
            </a:r>
            <a:r>
              <a:rPr lang="da-DK" dirty="0"/>
              <a:t> til afkommet</a:t>
            </a:r>
          </a:p>
          <a:p>
            <a:r>
              <a:rPr lang="da-DK" dirty="0"/>
              <a:t>Et af de mest kendte eksempler på hans tankegang er, hvordan </a:t>
            </a:r>
            <a:r>
              <a:rPr lang="da-DK" u="sng" dirty="0"/>
              <a:t>giraffer</a:t>
            </a:r>
            <a:r>
              <a:rPr lang="da-DK" dirty="0"/>
              <a:t> har udviklet sig</a:t>
            </a:r>
          </a:p>
          <a:p>
            <a:r>
              <a:rPr lang="da-DK" dirty="0"/>
              <a:t>Girafferne havde i starten ”almindelig” længde hals</a:t>
            </a:r>
          </a:p>
          <a:p>
            <a:pPr lvl="1"/>
            <a:r>
              <a:rPr lang="da-DK" dirty="0"/>
              <a:t>Grundet tørke blev der fødemangel</a:t>
            </a:r>
          </a:p>
          <a:p>
            <a:pPr lvl="1"/>
            <a:r>
              <a:rPr lang="da-DK" dirty="0"/>
              <a:t>De blev derfor tvunget til at lede efter ny føde</a:t>
            </a:r>
          </a:p>
          <a:p>
            <a:r>
              <a:rPr lang="da-DK" dirty="0"/>
              <a:t>De strakte hals og forben for at nå blade i træer</a:t>
            </a:r>
          </a:p>
          <a:p>
            <a:pPr lvl="1"/>
            <a:r>
              <a:rPr lang="da-DK" dirty="0"/>
              <a:t>De blev ved med at strække hals og forben</a:t>
            </a:r>
          </a:p>
          <a:p>
            <a:pPr lvl="1"/>
            <a:r>
              <a:rPr lang="da-DK" dirty="0"/>
              <a:t>Dermed strakte de deres hals og forben længere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E2A01D2-71C3-5C4E-A8CD-DE1DC91A9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603" y="3810906"/>
            <a:ext cx="4258733" cy="304709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A6B0A7E-2BCE-23CB-9719-54D599845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961" y="96476"/>
            <a:ext cx="1191312" cy="13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5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Darwins evolutionsteori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313680"/>
          </a:xfrm>
        </p:spPr>
        <p:txBody>
          <a:bodyPr/>
          <a:lstStyle/>
          <a:p>
            <a:r>
              <a:rPr lang="da-DK" dirty="0"/>
              <a:t>Darwin udviklede sin teori ca. 50 år efter </a:t>
            </a:r>
            <a:r>
              <a:rPr lang="da-DK" dirty="0" err="1"/>
              <a:t>Lamarck</a:t>
            </a:r>
            <a:endParaRPr lang="da-DK" dirty="0"/>
          </a:p>
          <a:p>
            <a:r>
              <a:rPr lang="da-DK" dirty="0"/>
              <a:t>Charles Darwin tænkte på mange måder ligesom </a:t>
            </a:r>
            <a:r>
              <a:rPr lang="da-DK" dirty="0" err="1"/>
              <a:t>Lamarck</a:t>
            </a:r>
            <a:endParaRPr lang="da-DK" dirty="0"/>
          </a:p>
          <a:p>
            <a:pPr lvl="1"/>
            <a:r>
              <a:rPr lang="da-DK" dirty="0"/>
              <a:t>Han mente også, at de erhvervede egenskaber blev nedarvet</a:t>
            </a:r>
          </a:p>
          <a:p>
            <a:pPr lvl="1"/>
            <a:r>
              <a:rPr lang="da-DK" dirty="0"/>
              <a:t>Man havde dog fundet ud af mere om Jordens sammensætning og alder</a:t>
            </a:r>
          </a:p>
          <a:p>
            <a:r>
              <a:rPr lang="da-DK" dirty="0"/>
              <a:t>Han var på en 5 år lang sørejse på den sydlige halvkugle</a:t>
            </a:r>
          </a:p>
          <a:p>
            <a:r>
              <a:rPr lang="da-DK" dirty="0"/>
              <a:t>Især på Galapagosøerne så han, at der var mange organismer, der tilsyneladende var samme art</a:t>
            </a:r>
          </a:p>
          <a:p>
            <a:pPr lvl="1"/>
            <a:r>
              <a:rPr lang="da-DK" dirty="0"/>
              <a:t>Dog var de forskellige fra ø til ø, og det fik ham til at antage, at arterne gradvist ændrede sig</a:t>
            </a:r>
          </a:p>
          <a:p>
            <a:r>
              <a:rPr lang="da-DK" dirty="0"/>
              <a:t>For at finde belæg for det studerede han forædlingsarbejde af afgrøder og husdyr i England</a:t>
            </a:r>
          </a:p>
          <a:p>
            <a:pPr lvl="1"/>
            <a:r>
              <a:rPr lang="da-DK" dirty="0"/>
              <a:t>Han opdagede, at forædlede arter udviste langt større </a:t>
            </a:r>
            <a:r>
              <a:rPr lang="da-DK" u="sng" dirty="0"/>
              <a:t>variation</a:t>
            </a:r>
            <a:r>
              <a:rPr lang="da-DK" dirty="0"/>
              <a:t> end i naturen</a:t>
            </a:r>
          </a:p>
          <a:p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811B352-E295-E245-86CD-C69AD7877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6" r="6549" b="10172"/>
          <a:stretch/>
        </p:blipFill>
        <p:spPr>
          <a:xfrm>
            <a:off x="8834690" y="229178"/>
            <a:ext cx="3181104" cy="281405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401FADF-DAA7-D641-A29C-3D7A707B7D96}"/>
              </a:ext>
            </a:extLst>
          </p:cNvPr>
          <p:cNvSpPr/>
          <p:nvPr/>
        </p:nvSpPr>
        <p:spPr>
          <a:xfrm>
            <a:off x="9570963" y="1739910"/>
            <a:ext cx="360000" cy="3600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9A0FAE6F-6701-2B47-BB97-4E8E38AB7045}"/>
              </a:ext>
            </a:extLst>
          </p:cNvPr>
          <p:cNvCxnSpPr/>
          <p:nvPr/>
        </p:nvCxnSpPr>
        <p:spPr>
          <a:xfrm flipV="1">
            <a:off x="9422521" y="2099910"/>
            <a:ext cx="249381" cy="65534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6D782D7B-F612-4745-A136-D1D5F81AF551}"/>
              </a:ext>
            </a:extLst>
          </p:cNvPr>
          <p:cNvSpPr txBox="1"/>
          <p:nvPr/>
        </p:nvSpPr>
        <p:spPr>
          <a:xfrm>
            <a:off x="8834690" y="2707749"/>
            <a:ext cx="1377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err="1"/>
              <a:t>Galapagosøerne</a:t>
            </a:r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7E3C95E1-51FD-2C41-9CA2-4D16280FF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7752" r="8854" b="29047"/>
          <a:stretch/>
        </p:blipFill>
        <p:spPr>
          <a:xfrm>
            <a:off x="7329487" y="229179"/>
            <a:ext cx="1417249" cy="15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Darwins evolutionsteori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Darwin havde en række antagelser om arternes udvikling gennem naturlig selektion: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Organismer producerer langt </a:t>
            </a:r>
            <a:r>
              <a:rPr lang="da-DK" u="sng" dirty="0"/>
              <a:t>mere afkom</a:t>
            </a:r>
            <a:r>
              <a:rPr lang="da-DK" dirty="0"/>
              <a:t> end det antal, der opnår kønsmoden alder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Individer er forskellige, og </a:t>
            </a:r>
            <a:r>
              <a:rPr lang="da-DK" u="sng" dirty="0"/>
              <a:t>forskellene er arvelige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De ydre omstændigheder (</a:t>
            </a:r>
            <a:r>
              <a:rPr lang="da-DK" u="sng" dirty="0"/>
              <a:t>miljøet</a:t>
            </a:r>
            <a:r>
              <a:rPr lang="da-DK" dirty="0"/>
              <a:t>) er bestemmende for, hvor godt en variant klarer sig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De varianter der klarer sig </a:t>
            </a:r>
            <a:r>
              <a:rPr lang="da-DK" u="sng" dirty="0"/>
              <a:t>bedst</a:t>
            </a:r>
            <a:r>
              <a:rPr lang="da-DK" dirty="0"/>
              <a:t>, har størst sandsynlighed for at overleve og forplante sig</a:t>
            </a:r>
            <a:br>
              <a:rPr lang="da-DK" dirty="0"/>
            </a:br>
            <a:r>
              <a:rPr lang="da-DK" dirty="0"/>
              <a:t>(”</a:t>
            </a:r>
            <a:r>
              <a:rPr lang="da-DK" dirty="0" err="1"/>
              <a:t>survival</a:t>
            </a:r>
            <a:r>
              <a:rPr lang="da-DK" dirty="0"/>
              <a:t> of the fittest”)</a:t>
            </a:r>
          </a:p>
          <a:p>
            <a:pPr lvl="1"/>
            <a:r>
              <a:rPr lang="da-DK" dirty="0"/>
              <a:t>Der vil ske en udvælgelse blandt individerne (</a:t>
            </a:r>
            <a:r>
              <a:rPr lang="da-DK" u="sng" dirty="0"/>
              <a:t>naturlig selektion</a:t>
            </a:r>
            <a:r>
              <a:rPr lang="da-DK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/>
              <a:t>Udvælgelsen gør, at artens egenskaber vil </a:t>
            </a:r>
            <a:r>
              <a:rPr lang="da-DK" u="sng" dirty="0"/>
              <a:t>ændre sig</a:t>
            </a:r>
            <a:r>
              <a:rPr lang="da-DK" dirty="0"/>
              <a:t> fra generation til generation</a:t>
            </a:r>
          </a:p>
          <a:p>
            <a:pPr lvl="1"/>
            <a:r>
              <a:rPr lang="da-DK" dirty="0"/>
              <a:t>Med tiden kan der opstå så store forskelle, at en ny art udvikles fra den gamle art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4773DE9-DDEE-F744-936F-B1E935DF13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502" y="4956118"/>
            <a:ext cx="4404995" cy="176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1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83A948EF-7FA3-1DDB-50A7-47CF15EB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A90B077-5FCA-0440-46F8-45BF3094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71" y="757238"/>
            <a:ext cx="5753642" cy="59912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A4A3069-A1D8-F0BE-A32D-F3B0E0530536}"/>
              </a:ext>
            </a:extLst>
          </p:cNvPr>
          <p:cNvSpPr txBox="1">
            <a:spLocks/>
          </p:cNvSpPr>
          <p:nvPr/>
        </p:nvSpPr>
        <p:spPr>
          <a:xfrm>
            <a:off x="264160" y="179832"/>
            <a:ext cx="11663680" cy="1140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SURVIVAL OF THE FITTEST</a:t>
            </a:r>
          </a:p>
        </p:txBody>
      </p:sp>
    </p:spTree>
    <p:extLst>
      <p:ext uri="{BB962C8B-B14F-4D97-AF65-F5344CB8AC3E}">
        <p14:creationId xmlns:p14="http://schemas.microsoft.com/office/powerpoint/2010/main" val="50502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1CCD73D5-A603-30D3-4A43-5DA36B6D4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45DB8E2-4744-57D8-41DA-D23D42A02DC3}"/>
              </a:ext>
            </a:extLst>
          </p:cNvPr>
          <p:cNvSpPr txBox="1">
            <a:spLocks/>
          </p:cNvSpPr>
          <p:nvPr/>
        </p:nvSpPr>
        <p:spPr>
          <a:xfrm>
            <a:off x="264160" y="179832"/>
            <a:ext cx="11663680" cy="11409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GEOGRAFISK ADSKILLELSE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FF5F22-534B-996A-D626-6979602EB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804" y="1320800"/>
            <a:ext cx="3924301" cy="478995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BC75CBF7-957B-A111-4CFC-63709677F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105" y="1367709"/>
            <a:ext cx="4195763" cy="49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3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Neodarwinisme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313680"/>
          </a:xfrm>
        </p:spPr>
        <p:txBody>
          <a:bodyPr/>
          <a:lstStyle/>
          <a:p>
            <a:r>
              <a:rPr lang="da-DK" dirty="0"/>
              <a:t>Hverken Darwin eller </a:t>
            </a:r>
            <a:r>
              <a:rPr lang="da-DK" dirty="0" err="1"/>
              <a:t>Lamarck</a:t>
            </a:r>
            <a:r>
              <a:rPr lang="da-DK" dirty="0"/>
              <a:t> kendte til kromosomer, gener og DNA</a:t>
            </a:r>
          </a:p>
          <a:p>
            <a:pPr lvl="1"/>
            <a:r>
              <a:rPr lang="da-DK" dirty="0"/>
              <a:t>De vidste altså ikke, hvordan </a:t>
            </a:r>
            <a:r>
              <a:rPr lang="da-DK" u="sng" dirty="0"/>
              <a:t>biologisk variation</a:t>
            </a:r>
            <a:r>
              <a:rPr lang="da-DK" dirty="0"/>
              <a:t> opstod</a:t>
            </a:r>
          </a:p>
          <a:p>
            <a:r>
              <a:rPr lang="da-DK" dirty="0"/>
              <a:t>Vi ved i dag, at den biologiske variation opstår pga. </a:t>
            </a:r>
          </a:p>
          <a:p>
            <a:pPr lvl="1"/>
            <a:r>
              <a:rPr lang="da-DK" dirty="0"/>
              <a:t>Desuden sker der også variation pga. </a:t>
            </a:r>
            <a:r>
              <a:rPr lang="da-DK" u="sng" dirty="0"/>
              <a:t>overkrydsningen</a:t>
            </a:r>
            <a:r>
              <a:rPr lang="da-DK" dirty="0"/>
              <a:t> i meiosen, når kønscellerne dannes</a:t>
            </a:r>
          </a:p>
          <a:p>
            <a:r>
              <a:rPr lang="da-DK" dirty="0"/>
              <a:t>Med nutidens viden er </a:t>
            </a:r>
            <a:r>
              <a:rPr lang="da-DK" u="sng" dirty="0"/>
              <a:t>neodarwinismen</a:t>
            </a:r>
            <a:r>
              <a:rPr lang="da-DK" dirty="0"/>
              <a:t> opstået:</a:t>
            </a:r>
          </a:p>
          <a:p>
            <a:pPr lvl="1"/>
            <a:r>
              <a:rPr lang="da-DK" dirty="0"/>
              <a:t>Evolution skyldes </a:t>
            </a:r>
            <a:r>
              <a:rPr lang="da-DK" u="sng" dirty="0"/>
              <a:t>mutationer</a:t>
            </a:r>
            <a:r>
              <a:rPr lang="da-DK" dirty="0"/>
              <a:t>, der opstår hos de enkelte individer, og som skaber </a:t>
            </a:r>
            <a:r>
              <a:rPr lang="da-DK" u="sng" dirty="0"/>
              <a:t>variation</a:t>
            </a:r>
            <a:r>
              <a:rPr lang="da-DK" dirty="0"/>
              <a:t> inden for arten</a:t>
            </a:r>
          </a:p>
          <a:p>
            <a:pPr lvl="1"/>
            <a:r>
              <a:rPr lang="da-DK" dirty="0"/>
              <a:t>De bedst tilpassede varianter </a:t>
            </a:r>
            <a:r>
              <a:rPr lang="da-DK" u="sng" dirty="0"/>
              <a:t>selekteres</a:t>
            </a:r>
            <a:r>
              <a:rPr lang="da-DK" dirty="0"/>
              <a:t> pga. forhold i miljøet</a:t>
            </a:r>
          </a:p>
          <a:p>
            <a:pPr lvl="2"/>
            <a:r>
              <a:rPr lang="da-DK" dirty="0"/>
              <a:t>De bedst tilpassede siges at være dem med den største </a:t>
            </a:r>
            <a:r>
              <a:rPr lang="da-DK" u="sng" dirty="0"/>
              <a:t>fitness</a:t>
            </a:r>
            <a:endParaRPr lang="da-DK" dirty="0"/>
          </a:p>
          <a:p>
            <a:pPr lvl="1"/>
            <a:r>
              <a:rPr lang="da-DK" dirty="0"/>
              <a:t>Mutationerne </a:t>
            </a:r>
            <a:r>
              <a:rPr lang="da-DK" u="sng" dirty="0"/>
              <a:t>opsummeres</a:t>
            </a:r>
            <a:r>
              <a:rPr lang="da-DK" dirty="0"/>
              <a:t> hos artens individer over tid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0CAF249-6C45-BD48-AEDA-C4E26A68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7813"/>
          <a:stretch/>
        </p:blipFill>
        <p:spPr>
          <a:xfrm rot="1748504">
            <a:off x="7502171" y="271762"/>
            <a:ext cx="5552977" cy="1903413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14DB8FB-480A-34B3-1DB0-BCBF5CF6A72A}"/>
              </a:ext>
            </a:extLst>
          </p:cNvPr>
          <p:cNvSpPr txBox="1"/>
          <p:nvPr/>
        </p:nvSpPr>
        <p:spPr>
          <a:xfrm flipH="1">
            <a:off x="6520071" y="2262555"/>
            <a:ext cx="5526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u="sng" dirty="0"/>
              <a:t>mutationer</a:t>
            </a:r>
            <a:r>
              <a:rPr lang="da-DK" sz="2000" dirty="0"/>
              <a:t> i DNA-molekylerne</a:t>
            </a:r>
          </a:p>
        </p:txBody>
      </p:sp>
    </p:spTree>
    <p:extLst>
      <p:ext uri="{BB962C8B-B14F-4D97-AF65-F5344CB8AC3E}">
        <p14:creationId xmlns:p14="http://schemas.microsoft.com/office/powerpoint/2010/main" val="23018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Trætype</Template>
  <TotalTime>3567</TotalTime>
  <Words>814</Words>
  <Application>Microsoft Office PowerPoint</Application>
  <PresentationFormat>Widescreen</PresentationFormat>
  <Paragraphs>86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Arial</vt:lpstr>
      <vt:lpstr>Calibri</vt:lpstr>
      <vt:lpstr>Rockwell</vt:lpstr>
      <vt:lpstr>Rockwell Condensed</vt:lpstr>
      <vt:lpstr>Rockwell Extra Bold</vt:lpstr>
      <vt:lpstr>Wingdings</vt:lpstr>
      <vt:lpstr>Trætype</vt:lpstr>
      <vt:lpstr>Biologisk variation og naturlig selektion</vt:lpstr>
      <vt:lpstr>Opsamling:</vt:lpstr>
      <vt:lpstr>Vigtige begreber indenfor evolution</vt:lpstr>
      <vt:lpstr>Lamarcks evolutionsteori</vt:lpstr>
      <vt:lpstr>Darwins evolutionsteori</vt:lpstr>
      <vt:lpstr>Darwins evolutionsteori</vt:lpstr>
      <vt:lpstr>PowerPoint-præsentation</vt:lpstr>
      <vt:lpstr>PowerPoint-præsentation</vt:lpstr>
      <vt:lpstr>Neodarwinisme</vt:lpstr>
      <vt:lpstr>Arbejdsspørgsmål: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Cellers opbygning</dc:title>
  <dc:creator>Iben Ravnborg Buus</dc:creator>
  <cp:lastModifiedBy>Jørn M. Clausen</cp:lastModifiedBy>
  <cp:revision>85</cp:revision>
  <dcterms:created xsi:type="dcterms:W3CDTF">2019-08-14T10:31:39Z</dcterms:created>
  <dcterms:modified xsi:type="dcterms:W3CDTF">2023-11-28T09:41:33Z</dcterms:modified>
</cp:coreProperties>
</file>