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68" r:id="rId5"/>
    <p:sldId id="269" r:id="rId6"/>
    <p:sldId id="259" r:id="rId7"/>
    <p:sldId id="260" r:id="rId8"/>
    <p:sldId id="261" r:id="rId9"/>
    <p:sldId id="262" r:id="rId10"/>
    <p:sldId id="270" r:id="rId11"/>
    <p:sldId id="2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61"/>
    <p:restoredTop sz="94669"/>
  </p:normalViewPr>
  <p:slideViewPr>
    <p:cSldViewPr>
      <p:cViewPr varScale="1">
        <p:scale>
          <a:sx n="87" d="100"/>
          <a:sy n="87" d="100"/>
        </p:scale>
        <p:origin x="1608" y="2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E4AE8-1E7B-E34C-9744-09CA52A1DE2A}" type="datetimeFigureOut">
              <a:rPr lang="da-DK" smtClean="0"/>
              <a:t>24.03.2025</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8B38FF-4747-924B-810B-BEA016AA43A5}" type="slidenum">
              <a:rPr lang="da-DK" smtClean="0"/>
              <a:t>‹nr.›</a:t>
            </a:fld>
            <a:endParaRPr lang="da-DK"/>
          </a:p>
        </p:txBody>
      </p:sp>
    </p:spTree>
    <p:extLst>
      <p:ext uri="{BB962C8B-B14F-4D97-AF65-F5344CB8AC3E}">
        <p14:creationId xmlns:p14="http://schemas.microsoft.com/office/powerpoint/2010/main" val="3346200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048B38FF-4747-924B-810B-BEA016AA43A5}" type="slidenum">
              <a:rPr lang="da-DK" smtClean="0"/>
              <a:t>3</a:t>
            </a:fld>
            <a:endParaRPr lang="da-DK"/>
          </a:p>
        </p:txBody>
      </p:sp>
    </p:spTree>
    <p:extLst>
      <p:ext uri="{BB962C8B-B14F-4D97-AF65-F5344CB8AC3E}">
        <p14:creationId xmlns:p14="http://schemas.microsoft.com/office/powerpoint/2010/main" val="2100762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8" name="Titel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a-DK"/>
              <a:t>Klik for at redigere i master</a:t>
            </a:r>
            <a:endParaRPr kumimoji="0" lang="en-US"/>
          </a:p>
        </p:txBody>
      </p:sp>
      <p:sp>
        <p:nvSpPr>
          <p:cNvPr id="28" name="Pladsholder til dato 27"/>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17" name="Pladsholder til sidefod 16"/>
          <p:cNvSpPr>
            <a:spLocks noGrp="1"/>
          </p:cNvSpPr>
          <p:nvPr>
            <p:ph type="ftr" sz="quarter" idx="11"/>
          </p:nvPr>
        </p:nvSpPr>
        <p:spPr/>
        <p:txBody>
          <a:bodyPr/>
          <a:lstStyle/>
          <a:p>
            <a:endParaRPr kumimoji="0" lang="en-US"/>
          </a:p>
        </p:txBody>
      </p:sp>
      <p:sp>
        <p:nvSpPr>
          <p:cNvPr id="29" name="Pladsholder til diasnummer 28"/>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
        <p:nvSpPr>
          <p:cNvPr id="9" name="Undertitel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a:t>Klik for at redigere i master</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5" name="Pladsholder til sidefod 4"/>
          <p:cNvSpPr>
            <a:spLocks noGrp="1"/>
          </p:cNvSpPr>
          <p:nvPr>
            <p:ph type="ftr" sz="quarter" idx="11"/>
          </p:nvPr>
        </p:nvSpPr>
        <p:spPr/>
        <p:txBody>
          <a:bodyPr/>
          <a:lstStyle/>
          <a:p>
            <a:endParaRPr kumimoji="0" lang="en-US"/>
          </a:p>
        </p:txBody>
      </p:sp>
      <p:sp>
        <p:nvSpPr>
          <p:cNvPr id="6" name="Pladsholder til diasnummer 5"/>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kumimoji="0" lang="da-DK"/>
              <a:t>Klik for at redigere i master</a:t>
            </a:r>
            <a:endParaRPr kumimoji="0" lang="en-US"/>
          </a:p>
        </p:txBody>
      </p:sp>
      <p:sp>
        <p:nvSpPr>
          <p:cNvPr id="3" name="Pladsholder til lodret titel 2"/>
          <p:cNvSpPr>
            <a:spLocks noGrp="1"/>
          </p:cNvSpPr>
          <p:nvPr>
            <p:ph type="body" orient="vert" idx="1"/>
          </p:nvPr>
        </p:nvSpPr>
        <p:spPr>
          <a:xfrm>
            <a:off x="457200" y="274638"/>
            <a:ext cx="6019800" cy="5851525"/>
          </a:xfrm>
        </p:spPr>
        <p:txBody>
          <a:bodyPr vert="eaVert"/>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5" name="Pladsholder til sidefod 4"/>
          <p:cNvSpPr>
            <a:spLocks noGrp="1"/>
          </p:cNvSpPr>
          <p:nvPr>
            <p:ph type="ftr" sz="quarter" idx="11"/>
          </p:nvPr>
        </p:nvSpPr>
        <p:spPr/>
        <p:txBody>
          <a:bodyPr/>
          <a:lstStyle/>
          <a:p>
            <a:endParaRPr kumimoji="0" lang="en-US"/>
          </a:p>
        </p:txBody>
      </p:sp>
      <p:sp>
        <p:nvSpPr>
          <p:cNvPr id="6" name="Pladsholder til diasnummer 5"/>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indhold 2"/>
          <p:cNvSpPr>
            <a:spLocks noGrp="1"/>
          </p:cNvSpPr>
          <p:nvPr>
            <p:ph idx="1"/>
          </p:nvPr>
        </p:nvSpPr>
        <p:spPr/>
        <p:txBody>
          <a:body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5" name="Pladsholder til sidefod 4"/>
          <p:cNvSpPr>
            <a:spLocks noGrp="1"/>
          </p:cNvSpPr>
          <p:nvPr>
            <p:ph type="ftr" sz="quarter" idx="11"/>
          </p:nvPr>
        </p:nvSpPr>
        <p:spPr/>
        <p:txBody>
          <a:bodyPr/>
          <a:lstStyle/>
          <a:p>
            <a:endParaRPr kumimoji="0" lang="en-US"/>
          </a:p>
        </p:txBody>
      </p:sp>
      <p:sp>
        <p:nvSpPr>
          <p:cNvPr id="6" name="Pladsholder til diasnummer 5"/>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a-DK"/>
              <a:t>Klik for at redigere i master</a:t>
            </a:r>
            <a:endParaRPr kumimoji="0" lang="en-US"/>
          </a:p>
        </p:txBody>
      </p:sp>
      <p:sp>
        <p:nvSpPr>
          <p:cNvPr id="3" name="Pladsholder til tekst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a:t>Klik for at redigere i master</a:t>
            </a:r>
          </a:p>
        </p:txBody>
      </p:sp>
      <p:sp>
        <p:nvSpPr>
          <p:cNvPr id="4" name="Pladsholder til dato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5" name="Pladsholder til sidefod 4"/>
          <p:cNvSpPr>
            <a:spLocks noGrp="1"/>
          </p:cNvSpPr>
          <p:nvPr>
            <p:ph type="ftr" sz="quarter" idx="11"/>
          </p:nvPr>
        </p:nvSpPr>
        <p:spPr/>
        <p:txBody>
          <a:bodyPr/>
          <a:lstStyle/>
          <a:p>
            <a:endParaRPr kumimoji="0" lang="en-US"/>
          </a:p>
        </p:txBody>
      </p:sp>
      <p:sp>
        <p:nvSpPr>
          <p:cNvPr id="6" name="Pladsholder til diasnummer 5"/>
          <p:cNvSpPr>
            <a:spLocks noGrp="1"/>
          </p:cNvSpPr>
          <p:nvPr>
            <p:ph type="sldNum" sz="quarter" idx="12"/>
          </p:nvPr>
        </p:nvSpPr>
        <p:spPr>
          <a:xfrm>
            <a:off x="7924800" y="6416675"/>
            <a:ext cx="762000" cy="365125"/>
          </a:xfrm>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indhold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indhold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6" name="Pladsholder til sidefod 5"/>
          <p:cNvSpPr>
            <a:spLocks noGrp="1"/>
          </p:cNvSpPr>
          <p:nvPr>
            <p:ph type="ftr" sz="quarter" idx="11"/>
          </p:nvPr>
        </p:nvSpPr>
        <p:spPr/>
        <p:txBody>
          <a:bodyPr/>
          <a:lstStyle/>
          <a:p>
            <a:endParaRPr kumimoji="0" lang="en-US"/>
          </a:p>
        </p:txBody>
      </p:sp>
      <p:sp>
        <p:nvSpPr>
          <p:cNvPr id="7" name="Pladsholder til diasnummer 6"/>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lstStyle>
          <a:p>
            <a:r>
              <a:rPr kumimoji="0" lang="da-DK"/>
              <a:t>Klik for at redigere i master</a:t>
            </a:r>
            <a:endParaRPr kumimoji="0" lang="en-US"/>
          </a:p>
        </p:txBody>
      </p:sp>
      <p:sp>
        <p:nvSpPr>
          <p:cNvPr id="3" name="Pladsholder til tekst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i master</a:t>
            </a:r>
          </a:p>
        </p:txBody>
      </p:sp>
      <p:sp>
        <p:nvSpPr>
          <p:cNvPr id="4" name="Pladsholder til tekst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i master</a:t>
            </a:r>
          </a:p>
        </p:txBody>
      </p:sp>
      <p:sp>
        <p:nvSpPr>
          <p:cNvPr id="5" name="Pladsholder til indhold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6" name="Pladsholder til indhold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7" name="Pladsholder til dato 6"/>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8" name="Pladsholder til sidefod 7"/>
          <p:cNvSpPr>
            <a:spLocks noGrp="1"/>
          </p:cNvSpPr>
          <p:nvPr>
            <p:ph type="ftr" sz="quarter" idx="11"/>
          </p:nvPr>
        </p:nvSpPr>
        <p:spPr/>
        <p:txBody>
          <a:bodyPr/>
          <a:lstStyle/>
          <a:p>
            <a:endParaRPr kumimoji="0" lang="en-US"/>
          </a:p>
        </p:txBody>
      </p:sp>
      <p:sp>
        <p:nvSpPr>
          <p:cNvPr id="9" name="Pladsholder til diasnummer 8"/>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i master</a:t>
            </a:r>
            <a:endParaRPr kumimoji="0" lang="en-US"/>
          </a:p>
        </p:txBody>
      </p:sp>
      <p:sp>
        <p:nvSpPr>
          <p:cNvPr id="3" name="Pladsholder til dato 2"/>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4" name="Pladsholder til sidefod 3"/>
          <p:cNvSpPr>
            <a:spLocks noGrp="1"/>
          </p:cNvSpPr>
          <p:nvPr>
            <p:ph type="ftr" sz="quarter" idx="11"/>
          </p:nvPr>
        </p:nvSpPr>
        <p:spPr/>
        <p:txBody>
          <a:bodyPr/>
          <a:lstStyle/>
          <a:p>
            <a:endParaRPr kumimoji="0" lang="en-US"/>
          </a:p>
        </p:txBody>
      </p:sp>
      <p:sp>
        <p:nvSpPr>
          <p:cNvPr id="5" name="Pladsholder til diasnummer 4"/>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3" name="Pladsholder til sidefod 2"/>
          <p:cNvSpPr>
            <a:spLocks noGrp="1"/>
          </p:cNvSpPr>
          <p:nvPr>
            <p:ph type="ftr" sz="quarter" idx="11"/>
          </p:nvPr>
        </p:nvSpPr>
        <p:spPr/>
        <p:txBody>
          <a:bodyPr/>
          <a:lstStyle/>
          <a:p>
            <a:endParaRPr kumimoji="0" lang="en-US"/>
          </a:p>
        </p:txBody>
      </p:sp>
      <p:sp>
        <p:nvSpPr>
          <p:cNvPr id="4" name="Pladsholder til diasnummer 3"/>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da-DK"/>
              <a:t>Klik for at redigere i master</a:t>
            </a:r>
            <a:endParaRPr kumimoji="0" lang="en-US"/>
          </a:p>
        </p:txBody>
      </p:sp>
      <p:sp>
        <p:nvSpPr>
          <p:cNvPr id="3" name="Pladsholder til tekst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a-DK"/>
              <a:t>Klik for at redigere i master</a:t>
            </a:r>
          </a:p>
        </p:txBody>
      </p:sp>
      <p:sp>
        <p:nvSpPr>
          <p:cNvPr id="4" name="Pladsholder til indhold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da-DK"/>
              <a:t>Klik for at redigere i master</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6" name="Pladsholder til sidefod 5"/>
          <p:cNvSpPr>
            <a:spLocks noGrp="1"/>
          </p:cNvSpPr>
          <p:nvPr>
            <p:ph type="ftr" sz="quarter" idx="11"/>
          </p:nvPr>
        </p:nvSpPr>
        <p:spPr/>
        <p:txBody>
          <a:bodyPr/>
          <a:lstStyle/>
          <a:p>
            <a:endParaRPr kumimoji="0" lang="en-US"/>
          </a:p>
        </p:txBody>
      </p:sp>
      <p:sp>
        <p:nvSpPr>
          <p:cNvPr id="7" name="Pladsholder til diasnummer 6"/>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da-DK"/>
              <a:t>Klik for at redigere i master</a:t>
            </a:r>
            <a:endParaRPr kumimoji="0" lang="en-US"/>
          </a:p>
        </p:txBody>
      </p:sp>
      <p:sp>
        <p:nvSpPr>
          <p:cNvPr id="3" name="Pladsholder til billed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da-DK">
                <a:solidFill>
                  <a:schemeClr val="lt1"/>
                </a:solidFill>
                <a:latin typeface="+mn-lt"/>
                <a:ea typeface="+mn-ea"/>
                <a:cs typeface="+mn-cs"/>
              </a:rPr>
              <a:t>Klik på ikonet for at tilføje et billede</a:t>
            </a:r>
            <a:endParaRPr kumimoji="0" lang="en-US" dirty="0">
              <a:solidFill>
                <a:schemeClr val="lt1"/>
              </a:solidFill>
              <a:latin typeface="+mn-lt"/>
              <a:ea typeface="+mn-ea"/>
              <a:cs typeface="+mn-cs"/>
            </a:endParaRPr>
          </a:p>
        </p:txBody>
      </p:sp>
      <p:sp>
        <p:nvSpPr>
          <p:cNvPr id="4" name="Pladsholder til tekst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da-DK"/>
              <a:t>Klik for at redigere i master</a:t>
            </a:r>
          </a:p>
        </p:txBody>
      </p:sp>
      <p:sp>
        <p:nvSpPr>
          <p:cNvPr id="5" name="Pladsholder til dato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3/24/25</a:t>
            </a:fld>
            <a:endParaRPr lang="en-US"/>
          </a:p>
        </p:txBody>
      </p:sp>
      <p:sp>
        <p:nvSpPr>
          <p:cNvPr id="6" name="Pladsholder til sidefod 5"/>
          <p:cNvSpPr>
            <a:spLocks noGrp="1"/>
          </p:cNvSpPr>
          <p:nvPr>
            <p:ph type="ftr" sz="quarter" idx="11"/>
          </p:nvPr>
        </p:nvSpPr>
        <p:spPr/>
        <p:txBody>
          <a:bodyPr/>
          <a:lstStyle/>
          <a:p>
            <a:endParaRPr kumimoji="0" lang="en-US"/>
          </a:p>
        </p:txBody>
      </p:sp>
      <p:sp>
        <p:nvSpPr>
          <p:cNvPr id="7" name="Pladsholder til diasnummer 6"/>
          <p:cNvSpPr>
            <a:spLocks noGrp="1"/>
          </p:cNvSpPr>
          <p:nvPr>
            <p:ph type="sldNum" sz="quarter" idx="12"/>
          </p:nvPr>
        </p:nvSpPr>
        <p:spPr/>
        <p:txBody>
          <a:bodyPr/>
          <a:lstStyle/>
          <a:p>
            <a:pPr eaLnBrk="1" latinLnBrk="0" hangingPunct="1"/>
            <a:fld id="{69E29E33-B620-47F9-BB04-8846C2A5AFCC}" type="slidenum">
              <a:rPr kumimoji="0" lang="en-US" smtClean="0"/>
              <a:pPr eaLnBrk="1" latinLnBrk="0" hangingPunct="1"/>
              <a:t>‹nr.›</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Pladsholder til titel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da-DK"/>
              <a:t>Klik for at redigere i master</a:t>
            </a:r>
            <a:endParaRPr kumimoji="0" lang="en-US"/>
          </a:p>
        </p:txBody>
      </p:sp>
      <p:sp>
        <p:nvSpPr>
          <p:cNvPr id="13" name="Pladsholder til tekst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da-DK"/>
              <a:t>Klik for at redigere i master</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
        <p:nvSpPr>
          <p:cNvPr id="14" name="Pladsholder til dato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eaLnBrk="1" latinLnBrk="0" hangingPunct="1"/>
            <a:fld id="{7CB97365-EBCA-4027-87D5-99FC1D4DF0BB}" type="datetimeFigureOut">
              <a:rPr lang="en-US" smtClean="0"/>
              <a:pPr eaLnBrk="1" latinLnBrk="0" hangingPunct="1"/>
              <a:t>3/24/25</a:t>
            </a:fld>
            <a:endParaRPr lang="en-US">
              <a:solidFill>
                <a:schemeClr val="tx1">
                  <a:shade val="50000"/>
                </a:schemeClr>
              </a:solidFill>
            </a:endParaRPr>
          </a:p>
        </p:txBody>
      </p:sp>
      <p:sp>
        <p:nvSpPr>
          <p:cNvPr id="3" name="Pladsholder til sidefod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kumimoji="0" lang="en-US">
              <a:solidFill>
                <a:schemeClr val="tx1">
                  <a:shade val="50000"/>
                </a:schemeClr>
              </a:solidFill>
            </a:endParaRPr>
          </a:p>
        </p:txBody>
      </p:sp>
      <p:sp>
        <p:nvSpPr>
          <p:cNvPr id="23" name="Pladsholder til diasnumm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eaLnBrk="1" latinLnBrk="0" hangingPunct="1"/>
            <a:fld id="{69E29E33-B620-47F9-BB04-8846C2A5AFCC}" type="slidenum">
              <a:rPr kumimoji="0" lang="en-US" smtClean="0"/>
              <a:pPr eaLnBrk="1" latinLnBrk="0" hangingPunct="1"/>
              <a:t>‹nr.›</a:t>
            </a:fld>
            <a:endParaRPr kumimoji="0" lang="en-US" dirty="0">
              <a:solidFill>
                <a:schemeClr val="tx1">
                  <a:shade val="50000"/>
                </a:scheme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B440A9-939B-4F24-92B7-991455F1698B}"/>
              </a:ext>
            </a:extLst>
          </p:cNvPr>
          <p:cNvSpPr>
            <a:spLocks noGrp="1"/>
          </p:cNvSpPr>
          <p:nvPr>
            <p:ph type="ctrTitle"/>
          </p:nvPr>
        </p:nvSpPr>
        <p:spPr>
          <a:xfrm>
            <a:off x="6631686" y="1968246"/>
            <a:ext cx="2194560" cy="1851660"/>
          </a:xfrm>
        </p:spPr>
        <p:txBody>
          <a:bodyPr>
            <a:normAutofit/>
          </a:bodyPr>
          <a:lstStyle/>
          <a:p>
            <a:pPr algn="l"/>
            <a:r>
              <a:rPr lang="da-DK" sz="3000"/>
              <a:t>EU som politisk system</a:t>
            </a:r>
          </a:p>
        </p:txBody>
      </p:sp>
      <p:sp>
        <p:nvSpPr>
          <p:cNvPr id="3" name="Undertitel 2">
            <a:extLst>
              <a:ext uri="{FF2B5EF4-FFF2-40B4-BE49-F238E27FC236}">
                <a16:creationId xmlns:a16="http://schemas.microsoft.com/office/drawing/2014/main" id="{9A1F766A-1159-4AFA-A5CF-867736810BB9}"/>
              </a:ext>
            </a:extLst>
          </p:cNvPr>
          <p:cNvSpPr>
            <a:spLocks noGrp="1"/>
          </p:cNvSpPr>
          <p:nvPr>
            <p:ph type="subTitle" idx="1"/>
          </p:nvPr>
        </p:nvSpPr>
        <p:spPr>
          <a:xfrm>
            <a:off x="6631686" y="3915918"/>
            <a:ext cx="2194560" cy="980694"/>
          </a:xfrm>
        </p:spPr>
        <p:txBody>
          <a:bodyPr>
            <a:normAutofit/>
          </a:bodyPr>
          <a:lstStyle/>
          <a:p>
            <a:pPr algn="l"/>
            <a:endParaRPr lang="da-DK" sz="1500"/>
          </a:p>
        </p:txBody>
      </p:sp>
      <p:pic>
        <p:nvPicPr>
          <p:cNvPr id="4" name="Billede 3">
            <a:extLst>
              <a:ext uri="{FF2B5EF4-FFF2-40B4-BE49-F238E27FC236}">
                <a16:creationId xmlns:a16="http://schemas.microsoft.com/office/drawing/2014/main" id="{5A388586-54F7-4BB5-82C2-70292D7021C0}"/>
              </a:ext>
            </a:extLst>
          </p:cNvPr>
          <p:cNvPicPr>
            <a:picLocks noChangeAspect="1"/>
          </p:cNvPicPr>
          <p:nvPr/>
        </p:nvPicPr>
        <p:blipFill rotWithShape="1">
          <a:blip r:embed="rId2"/>
          <a:srcRect r="10296" b="1"/>
          <a:stretch/>
        </p:blipFill>
        <p:spPr>
          <a:xfrm>
            <a:off x="691433" y="1206183"/>
            <a:ext cx="5821443" cy="4007299"/>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Tree>
    <p:extLst>
      <p:ext uri="{BB962C8B-B14F-4D97-AF65-F5344CB8AC3E}">
        <p14:creationId xmlns:p14="http://schemas.microsoft.com/office/powerpoint/2010/main" val="130495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3298378"/>
          </a:xfrm>
        </p:spPr>
        <p:txBody>
          <a:bodyPr>
            <a:normAutofit fontScale="90000"/>
          </a:bodyPr>
          <a:lstStyle/>
          <a:p>
            <a:pPr marL="457200" indent="-457200">
              <a:buFont typeface="+mj-lt"/>
              <a:buAutoNum type="arabicPeriod"/>
            </a:pPr>
            <a:br>
              <a:rPr lang="da-DK" sz="2000" dirty="0"/>
            </a:br>
            <a:br>
              <a:rPr lang="da-DK" sz="2000" dirty="0"/>
            </a:br>
            <a:br>
              <a:rPr lang="da-DK" sz="2000" dirty="0"/>
            </a:br>
            <a:r>
              <a:rPr lang="da-DK" sz="2000" dirty="0"/>
              <a:t>Forskellige holdninger til EU-arbejdskraft</a:t>
            </a:r>
            <a:br>
              <a:rPr lang="da-DK" sz="2000" dirty="0"/>
            </a:br>
            <a:r>
              <a:rPr lang="da-DK" sz="2000" dirty="0">
                <a:effectLst/>
              </a:rPr>
              <a:t>Holdning til spørgsmålet i forhold til uddannelsesniveau; </a:t>
            </a:r>
            <a:r>
              <a:rPr lang="da-DK" sz="2000" i="1" dirty="0">
                <a:effectLst/>
              </a:rPr>
              <a:t>Mener du, at det er positivt eller negativt, at EU har givet EU-borgere, der arbejder i et andet EU-land mulighed for at få sociale ydelser uden for deres eget lands grænser? </a:t>
            </a:r>
            <a:br>
              <a:rPr lang="da-DK" sz="2000" i="1" dirty="0">
                <a:effectLst/>
              </a:rPr>
            </a:br>
            <a:r>
              <a:rPr lang="da-DK" sz="2000" dirty="0">
                <a:effectLst/>
              </a:rPr>
              <a:t>Hvorfor er der forskel på danskernes opfattelse af EU-borgeres ret til sociale ydelser? </a:t>
            </a:r>
            <a:br>
              <a:rPr lang="da-DK" sz="2000" dirty="0">
                <a:effectLst/>
              </a:rPr>
            </a:br>
            <a:r>
              <a:rPr lang="da-DK" sz="2000" dirty="0">
                <a:effectLst/>
              </a:rPr>
              <a:t>1)Opstil 3 hypoteser som kan forklare sammenhængen mellem uddannelse og opfattelse af EU-borgernes ret til sociale ydelser. 2)Brug Molins model til at forklare De radikale Venstres valg af synspunkter.  </a:t>
            </a:r>
            <a:br>
              <a:rPr lang="da-DK" dirty="0">
                <a:effectLst/>
              </a:rPr>
            </a:br>
            <a:endParaRPr lang="da-DK" dirty="0"/>
          </a:p>
        </p:txBody>
      </p:sp>
      <p:pic>
        <p:nvPicPr>
          <p:cNvPr id="4" name="Pladsholder til indhold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7704" y="3573016"/>
            <a:ext cx="5009524" cy="3037051"/>
          </a:xfrm>
          <a:prstGeom prst="rect">
            <a:avLst/>
          </a:prstGeom>
          <a:noFill/>
          <a:ln>
            <a:noFill/>
          </a:ln>
        </p:spPr>
      </p:pic>
    </p:spTree>
    <p:extLst>
      <p:ext uri="{BB962C8B-B14F-4D97-AF65-F5344CB8AC3E}">
        <p14:creationId xmlns:p14="http://schemas.microsoft.com/office/powerpoint/2010/main" val="3441517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4" name="Pladsholder til indhold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63688" y="404664"/>
            <a:ext cx="5219048" cy="2095792"/>
          </a:xfrm>
          <a:prstGeom prst="rect">
            <a:avLst/>
          </a:prstGeom>
          <a:noFill/>
          <a:ln>
            <a:noFill/>
          </a:ln>
        </p:spPr>
      </p:pic>
      <p:pic>
        <p:nvPicPr>
          <p:cNvPr id="5" name="Billede 4"/>
          <p:cNvPicPr/>
          <p:nvPr/>
        </p:nvPicPr>
        <p:blipFill>
          <a:blip r:embed="rId3">
            <a:extLst>
              <a:ext uri="{28A0092B-C50C-407E-A947-70E740481C1C}">
                <a14:useLocalDpi xmlns:a14="http://schemas.microsoft.com/office/drawing/2010/main" val="0"/>
              </a:ext>
            </a:extLst>
          </a:blip>
          <a:srcRect/>
          <a:stretch>
            <a:fillRect/>
          </a:stretch>
        </p:blipFill>
        <p:spPr bwMode="auto">
          <a:xfrm>
            <a:off x="1763688" y="2636912"/>
            <a:ext cx="3834765" cy="1925955"/>
          </a:xfrm>
          <a:prstGeom prst="rect">
            <a:avLst/>
          </a:prstGeom>
          <a:noFill/>
          <a:ln>
            <a:noFill/>
          </a:ln>
        </p:spPr>
      </p:pic>
      <p:pic>
        <p:nvPicPr>
          <p:cNvPr id="6" name="Billede 5"/>
          <p:cNvPicPr/>
          <p:nvPr/>
        </p:nvPicPr>
        <p:blipFill>
          <a:blip r:embed="rId4">
            <a:extLst>
              <a:ext uri="{28A0092B-C50C-407E-A947-70E740481C1C}">
                <a14:useLocalDpi xmlns:a14="http://schemas.microsoft.com/office/drawing/2010/main" val="0"/>
              </a:ext>
            </a:extLst>
          </a:blip>
          <a:srcRect/>
          <a:stretch>
            <a:fillRect/>
          </a:stretch>
        </p:blipFill>
        <p:spPr bwMode="auto">
          <a:xfrm>
            <a:off x="1752925" y="4562867"/>
            <a:ext cx="4053205" cy="2112010"/>
          </a:xfrm>
          <a:prstGeom prst="rect">
            <a:avLst/>
          </a:prstGeom>
          <a:noFill/>
          <a:ln>
            <a:noFill/>
          </a:ln>
        </p:spPr>
      </p:pic>
    </p:spTree>
    <p:extLst>
      <p:ext uri="{BB962C8B-B14F-4D97-AF65-F5344CB8AC3E}">
        <p14:creationId xmlns:p14="http://schemas.microsoft.com/office/powerpoint/2010/main" val="278108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Det indre marked i EU</a:t>
            </a:r>
          </a:p>
        </p:txBody>
      </p:sp>
      <p:sp>
        <p:nvSpPr>
          <p:cNvPr id="3" name="Pladsholder til indhold 2"/>
          <p:cNvSpPr>
            <a:spLocks noGrp="1"/>
          </p:cNvSpPr>
          <p:nvPr>
            <p:ph idx="1"/>
          </p:nvPr>
        </p:nvSpPr>
        <p:spPr/>
        <p:txBody>
          <a:bodyPr>
            <a:normAutofit fontScale="92500" lnSpcReduction="20000"/>
          </a:bodyPr>
          <a:lstStyle/>
          <a:p>
            <a:pPr marL="137160" indent="0">
              <a:buNone/>
            </a:pPr>
            <a:endParaRPr lang="da-DK" dirty="0"/>
          </a:p>
          <a:p>
            <a:r>
              <a:rPr lang="da-DK" dirty="0"/>
              <a:t>Formål med den europæiske integration i EU var at forhindre krig og øge den europæiske velstand.</a:t>
            </a:r>
          </a:p>
          <a:p>
            <a:r>
              <a:rPr lang="da-DK" dirty="0"/>
              <a:t>Velstanden skulle sikre og øges med et  indre marked, dvs. et frihandelsområde, med fri bevægelighed af varer, tjenester og arbejdskraft. </a:t>
            </a:r>
          </a:p>
          <a:p>
            <a:r>
              <a:rPr lang="da-DK" dirty="0"/>
              <a:t>Dvs. køb og salg af varer, tjenesteydelser og arbejdskraft. </a:t>
            </a:r>
          </a:p>
          <a:p>
            <a:r>
              <a:rPr lang="da-DK" dirty="0"/>
              <a:t>Den frie bevægelighed betyder de facto at de nationale grænser går ved Middelhavet. </a:t>
            </a:r>
          </a:p>
          <a:p>
            <a:pPr marL="137160" indent="0">
              <a:buNone/>
            </a:pPr>
            <a:endParaRPr lang="da-DK" dirty="0"/>
          </a:p>
          <a:p>
            <a:pPr marL="137160" indent="0">
              <a:buNone/>
            </a:pPr>
            <a:br>
              <a:rPr lang="da-DK" dirty="0"/>
            </a:br>
            <a:endParaRPr lang="da-DK" dirty="0"/>
          </a:p>
        </p:txBody>
      </p:sp>
    </p:spTree>
    <p:extLst>
      <p:ext uri="{BB962C8B-B14F-4D97-AF65-F5344CB8AC3E}">
        <p14:creationId xmlns:p14="http://schemas.microsoft.com/office/powerpoint/2010/main" val="2372095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Den frie bevægelighed og sociale ydelser</a:t>
            </a:r>
          </a:p>
        </p:txBody>
      </p:sp>
      <p:sp>
        <p:nvSpPr>
          <p:cNvPr id="3" name="Pladsholder til indhold 2"/>
          <p:cNvSpPr>
            <a:spLocks noGrp="1"/>
          </p:cNvSpPr>
          <p:nvPr>
            <p:ph idx="1"/>
          </p:nvPr>
        </p:nvSpPr>
        <p:spPr/>
        <p:txBody>
          <a:bodyPr>
            <a:normAutofit fontScale="92500" lnSpcReduction="20000"/>
          </a:bodyPr>
          <a:lstStyle/>
          <a:p>
            <a:r>
              <a:rPr lang="da-DK" dirty="0"/>
              <a:t>Arbejdskraftens frie bevægelighed er helt centralt princip i EU. </a:t>
            </a:r>
          </a:p>
          <a:p>
            <a:r>
              <a:rPr lang="da-DK" dirty="0"/>
              <a:t>Som EU-borger har man følgende rettigheder: </a:t>
            </a:r>
          </a:p>
          <a:p>
            <a:pPr marL="137160" indent="0">
              <a:buNone/>
            </a:pPr>
            <a:r>
              <a:rPr lang="da-DK" dirty="0"/>
              <a:t>	-søge arbejde i et andet EU-land</a:t>
            </a:r>
          </a:p>
          <a:p>
            <a:pPr marL="137160" indent="0">
              <a:buNone/>
            </a:pPr>
            <a:r>
              <a:rPr lang="da-DK" dirty="0"/>
              <a:t>	-arbejde uden arbejdstilladelse</a:t>
            </a:r>
          </a:p>
          <a:p>
            <a:pPr marL="137160" indent="0">
              <a:buNone/>
            </a:pPr>
            <a:r>
              <a:rPr lang="da-DK" dirty="0"/>
              <a:t>	-bo der, mens du arbejder</a:t>
            </a:r>
          </a:p>
          <a:p>
            <a:pPr marL="137160" indent="0">
              <a:buNone/>
            </a:pPr>
            <a:r>
              <a:rPr lang="da-DK" dirty="0"/>
              <a:t>	-opholde dig der – også når dit 	ansættelsesforhold ophører</a:t>
            </a:r>
          </a:p>
          <a:p>
            <a:pPr marL="137160" indent="0">
              <a:buNone/>
            </a:pPr>
            <a:r>
              <a:rPr lang="da-DK" dirty="0"/>
              <a:t>	-blive behandlet på lige fod med landets egne 	borgere med hensyn til adgang til arbejde, 	arbejdsvilkår og alle andre sociale ydelser og 	skattefordele.</a:t>
            </a:r>
          </a:p>
          <a:p>
            <a:pPr marL="137160" indent="0">
              <a:buNone/>
            </a:pPr>
            <a:endParaRPr lang="da-DK" dirty="0"/>
          </a:p>
          <a:p>
            <a:endParaRPr lang="da-DK" dirty="0"/>
          </a:p>
        </p:txBody>
      </p:sp>
    </p:spTree>
    <p:extLst>
      <p:ext uri="{BB962C8B-B14F-4D97-AF65-F5344CB8AC3E}">
        <p14:creationId xmlns:p14="http://schemas.microsoft.com/office/powerpoint/2010/main" val="3272047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 EU-domstolen</a:t>
            </a:r>
          </a:p>
        </p:txBody>
      </p:sp>
      <p:sp>
        <p:nvSpPr>
          <p:cNvPr id="3" name="Pladsholder til indhold 2"/>
          <p:cNvSpPr>
            <a:spLocks noGrp="1"/>
          </p:cNvSpPr>
          <p:nvPr>
            <p:ph idx="1"/>
          </p:nvPr>
        </p:nvSpPr>
        <p:spPr/>
        <p:txBody>
          <a:bodyPr>
            <a:normAutofit fontScale="92500" lnSpcReduction="10000"/>
          </a:bodyPr>
          <a:lstStyle/>
          <a:p>
            <a:r>
              <a:rPr lang="da-DK" dirty="0"/>
              <a:t>EU's dømmende magt der dømmer i sager der vedrører EU-retten. </a:t>
            </a:r>
          </a:p>
          <a:p>
            <a:r>
              <a:rPr lang="da-DK" dirty="0"/>
              <a:t>EU-domstolen har forrang for de nationale domstole når det kommer til EU-ret, dvs. hvis der er uoverensstemmelse mellem national dom og EU-dom har EU-domstolen det sidste ord.</a:t>
            </a:r>
          </a:p>
          <a:p>
            <a:r>
              <a:rPr lang="da-DK" dirty="0"/>
              <a:t>Som regel er kommissionen den ene part og et medlemsstat den anden part. Virksomheder kan også anlægge sag, fx vil Ryan air have den danske arbejdsmarkedsmodel(hvor arbejdsmarkedets partnere forhandler løn og arbejdsvilkår) for EU-domstolen.</a:t>
            </a:r>
          </a:p>
        </p:txBody>
      </p:sp>
    </p:spTree>
    <p:extLst>
      <p:ext uri="{BB962C8B-B14F-4D97-AF65-F5344CB8AC3E}">
        <p14:creationId xmlns:p14="http://schemas.microsoft.com/office/powerpoint/2010/main" val="2978621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EU-domstolen og den frie bevægelighed</a:t>
            </a:r>
          </a:p>
        </p:txBody>
      </p:sp>
      <p:sp>
        <p:nvSpPr>
          <p:cNvPr id="3" name="Pladsholder til indhold 2"/>
          <p:cNvSpPr>
            <a:spLocks noGrp="1"/>
          </p:cNvSpPr>
          <p:nvPr>
            <p:ph idx="1"/>
          </p:nvPr>
        </p:nvSpPr>
        <p:spPr/>
        <p:txBody>
          <a:bodyPr>
            <a:normAutofit fontScale="85000" lnSpcReduction="10000"/>
          </a:bodyPr>
          <a:lstStyle/>
          <a:p>
            <a:r>
              <a:rPr lang="da-DK" dirty="0"/>
              <a:t>Domstolen er blevet kritiseret for at være for aktivistisk og være en for stor drivkraft i det europæiske samarbejde fx i forbindelse med den frie bevægelighed og sociale ydelser. </a:t>
            </a:r>
          </a:p>
          <a:p>
            <a:r>
              <a:rPr lang="da-DK" dirty="0"/>
              <a:t>Men andre positive røster mener EU domstolen er en succes. </a:t>
            </a:r>
          </a:p>
          <a:p>
            <a:r>
              <a:rPr lang="da-DK" dirty="0"/>
              <a:t>Ifølge professor Marlene Wind skyldes dansk skepsis overfor EU-domstolen vores demokratiopfattelse, hvor den lovgivende magt(Folketinget) står over den dømmende og udøvende magt og vi derfor er vant til at se den dømmende magt som tilbageholdende. </a:t>
            </a:r>
          </a:p>
          <a:p>
            <a:r>
              <a:rPr lang="da-DK" dirty="0"/>
              <a:t>Den asymmetriske magtfordeling er ikke i tråd med den traditionelle magtfordelingslære.</a:t>
            </a:r>
          </a:p>
          <a:p>
            <a:endParaRPr lang="da-DK" dirty="0"/>
          </a:p>
        </p:txBody>
      </p:sp>
    </p:spTree>
    <p:extLst>
      <p:ext uri="{BB962C8B-B14F-4D97-AF65-F5344CB8AC3E}">
        <p14:creationId xmlns:p14="http://schemas.microsoft.com/office/powerpoint/2010/main" val="2865092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Den frie bevægelighed</a:t>
            </a:r>
          </a:p>
        </p:txBody>
      </p:sp>
      <p:sp>
        <p:nvSpPr>
          <p:cNvPr id="3" name="Pladsholder til indhold 2"/>
          <p:cNvSpPr>
            <a:spLocks noGrp="1"/>
          </p:cNvSpPr>
          <p:nvPr>
            <p:ph idx="1"/>
          </p:nvPr>
        </p:nvSpPr>
        <p:spPr/>
        <p:txBody>
          <a:bodyPr>
            <a:normAutofit fontScale="92500" lnSpcReduction="10000"/>
          </a:bodyPr>
          <a:lstStyle/>
          <a:p>
            <a:r>
              <a:rPr lang="da-DK" dirty="0"/>
              <a:t>EU-borgernes ret til sociale ydelser og velfærdsgoder.</a:t>
            </a:r>
          </a:p>
          <a:p>
            <a:pPr marL="137160" indent="0">
              <a:buNone/>
            </a:pPr>
            <a:r>
              <a:rPr lang="da-DK" dirty="0"/>
              <a:t>	-Hvordan italesættes fænomenet?  </a:t>
            </a:r>
          </a:p>
          <a:p>
            <a:pPr marL="137160" indent="0">
              <a:buNone/>
            </a:pPr>
            <a:r>
              <a:rPr lang="da-DK" dirty="0"/>
              <a:t>	-Velfærdsturisme eller fri bevægelighed for 	EU borgere.</a:t>
            </a:r>
          </a:p>
          <a:p>
            <a:pPr marL="137160" indent="0">
              <a:buNone/>
            </a:pPr>
            <a:r>
              <a:rPr lang="da-DK" dirty="0"/>
              <a:t>	-Hvem har gavn af begrebet 	”velfærdsturisme”?</a:t>
            </a:r>
          </a:p>
          <a:p>
            <a:pPr marL="137160" indent="0">
              <a:buNone/>
            </a:pPr>
            <a:r>
              <a:rPr lang="da-DK" dirty="0"/>
              <a:t>	-Trussel mod velfærdsstaten eller 	velfærdsstatens redning?</a:t>
            </a:r>
          </a:p>
          <a:p>
            <a:pPr marL="137160" indent="0">
              <a:buNone/>
            </a:pPr>
            <a:r>
              <a:rPr lang="da-DK" dirty="0"/>
              <a:t>	</a:t>
            </a:r>
            <a:r>
              <a:rPr lang="da-DK" b="1" dirty="0"/>
              <a:t>Hvorfor er særligt den danske velfærdsmodel 	under pres? </a:t>
            </a:r>
          </a:p>
        </p:txBody>
      </p:sp>
    </p:spTree>
    <p:extLst>
      <p:ext uri="{BB962C8B-B14F-4D97-AF65-F5344CB8AC3E}">
        <p14:creationId xmlns:p14="http://schemas.microsoft.com/office/powerpoint/2010/main" val="3643088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Er østeuropæisk arbejdskraft en god forretning for statskassen? </a:t>
            </a:r>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0422" y="1600200"/>
            <a:ext cx="6563155" cy="4708525"/>
          </a:xfrm>
        </p:spPr>
      </p:pic>
    </p:spTree>
    <p:extLst>
      <p:ext uri="{BB962C8B-B14F-4D97-AF65-F5344CB8AC3E}">
        <p14:creationId xmlns:p14="http://schemas.microsoft.com/office/powerpoint/2010/main" val="4084353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Vestlige og ikke-vestlige indvandrere</a:t>
            </a:r>
          </a:p>
        </p:txBody>
      </p:sp>
      <p:pic>
        <p:nvPicPr>
          <p:cNvPr id="4" name="Pladsholder til indhol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6710" y="1600200"/>
            <a:ext cx="7870579" cy="4708525"/>
          </a:xfrm>
        </p:spPr>
      </p:pic>
    </p:spTree>
    <p:extLst>
      <p:ext uri="{BB962C8B-B14F-4D97-AF65-F5344CB8AC3E}">
        <p14:creationId xmlns:p14="http://schemas.microsoft.com/office/powerpoint/2010/main" val="3693657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Bemærk</a:t>
            </a:r>
          </a:p>
        </p:txBody>
      </p:sp>
      <p:sp>
        <p:nvSpPr>
          <p:cNvPr id="3" name="Pladsholder til indhold 2"/>
          <p:cNvSpPr>
            <a:spLocks noGrp="1"/>
          </p:cNvSpPr>
          <p:nvPr>
            <p:ph idx="1"/>
          </p:nvPr>
        </p:nvSpPr>
        <p:spPr/>
        <p:txBody>
          <a:bodyPr>
            <a:normAutofit lnSpcReduction="10000"/>
          </a:bodyPr>
          <a:lstStyle/>
          <a:p>
            <a:r>
              <a:rPr lang="da-DK" dirty="0"/>
              <a:t>Uenighed om hvordan regnskabet skal gøres op. Hvad skal medregnes og hvad skal ikke. </a:t>
            </a:r>
          </a:p>
          <a:p>
            <a:r>
              <a:rPr lang="da-DK" dirty="0"/>
              <a:t>Samlet set viser analyser at EU-borgere en bedre forretning for den danske statskasse end danske statsborgere.</a:t>
            </a:r>
          </a:p>
          <a:p>
            <a:r>
              <a:rPr lang="da-DK" dirty="0"/>
              <a:t>Indvandrere er mennesker som er født i udlandet og uden forældre med dansk statsborgerskab.  </a:t>
            </a:r>
          </a:p>
          <a:p>
            <a:r>
              <a:rPr lang="da-DK" dirty="0"/>
              <a:t>Efterkommere er født i Danmark. Ingen af forældrene er både danske statsborgere og født i Danmark. </a:t>
            </a:r>
          </a:p>
        </p:txBody>
      </p:sp>
    </p:spTree>
    <p:extLst>
      <p:ext uri="{BB962C8B-B14F-4D97-AF65-F5344CB8AC3E}">
        <p14:creationId xmlns:p14="http://schemas.microsoft.com/office/powerpoint/2010/main" val="12590447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Apex</Template>
  <TotalTime>25274</TotalTime>
  <Words>589</Words>
  <Application>Microsoft Macintosh PowerPoint</Application>
  <PresentationFormat>Skærmshow (4:3)</PresentationFormat>
  <Paragraphs>42</Paragraphs>
  <Slides>11</Slides>
  <Notes>1</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11</vt:i4>
      </vt:variant>
    </vt:vector>
  </HeadingPairs>
  <TitlesOfParts>
    <vt:vector size="18" baseType="lpstr">
      <vt:lpstr>Aptos</vt:lpstr>
      <vt:lpstr>Book Antiqua</vt:lpstr>
      <vt:lpstr>Lucida Sans</vt:lpstr>
      <vt:lpstr>Wingdings</vt:lpstr>
      <vt:lpstr>Wingdings 2</vt:lpstr>
      <vt:lpstr>Wingdings 3</vt:lpstr>
      <vt:lpstr>Apex</vt:lpstr>
      <vt:lpstr>EU som politisk system</vt:lpstr>
      <vt:lpstr>Det indre marked i EU</vt:lpstr>
      <vt:lpstr>Den frie bevægelighed og sociale ydelser</vt:lpstr>
      <vt:lpstr> EU-domstolen</vt:lpstr>
      <vt:lpstr>EU-domstolen og den frie bevægelighed</vt:lpstr>
      <vt:lpstr>Den frie bevægelighed</vt:lpstr>
      <vt:lpstr>Er østeuropæisk arbejdskraft en god forretning for statskassen? </vt:lpstr>
      <vt:lpstr>Vestlige og ikke-vestlige indvandrere</vt:lpstr>
      <vt:lpstr>Bemærk</vt:lpstr>
      <vt:lpstr>   Forskellige holdninger til EU-arbejdskraft Holdning til spørgsmålet i forhold til uddannelsesniveau; Mener du, at det er positivt eller negativt, at EU har givet EU-borgere, der arbejder i et andet EU-land mulighed for at få sociale ydelser uden for deres eget lands grænser?  Hvorfor er der forskel på danskernes opfattelse af EU-borgeres ret til sociale ydelser?  1)Opstil 3 hypoteser som kan forklare sammenhængen mellem uddannelse og opfattelse af EU-borgernes ret til sociale ydelser. 2)Brug Molins model til at forklare De radikale Venstres valg af synspunkter.   </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Brexit OG Den frie bevægelighed i EU</dc:title>
  <dc:creator>Maj-Britt Agerskov</dc:creator>
  <cp:lastModifiedBy>Maj-Britt Agerskov</cp:lastModifiedBy>
  <cp:revision>16</cp:revision>
  <dcterms:created xsi:type="dcterms:W3CDTF">2016-08-28T12:24:20Z</dcterms:created>
  <dcterms:modified xsi:type="dcterms:W3CDTF">2025-03-24T15:31:14Z</dcterms:modified>
</cp:coreProperties>
</file>