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sldIdLst>
    <p:sldId id="256" r:id="rId5"/>
    <p:sldId id="257" r:id="rId6"/>
    <p:sldId id="275" r:id="rId7"/>
    <p:sldId id="270" r:id="rId8"/>
    <p:sldId id="271" r:id="rId9"/>
    <p:sldId id="258" r:id="rId10"/>
    <p:sldId id="269" r:id="rId11"/>
    <p:sldId id="266" r:id="rId12"/>
    <p:sldId id="267" r:id="rId13"/>
    <p:sldId id="265" r:id="rId14"/>
    <p:sldId id="264" r:id="rId15"/>
    <p:sldId id="27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3FE8AE-272A-41B7-80FE-64457519FD1F}" v="2" dt="2019-10-10T09:13:44.9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B97A0360-F0B9-40E2-BE32-94D001616F65}"/>
    <pc:docChg chg="custSel addSld delSld modSld">
      <pc:chgData name="Kirstin Godsk" userId="75e39c0b-5185-405b-8958-e7f885f74107" providerId="ADAL" clId="{B97A0360-F0B9-40E2-BE32-94D001616F65}" dt="2019-10-10T09:13:53.042" v="64" actId="20577"/>
      <pc:docMkLst>
        <pc:docMk/>
      </pc:docMkLst>
      <pc:sldChg chg="modSp">
        <pc:chgData name="Kirstin Godsk" userId="75e39c0b-5185-405b-8958-e7f885f74107" providerId="ADAL" clId="{B97A0360-F0B9-40E2-BE32-94D001616F65}" dt="2019-10-10T09:12:02.389" v="31" actId="20577"/>
        <pc:sldMkLst>
          <pc:docMk/>
          <pc:sldMk cId="3523836378" sldId="256"/>
        </pc:sldMkLst>
        <pc:spChg chg="mod">
          <ac:chgData name="Kirstin Godsk" userId="75e39c0b-5185-405b-8958-e7f885f74107" providerId="ADAL" clId="{B97A0360-F0B9-40E2-BE32-94D001616F65}" dt="2019-10-10T09:12:02.389" v="31" actId="20577"/>
          <ac:spMkLst>
            <pc:docMk/>
            <pc:sldMk cId="3523836378" sldId="256"/>
            <ac:spMk id="2" creationId="{B6074D22-51D3-452C-9BF3-1F1D6F20D1BD}"/>
          </ac:spMkLst>
        </pc:spChg>
      </pc:sldChg>
      <pc:sldChg chg="del">
        <pc:chgData name="Kirstin Godsk" userId="75e39c0b-5185-405b-8958-e7f885f74107" providerId="ADAL" clId="{B97A0360-F0B9-40E2-BE32-94D001616F65}" dt="2019-10-10T09:12:28.168" v="32" actId="2696"/>
        <pc:sldMkLst>
          <pc:docMk/>
          <pc:sldMk cId="3917973041" sldId="259"/>
        </pc:sldMkLst>
      </pc:sldChg>
      <pc:sldChg chg="del">
        <pc:chgData name="Kirstin Godsk" userId="75e39c0b-5185-405b-8958-e7f885f74107" providerId="ADAL" clId="{B97A0360-F0B9-40E2-BE32-94D001616F65}" dt="2019-10-10T09:12:36.239" v="34" actId="2696"/>
        <pc:sldMkLst>
          <pc:docMk/>
          <pc:sldMk cId="2744316578" sldId="260"/>
        </pc:sldMkLst>
      </pc:sldChg>
      <pc:sldChg chg="del">
        <pc:chgData name="Kirstin Godsk" userId="75e39c0b-5185-405b-8958-e7f885f74107" providerId="ADAL" clId="{B97A0360-F0B9-40E2-BE32-94D001616F65}" dt="2019-10-10T09:12:39.032" v="35" actId="2696"/>
        <pc:sldMkLst>
          <pc:docMk/>
          <pc:sldMk cId="895663402" sldId="261"/>
        </pc:sldMkLst>
      </pc:sldChg>
      <pc:sldChg chg="del">
        <pc:chgData name="Kirstin Godsk" userId="75e39c0b-5185-405b-8958-e7f885f74107" providerId="ADAL" clId="{B97A0360-F0B9-40E2-BE32-94D001616F65}" dt="2019-10-10T09:12:59.069" v="39" actId="2696"/>
        <pc:sldMkLst>
          <pc:docMk/>
          <pc:sldMk cId="3838529113" sldId="263"/>
        </pc:sldMkLst>
      </pc:sldChg>
      <pc:sldChg chg="delSp modAnim">
        <pc:chgData name="Kirstin Godsk" userId="75e39c0b-5185-405b-8958-e7f885f74107" providerId="ADAL" clId="{B97A0360-F0B9-40E2-BE32-94D001616F65}" dt="2019-10-10T09:13:32.626" v="40"/>
        <pc:sldMkLst>
          <pc:docMk/>
          <pc:sldMk cId="1096262759" sldId="264"/>
        </pc:sldMkLst>
        <pc:spChg chg="del">
          <ac:chgData name="Kirstin Godsk" userId="75e39c0b-5185-405b-8958-e7f885f74107" providerId="ADAL" clId="{B97A0360-F0B9-40E2-BE32-94D001616F65}" dt="2019-10-10T09:13:32.626" v="40"/>
          <ac:spMkLst>
            <pc:docMk/>
            <pc:sldMk cId="1096262759" sldId="264"/>
            <ac:spMk id="7" creationId="{9015B8F4-67BB-448B-B237-387642AE5A9E}"/>
          </ac:spMkLst>
        </pc:spChg>
      </pc:sldChg>
      <pc:sldChg chg="del">
        <pc:chgData name="Kirstin Godsk" userId="75e39c0b-5185-405b-8958-e7f885f74107" providerId="ADAL" clId="{B97A0360-F0B9-40E2-BE32-94D001616F65}" dt="2019-10-10T09:12:33.448" v="33" actId="2696"/>
        <pc:sldMkLst>
          <pc:docMk/>
          <pc:sldMk cId="2805229354" sldId="272"/>
        </pc:sldMkLst>
      </pc:sldChg>
      <pc:sldChg chg="del">
        <pc:chgData name="Kirstin Godsk" userId="75e39c0b-5185-405b-8958-e7f885f74107" providerId="ADAL" clId="{B97A0360-F0B9-40E2-BE32-94D001616F65}" dt="2019-10-10T09:12:46.799" v="37" actId="2696"/>
        <pc:sldMkLst>
          <pc:docMk/>
          <pc:sldMk cId="3720177190" sldId="273"/>
        </pc:sldMkLst>
      </pc:sldChg>
      <pc:sldChg chg="del">
        <pc:chgData name="Kirstin Godsk" userId="75e39c0b-5185-405b-8958-e7f885f74107" providerId="ADAL" clId="{B97A0360-F0B9-40E2-BE32-94D001616F65}" dt="2019-10-10T09:12:54.964" v="38" actId="2696"/>
        <pc:sldMkLst>
          <pc:docMk/>
          <pc:sldMk cId="3631076996" sldId="274"/>
        </pc:sldMkLst>
      </pc:sldChg>
      <pc:sldChg chg="del">
        <pc:chgData name="Kirstin Godsk" userId="75e39c0b-5185-405b-8958-e7f885f74107" providerId="ADAL" clId="{B97A0360-F0B9-40E2-BE32-94D001616F65}" dt="2019-10-10T09:12:42.603" v="36" actId="2696"/>
        <pc:sldMkLst>
          <pc:docMk/>
          <pc:sldMk cId="1846035285" sldId="276"/>
        </pc:sldMkLst>
      </pc:sldChg>
      <pc:sldChg chg="modSp add">
        <pc:chgData name="Kirstin Godsk" userId="75e39c0b-5185-405b-8958-e7f885f74107" providerId="ADAL" clId="{B97A0360-F0B9-40E2-BE32-94D001616F65}" dt="2019-10-10T09:13:53.042" v="64" actId="20577"/>
        <pc:sldMkLst>
          <pc:docMk/>
          <pc:sldMk cId="3876125455" sldId="276"/>
        </pc:sldMkLst>
        <pc:spChg chg="mod">
          <ac:chgData name="Kirstin Godsk" userId="75e39c0b-5185-405b-8958-e7f885f74107" providerId="ADAL" clId="{B97A0360-F0B9-40E2-BE32-94D001616F65}" dt="2019-10-10T09:13:53.042" v="64" actId="20577"/>
          <ac:spMkLst>
            <pc:docMk/>
            <pc:sldMk cId="3876125455" sldId="276"/>
            <ac:spMk id="2" creationId="{260366F6-9BB3-41A1-99D8-AA33A080EC8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074D22-51D3-452C-9BF3-1F1D6F20D1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Infektionsbiologi og antibiotika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176D33E-FB1F-4138-BB48-475F3E72C1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3836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697AC03-8047-493E-9DB9-563F0935D1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16" t="19703" r="39167" b="20296"/>
          <a:stretch/>
        </p:blipFill>
        <p:spPr>
          <a:xfrm>
            <a:off x="0" y="2743200"/>
            <a:ext cx="5842000" cy="41148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0D5D6F7E-7CB7-4DEB-9F03-F7D213096980}"/>
              </a:ext>
            </a:extLst>
          </p:cNvPr>
          <p:cNvSpPr/>
          <p:nvPr/>
        </p:nvSpPr>
        <p:spPr>
          <a:xfrm>
            <a:off x="0" y="0"/>
            <a:ext cx="3175000" cy="173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/>
              <a:t>Der er flere bakterieceller på din krop end der er menneskeceller i din krop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80E7060-C1D5-40D5-93BA-DBEFE87F858F}"/>
              </a:ext>
            </a:extLst>
          </p:cNvPr>
          <p:cNvSpPr/>
          <p:nvPr/>
        </p:nvSpPr>
        <p:spPr>
          <a:xfrm>
            <a:off x="3175000" y="0"/>
            <a:ext cx="3175000" cy="173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Sunde organismer rammes ikke let af infektionssygdomme: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Spiser ernæringsrigtig kost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Motionerer jævnligt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Ikke ryger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Ikke er stresset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1B10D46-7E28-453E-A502-E7724EC4E04A}"/>
              </a:ext>
            </a:extLst>
          </p:cNvPr>
          <p:cNvSpPr/>
          <p:nvPr/>
        </p:nvSpPr>
        <p:spPr>
          <a:xfrm>
            <a:off x="0" y="1733551"/>
            <a:ext cx="6350000" cy="1009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Den ydre barriere</a:t>
            </a:r>
          </a:p>
          <a:p>
            <a:pPr algn="ctr"/>
            <a:r>
              <a:rPr lang="da-DK" dirty="0"/>
              <a:t>Huden – sej og uigennemtrængelig - Hudens lave pH</a:t>
            </a:r>
          </a:p>
          <a:p>
            <a:pPr algn="ctr"/>
            <a:r>
              <a:rPr lang="da-DK" dirty="0"/>
              <a:t>Tårevæske med enzymer - Normalflora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E34B2B56-FEFE-4316-A467-A59BFAFC2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543239"/>
              </p:ext>
            </p:extLst>
          </p:nvPr>
        </p:nvGraphicFramePr>
        <p:xfrm>
          <a:off x="6795868" y="0"/>
          <a:ext cx="5396132" cy="6929201"/>
        </p:xfrm>
        <a:graphic>
          <a:graphicData uri="http://schemas.openxmlformats.org/drawingml/2006/table">
            <a:tbl>
              <a:tblPr/>
              <a:tblGrid>
                <a:gridCol w="2698066">
                  <a:extLst>
                    <a:ext uri="{9D8B030D-6E8A-4147-A177-3AD203B41FA5}">
                      <a16:colId xmlns:a16="http://schemas.microsoft.com/office/drawing/2014/main" val="1838320705"/>
                    </a:ext>
                  </a:extLst>
                </a:gridCol>
                <a:gridCol w="2698066">
                  <a:extLst>
                    <a:ext uri="{9D8B030D-6E8A-4147-A177-3AD203B41FA5}">
                      <a16:colId xmlns:a16="http://schemas.microsoft.com/office/drawing/2014/main" val="1629685912"/>
                    </a:ext>
                  </a:extLst>
                </a:gridCol>
              </a:tblGrid>
              <a:tr h="514597"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 dirty="0">
                          <a:effectLst/>
                          <a:latin typeface="&amp;quot"/>
                        </a:rPr>
                        <a:t>Sted</a:t>
                      </a: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 dirty="0">
                          <a:effectLst/>
                          <a:latin typeface="&amp;quot"/>
                        </a:rPr>
                        <a:t>Typiske bakterier</a:t>
                      </a: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268309"/>
                  </a:ext>
                </a:extLst>
              </a:tr>
              <a:tr h="1800100"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 dirty="0">
                          <a:effectLst/>
                          <a:latin typeface="&amp;quot"/>
                        </a:rPr>
                        <a:t>Huden</a:t>
                      </a: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 dirty="0" err="1">
                          <a:effectLst/>
                          <a:latin typeface="&amp;quot"/>
                        </a:rPr>
                        <a:t>Staphylococcus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Corynebacterium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Propionibacterium</a:t>
                      </a:r>
                      <a:r>
                        <a:rPr lang="da-DK" sz="1600" b="0" i="0" dirty="0">
                          <a:effectLst/>
                          <a:latin typeface="&amp;quot"/>
                        </a:rPr>
                        <a:t> </a:t>
                      </a:r>
                      <a:r>
                        <a:rPr lang="da-DK" sz="1600" b="0" i="0" dirty="0" err="1">
                          <a:effectLst/>
                          <a:latin typeface="&amp;quot"/>
                        </a:rPr>
                        <a:t>acnes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Enteriske</a:t>
                      </a:r>
                      <a:r>
                        <a:rPr lang="da-DK" sz="1600" b="0" i="0" dirty="0">
                          <a:effectLst/>
                          <a:latin typeface="&amp;quot"/>
                        </a:rPr>
                        <a:t> bakterier</a:t>
                      </a: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551335"/>
                  </a:ext>
                </a:extLst>
              </a:tr>
              <a:tr h="2014351"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>
                          <a:effectLst/>
                          <a:latin typeface="&amp;quot"/>
                        </a:rPr>
                        <a:t>Oropharynx</a:t>
                      </a: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 dirty="0">
                          <a:effectLst/>
                          <a:latin typeface="&amp;quot"/>
                        </a:rPr>
                        <a:t>alfa-</a:t>
                      </a:r>
                      <a:r>
                        <a:rPr lang="da-DK" sz="1600" b="0" i="0" dirty="0" err="1">
                          <a:effectLst/>
                          <a:latin typeface="&amp;quot"/>
                        </a:rPr>
                        <a:t>hæmolytiske</a:t>
                      </a:r>
                      <a:r>
                        <a:rPr lang="da-DK" sz="1600" b="0" i="0" dirty="0">
                          <a:effectLst/>
                          <a:latin typeface="&amp;quot"/>
                        </a:rPr>
                        <a:t> streptokokker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Micrococcus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Corynebacterium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Niesseria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Haemophillus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Spirochetes</a:t>
                      </a:r>
                      <a:endParaRPr lang="da-DK" sz="1600" b="0" i="0" dirty="0">
                        <a:effectLst/>
                        <a:latin typeface="&amp;quot"/>
                      </a:endParaRP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315490"/>
                  </a:ext>
                </a:extLst>
              </a:tr>
              <a:tr h="1585851"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>
                          <a:effectLst/>
                          <a:latin typeface="&amp;quot"/>
                        </a:rPr>
                        <a:t>Tyktarmen</a:t>
                      </a: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 dirty="0" err="1">
                          <a:effectLst/>
                          <a:latin typeface="&amp;quot"/>
                        </a:rPr>
                        <a:t>Streptococcus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Enterococcus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Lactobacillus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Clostridium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Bacteroider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Enteriske</a:t>
                      </a:r>
                      <a:r>
                        <a:rPr lang="da-DK" sz="1600" b="0" i="0" dirty="0">
                          <a:effectLst/>
                          <a:latin typeface="&amp;quot"/>
                        </a:rPr>
                        <a:t> bakterier</a:t>
                      </a: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036494"/>
                  </a:ext>
                </a:extLst>
              </a:tr>
              <a:tr h="943100"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>
                          <a:effectLst/>
                          <a:latin typeface="&amp;quot"/>
                        </a:rPr>
                        <a:t>Vagina</a:t>
                      </a: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da-DK" sz="1600" b="0" i="0" dirty="0" err="1">
                          <a:effectLst/>
                          <a:latin typeface="&amp;quot"/>
                        </a:rPr>
                        <a:t>Streptococcus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Lactobacillus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Bakteroider</a:t>
                      </a:r>
                      <a:br>
                        <a:rPr lang="da-DK" sz="1600" b="0" i="0" dirty="0">
                          <a:effectLst/>
                          <a:latin typeface="&amp;quot"/>
                        </a:rPr>
                      </a:br>
                      <a:r>
                        <a:rPr lang="da-DK" sz="1600" b="0" i="0" dirty="0" err="1">
                          <a:effectLst/>
                          <a:latin typeface="&amp;quot"/>
                        </a:rPr>
                        <a:t>Mycoplasma</a:t>
                      </a:r>
                      <a:endParaRPr lang="da-DK" sz="1600" b="0" i="0" dirty="0">
                        <a:effectLst/>
                        <a:latin typeface="&amp;quot"/>
                      </a:endParaRPr>
                    </a:p>
                  </a:txBody>
                  <a:tcPr marL="19471" marR="19471" marT="19471" marB="19471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478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64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9514284-B96A-4FCC-A015-3700E739CA4F}"/>
              </a:ext>
            </a:extLst>
          </p:cNvPr>
          <p:cNvSpPr/>
          <p:nvPr/>
        </p:nvSpPr>
        <p:spPr>
          <a:xfrm>
            <a:off x="2622550" y="1498600"/>
            <a:ext cx="6946900" cy="3162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000" b="1" dirty="0"/>
              <a:t>Opgave</a:t>
            </a:r>
          </a:p>
          <a:p>
            <a:pPr algn="ctr"/>
            <a:r>
              <a:rPr lang="da-DK" sz="2800" dirty="0"/>
              <a:t>Søg selv: </a:t>
            </a:r>
          </a:p>
          <a:p>
            <a:pPr algn="ctr"/>
            <a:r>
              <a:rPr lang="da-DK" sz="2800" dirty="0"/>
              <a:t>Find en artikel om bakteriers virkning på kroppen</a:t>
            </a:r>
          </a:p>
          <a:p>
            <a:pPr algn="ctr"/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7C550C4-E089-4B95-8F9E-AD2E642048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2" t="10479" r="15906" b="44914"/>
          <a:stretch/>
        </p:blipFill>
        <p:spPr>
          <a:xfrm>
            <a:off x="6096000" y="4876800"/>
            <a:ext cx="6095514" cy="18669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F97AA6C-956C-40B6-A08F-260041474F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03" t="11667" r="15418" b="5555"/>
          <a:stretch/>
        </p:blipFill>
        <p:spPr>
          <a:xfrm>
            <a:off x="0" y="3873500"/>
            <a:ext cx="4367578" cy="27305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596CDF6-8862-4411-A4B6-0B9944CC6A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25" t="17222" r="24792" b="20370"/>
          <a:stretch/>
        </p:blipFill>
        <p:spPr>
          <a:xfrm>
            <a:off x="-5333" y="-203200"/>
            <a:ext cx="525576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7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2988F9-40AE-443A-AC6F-ACFACD7B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Immunforsvarets 3 dele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D596E7-04A5-4C4D-9BF0-7C4FF81E9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400" b="1" dirty="0"/>
              <a:t>Celler; </a:t>
            </a:r>
            <a:r>
              <a:rPr lang="da-DK" sz="2400" dirty="0"/>
              <a:t>forskellige typer af hvide blodceller med forskellige funktioner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 b="1" dirty="0"/>
              <a:t>Antistoffer; </a:t>
            </a:r>
            <a:r>
              <a:rPr lang="da-DK" sz="2400" dirty="0"/>
              <a:t>proteiner der passer til </a:t>
            </a:r>
            <a:r>
              <a:rPr lang="da-DK" sz="2400" dirty="0" err="1"/>
              <a:t>patogenernes</a:t>
            </a:r>
            <a:r>
              <a:rPr lang="da-DK" sz="2400" dirty="0"/>
              <a:t> (de sygdomsfremkaldende organismer) overfladestoffer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 b="1" dirty="0"/>
              <a:t>Andre kemiske forbindelser; </a:t>
            </a:r>
            <a:r>
              <a:rPr lang="da-DK" sz="2400" dirty="0"/>
              <a:t>proteiner der virker som signalstoffer, enzymer og antimikrobielle peptider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87E7254-6D1E-4DAE-A28F-AFE49FCE9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7160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E142D-7602-48CC-B4B6-2B58DA84D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uspecifikke forsvar</a:t>
            </a:r>
          </a:p>
        </p:txBody>
      </p:sp>
    </p:spTree>
    <p:extLst>
      <p:ext uri="{BB962C8B-B14F-4D97-AF65-F5344CB8AC3E}">
        <p14:creationId xmlns:p14="http://schemas.microsoft.com/office/powerpoint/2010/main" val="1797208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7DBAB99-529E-495D-9305-5105784F5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67"/>
          <a:stretch/>
        </p:blipFill>
        <p:spPr>
          <a:xfrm>
            <a:off x="804334" y="1947333"/>
            <a:ext cx="10300546" cy="2963334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F529067-7501-4058-81F3-80A0FABB5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458" y="4659829"/>
            <a:ext cx="3675421" cy="115221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366A104-519A-4162-AAC4-2EF040A0ED15}"/>
              </a:ext>
            </a:extLst>
          </p:cNvPr>
          <p:cNvSpPr/>
          <p:nvPr/>
        </p:nvSpPr>
        <p:spPr>
          <a:xfrm>
            <a:off x="804334" y="178329"/>
            <a:ext cx="2952750" cy="1657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/>
              <a:t>Det uspecifikke forsvar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FFBC4C8-00BC-47B5-8FA2-B2DBBA1F2075}"/>
              </a:ext>
            </a:extLst>
          </p:cNvPr>
          <p:cNvSpPr/>
          <p:nvPr/>
        </p:nvSpPr>
        <p:spPr>
          <a:xfrm>
            <a:off x="3924299" y="178329"/>
            <a:ext cx="3228975" cy="1657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Medfødt forsvar</a:t>
            </a:r>
          </a:p>
          <a:p>
            <a:pPr algn="ctr"/>
            <a:r>
              <a:rPr lang="da-DK" dirty="0"/>
              <a:t>Forsvar ikke mod noget bestemt – men lidt for det hele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8D960A9-3586-409D-9F53-CC95A4B70036}"/>
              </a:ext>
            </a:extLst>
          </p:cNvPr>
          <p:cNvSpPr/>
          <p:nvPr/>
        </p:nvSpPr>
        <p:spPr>
          <a:xfrm>
            <a:off x="804334" y="4910667"/>
            <a:ext cx="2952750" cy="1769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Fremmed mikroorganisme trænger ind i kroppen – opdages af immunforsvarets </a:t>
            </a:r>
            <a:r>
              <a:rPr lang="da-DK" b="1" dirty="0" err="1"/>
              <a:t>ædeceller</a:t>
            </a:r>
            <a:endParaRPr lang="da-DK" b="1" dirty="0"/>
          </a:p>
          <a:p>
            <a:pPr marL="285750" indent="-285750" algn="ctr">
              <a:buFontTx/>
              <a:buChar char="-"/>
            </a:pPr>
            <a:r>
              <a:rPr lang="da-DK" dirty="0"/>
              <a:t>Makrofager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Granulocytter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A863CE3-AB03-46FB-9AD0-9BF6D8C22F84}"/>
              </a:ext>
            </a:extLst>
          </p:cNvPr>
          <p:cNvSpPr/>
          <p:nvPr/>
        </p:nvSpPr>
        <p:spPr>
          <a:xfrm>
            <a:off x="3757084" y="4910667"/>
            <a:ext cx="2952750" cy="1769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Den fremmede mikroorganisme optages gennem </a:t>
            </a:r>
            <a:r>
              <a:rPr lang="da-DK" dirty="0" err="1"/>
              <a:t>endocytose</a:t>
            </a:r>
            <a:r>
              <a:rPr lang="da-DK" dirty="0"/>
              <a:t> i </a:t>
            </a:r>
            <a:r>
              <a:rPr lang="da-DK" dirty="0" err="1"/>
              <a:t>ædeccellen</a:t>
            </a:r>
            <a:endParaRPr lang="da-DK" dirty="0"/>
          </a:p>
          <a:p>
            <a:pPr algn="ctr"/>
            <a:r>
              <a:rPr lang="da-DK" dirty="0"/>
              <a:t>I </a:t>
            </a:r>
            <a:r>
              <a:rPr lang="da-DK" dirty="0" err="1"/>
              <a:t>ædecellen</a:t>
            </a:r>
            <a:r>
              <a:rPr lang="da-DK" dirty="0"/>
              <a:t> er der lysosomer – </a:t>
            </a:r>
            <a:r>
              <a:rPr lang="da-DK" dirty="0" err="1"/>
              <a:t>vesikler</a:t>
            </a:r>
            <a:r>
              <a:rPr lang="da-DK" dirty="0"/>
              <a:t> med enzymer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BDCB79E-FA83-45D7-A1A7-533E93A63967}"/>
              </a:ext>
            </a:extLst>
          </p:cNvPr>
          <p:cNvSpPr/>
          <p:nvPr/>
        </p:nvSpPr>
        <p:spPr>
          <a:xfrm>
            <a:off x="6675755" y="4910667"/>
            <a:ext cx="2952750" cy="1769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Lysosomerne sendes til vakuolen med mikroorganismen – enzymerne nedbryder mikroorganismen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8345D590-D417-42C9-921D-4A0940620346}"/>
              </a:ext>
            </a:extLst>
          </p:cNvPr>
          <p:cNvSpPr/>
          <p:nvPr/>
        </p:nvSpPr>
        <p:spPr>
          <a:xfrm>
            <a:off x="9628505" y="4343400"/>
            <a:ext cx="2563495" cy="2336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Makrofagen</a:t>
            </a:r>
            <a:r>
              <a:rPr lang="da-DK" dirty="0"/>
              <a:t> sætter nogle af mikroorganismens overfladeproteiner på sin egen overflade – signal til andre celler om at der er fremmede mikroorganismer i kroppen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E9DB251-31B6-4106-9357-88890A46093F}"/>
              </a:ext>
            </a:extLst>
          </p:cNvPr>
          <p:cNvSpPr/>
          <p:nvPr/>
        </p:nvSpPr>
        <p:spPr>
          <a:xfrm>
            <a:off x="9239250" y="161453"/>
            <a:ext cx="2952750" cy="1769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Makrofager udskiller signalstoffer – </a:t>
            </a:r>
            <a:r>
              <a:rPr lang="da-DK" dirty="0" err="1"/>
              <a:t>interleukiner</a:t>
            </a:r>
            <a:r>
              <a:rPr lang="da-DK" dirty="0"/>
              <a:t> – som tiltrækker og aktiverer andre makrofager</a:t>
            </a:r>
          </a:p>
        </p:txBody>
      </p:sp>
    </p:spTree>
    <p:extLst>
      <p:ext uri="{BB962C8B-B14F-4D97-AF65-F5344CB8AC3E}">
        <p14:creationId xmlns:p14="http://schemas.microsoft.com/office/powerpoint/2010/main" val="207113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A9B096-6360-4424-AC21-068459ED9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Behandling af infektionssygdomme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0B61CC-E657-47C0-9B78-4B881F31E7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7841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366F751-00CB-4BC3-8BDD-6366D7A2C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20" y="10262"/>
            <a:ext cx="8506507" cy="684773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C01BFFB-934C-46CA-90C2-3C52B1CE262B}"/>
              </a:ext>
            </a:extLst>
          </p:cNvPr>
          <p:cNvSpPr/>
          <p:nvPr/>
        </p:nvSpPr>
        <p:spPr>
          <a:xfrm>
            <a:off x="1849120" y="-50800"/>
            <a:ext cx="4348480" cy="44450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F980468-79F1-4C54-B6D8-8576E3B07A9A}"/>
              </a:ext>
            </a:extLst>
          </p:cNvPr>
          <p:cNvSpPr/>
          <p:nvPr/>
        </p:nvSpPr>
        <p:spPr>
          <a:xfrm>
            <a:off x="1747520" y="4572000"/>
            <a:ext cx="4348480" cy="44450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4DB7028-97F1-46FF-AC80-B69689748A4F}"/>
              </a:ext>
            </a:extLst>
          </p:cNvPr>
          <p:cNvSpPr/>
          <p:nvPr/>
        </p:nvSpPr>
        <p:spPr>
          <a:xfrm>
            <a:off x="1849120" y="5943600"/>
            <a:ext cx="8493760" cy="904138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448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29645A0-8EAE-46AA-BD01-F45D49F9C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391" y="804334"/>
            <a:ext cx="8973217" cy="5249332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89CA3C4E-180F-41BF-9DDB-D15D919CA89D}"/>
              </a:ext>
            </a:extLst>
          </p:cNvPr>
          <p:cNvSpPr/>
          <p:nvPr/>
        </p:nvSpPr>
        <p:spPr>
          <a:xfrm>
            <a:off x="1609391" y="2717800"/>
            <a:ext cx="4348480" cy="44450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0899E4C-6C9F-425B-B0CD-1A010871D530}"/>
              </a:ext>
            </a:extLst>
          </p:cNvPr>
          <p:cNvSpPr/>
          <p:nvPr/>
        </p:nvSpPr>
        <p:spPr>
          <a:xfrm>
            <a:off x="1609391" y="3992033"/>
            <a:ext cx="4348480" cy="44450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A9FA2B0-71FF-49FF-83D4-0F2FC166698F}"/>
              </a:ext>
            </a:extLst>
          </p:cNvPr>
          <p:cNvSpPr/>
          <p:nvPr/>
        </p:nvSpPr>
        <p:spPr>
          <a:xfrm>
            <a:off x="1609390" y="4800599"/>
            <a:ext cx="6696409" cy="44450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962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B5C2069-4923-4B2C-9117-BB339FCB0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527" y="0"/>
            <a:ext cx="3781473" cy="3832921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7B3BDCAC-2DDD-45D4-8B53-46639133E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4829577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8CA17B1-4BE8-45BB-B0C2-EA8DF2F3CFF2}"/>
              </a:ext>
            </a:extLst>
          </p:cNvPr>
          <p:cNvSpPr/>
          <p:nvPr/>
        </p:nvSpPr>
        <p:spPr>
          <a:xfrm>
            <a:off x="4829576" y="0"/>
            <a:ext cx="3580951" cy="774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1928: Alexander Fleming opdager penicillin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7DC68C6-8D88-4E28-9907-A63576EEB0B6}"/>
              </a:ext>
            </a:extLst>
          </p:cNvPr>
          <p:cNvSpPr/>
          <p:nvPr/>
        </p:nvSpPr>
        <p:spPr>
          <a:xfrm>
            <a:off x="4829576" y="774700"/>
            <a:ext cx="3580951" cy="1003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1870: forskere finder ud af at der ikke kan vokse bakterier i mug (</a:t>
            </a:r>
            <a:r>
              <a:rPr lang="da-DK" dirty="0" err="1"/>
              <a:t>Penicillum</a:t>
            </a:r>
            <a:r>
              <a:rPr lang="da-DK" dirty="0"/>
              <a:t>-svampe)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E50C6E5-FF70-4D96-B85C-47394F5266CD}"/>
              </a:ext>
            </a:extLst>
          </p:cNvPr>
          <p:cNvSpPr/>
          <p:nvPr/>
        </p:nvSpPr>
        <p:spPr>
          <a:xfrm>
            <a:off x="4829575" y="1778000"/>
            <a:ext cx="3580951" cy="1257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1928: Alexander Fleming havde ikke arbejdet sterilt – der var kommet mug i hans forsøg, og hans bakterie kunne ikke vokse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B220466-7A1B-4015-909F-9D75AA9DA68D}"/>
              </a:ext>
            </a:extLst>
          </p:cNvPr>
          <p:cNvSpPr/>
          <p:nvPr/>
        </p:nvSpPr>
        <p:spPr>
          <a:xfrm>
            <a:off x="4829575" y="3009901"/>
            <a:ext cx="3580951" cy="774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1928: han finder ud af at isolere penicillin fra svampene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1EE2552-A6DB-418E-A339-9CD687BD90FD}"/>
              </a:ext>
            </a:extLst>
          </p:cNvPr>
          <p:cNvSpPr/>
          <p:nvPr/>
        </p:nvSpPr>
        <p:spPr>
          <a:xfrm>
            <a:off x="4829575" y="6197753"/>
            <a:ext cx="7362425" cy="6374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Penicillin hæmmer dannelsen af cellevæg i grampositive bakterier – de dør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D0835E3-6F8B-4FA3-801C-1A9869D87A77}"/>
              </a:ext>
            </a:extLst>
          </p:cNvPr>
          <p:cNvSpPr/>
          <p:nvPr/>
        </p:nvSpPr>
        <p:spPr>
          <a:xfrm>
            <a:off x="8255000" y="69774"/>
            <a:ext cx="977900" cy="100330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B2C8D8BE-1CBA-4BFD-94F9-723143574D61}"/>
              </a:ext>
            </a:extLst>
          </p:cNvPr>
          <p:cNvSpPr/>
          <p:nvPr/>
        </p:nvSpPr>
        <p:spPr>
          <a:xfrm>
            <a:off x="8579817" y="3811944"/>
            <a:ext cx="3580951" cy="2101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R: Variabel gruppe = mange forskellige slags penicillin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Små kemiske ændringer i molekylet forbedrer virkning og optag i kroppen</a:t>
            </a:r>
          </a:p>
        </p:txBody>
      </p:sp>
    </p:spTree>
    <p:extLst>
      <p:ext uri="{BB962C8B-B14F-4D97-AF65-F5344CB8AC3E}">
        <p14:creationId xmlns:p14="http://schemas.microsoft.com/office/powerpoint/2010/main" val="302917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3" grpId="0" animBg="1"/>
      <p:bldP spid="14" grpId="0" animBg="1"/>
      <p:bldP spid="6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7BED04A-182F-4111-AE88-CBD191A35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970" y="13640"/>
            <a:ext cx="8123870" cy="684436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AEE48CC8-2B98-48EF-A185-9AAB1AC58DD0}"/>
              </a:ext>
            </a:extLst>
          </p:cNvPr>
          <p:cNvSpPr/>
          <p:nvPr/>
        </p:nvSpPr>
        <p:spPr>
          <a:xfrm>
            <a:off x="0" y="0"/>
            <a:ext cx="204216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Antibiotika er en samlet betegnelse for penicillin og andre typer medicin mod bakterieinfektioner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D62BAD4-C773-418F-BB7F-59FEB6B0CA96}"/>
              </a:ext>
            </a:extLst>
          </p:cNvPr>
          <p:cNvSpPr/>
          <p:nvPr/>
        </p:nvSpPr>
        <p:spPr>
          <a:xfrm>
            <a:off x="0" y="2113280"/>
            <a:ext cx="2025970" cy="934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Antibiotika </a:t>
            </a:r>
          </a:p>
          <a:p>
            <a:pPr algn="ctr"/>
            <a:r>
              <a:rPr lang="da-DK" dirty="0"/>
              <a:t>= </a:t>
            </a:r>
          </a:p>
          <a:p>
            <a:pPr algn="ctr"/>
            <a:r>
              <a:rPr lang="da-DK" dirty="0"/>
              <a:t>mod liv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FCAD963-EF7E-4D05-AEFE-6337D6ACD33A}"/>
              </a:ext>
            </a:extLst>
          </p:cNvPr>
          <p:cNvSpPr/>
          <p:nvPr/>
        </p:nvSpPr>
        <p:spPr>
          <a:xfrm>
            <a:off x="16190" y="5374640"/>
            <a:ext cx="3692210" cy="934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Bakteriostatisk</a:t>
            </a:r>
            <a:r>
              <a:rPr lang="da-DK" dirty="0"/>
              <a:t>/Bakteriehæmmende: ved milde infektioner, forhindrer celledeling for bakterierne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9E05458-B9C8-4F43-979B-D70682F5C16B}"/>
              </a:ext>
            </a:extLst>
          </p:cNvPr>
          <p:cNvSpPr/>
          <p:nvPr/>
        </p:nvSpPr>
        <p:spPr>
          <a:xfrm>
            <a:off x="10332720" y="13640"/>
            <a:ext cx="1843090" cy="1571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Bredspektret eller smalspektret?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66F32A3-F8F6-432A-A5EB-B55544D11248}"/>
              </a:ext>
            </a:extLst>
          </p:cNvPr>
          <p:cNvSpPr/>
          <p:nvPr/>
        </p:nvSpPr>
        <p:spPr>
          <a:xfrm>
            <a:off x="0" y="3048000"/>
            <a:ext cx="2025970" cy="2107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Antibiotika påvirker bakteriernes stofskifte, men ikke menneskers, da stofskifte-processerne er forskellige</a:t>
            </a:r>
          </a:p>
        </p:txBody>
      </p:sp>
    </p:spTree>
    <p:extLst>
      <p:ext uri="{BB962C8B-B14F-4D97-AF65-F5344CB8AC3E}">
        <p14:creationId xmlns:p14="http://schemas.microsoft.com/office/powerpoint/2010/main" val="109626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66F6-9BB3-41A1-99D8-AA33A080EC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Opgave: Da børn drak øl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2AD350C-E43E-48E8-82C0-3E710D1031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6125455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7D9D75FB21E64382A167B9A14610E9" ma:contentTypeVersion="8" ma:contentTypeDescription="Create a new document." ma:contentTypeScope="" ma:versionID="5865124319aec3d387841d7225df3da1">
  <xsd:schema xmlns:xsd="http://www.w3.org/2001/XMLSchema" xmlns:xs="http://www.w3.org/2001/XMLSchema" xmlns:p="http://schemas.microsoft.com/office/2006/metadata/properties" xmlns:ns3="495a6d84-c145-4afd-941b-fc381828b4f2" targetNamespace="http://schemas.microsoft.com/office/2006/metadata/properties" ma:root="true" ma:fieldsID="bd8e6f2cee234d9f35811efdd9f981ef" ns3:_="">
    <xsd:import namespace="495a6d84-c145-4afd-941b-fc381828b4f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5a6d84-c145-4afd-941b-fc381828b4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5B7F6C-52A0-44D2-AA6B-F3437B0B70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5a6d84-c145-4afd-941b-fc381828b4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9292D5-730C-4057-A68C-B3CBCD82C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B943FD-F017-4244-B67B-C56DE6A24387}">
  <ds:schemaRefs>
    <ds:schemaRef ds:uri="495a6d84-c145-4afd-941b-fc381828b4f2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353</Words>
  <Application>Microsoft Office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&amp;quot</vt:lpstr>
      <vt:lpstr>Arial</vt:lpstr>
      <vt:lpstr>Gill Sans MT</vt:lpstr>
      <vt:lpstr>Pakke</vt:lpstr>
      <vt:lpstr>Infektionsbiologi og antibiotika</vt:lpstr>
      <vt:lpstr>PowerPoint-præsentation</vt:lpstr>
      <vt:lpstr>PowerPoint-præsentation</vt:lpstr>
      <vt:lpstr>Immunforsvarets 3 dele</vt:lpstr>
      <vt:lpstr>Det uspecifikke forsvar</vt:lpstr>
      <vt:lpstr>PowerPoint-præsentation</vt:lpstr>
      <vt:lpstr>Behandling af infektionssygdomme</vt:lpstr>
      <vt:lpstr>PowerPoint-præsentation</vt:lpstr>
      <vt:lpstr>PowerPoint-præsentation</vt:lpstr>
      <vt:lpstr>PowerPoint-præsentation</vt:lpstr>
      <vt:lpstr>PowerPoint-præsentation</vt:lpstr>
      <vt:lpstr>Opgave: Da børn drak øl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Vigga N�rgaard Madsb�ll</dc:creator>
  <cp:lastModifiedBy>Kirstin Godsk</cp:lastModifiedBy>
  <cp:revision>23</cp:revision>
  <dcterms:created xsi:type="dcterms:W3CDTF">2018-12-13T19:04:33Z</dcterms:created>
  <dcterms:modified xsi:type="dcterms:W3CDTF">2019-10-10T09:14:07Z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0x010100C57D9D75FB21E64382A167B9A14610E9</vt:lpwstr>
  </property>
</Properties>
</file>