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78" r:id="rId4"/>
    <p:sldId id="280" r:id="rId5"/>
    <p:sldId id="282" r:id="rId6"/>
    <p:sldId id="283" r:id="rId7"/>
    <p:sldId id="284" r:id="rId8"/>
    <p:sldId id="285" r:id="rId9"/>
    <p:sldId id="267" r:id="rId10"/>
    <p:sldId id="259" r:id="rId11"/>
    <p:sldId id="260" r:id="rId12"/>
    <p:sldId id="261" r:id="rId13"/>
    <p:sldId id="262" r:id="rId14"/>
    <p:sldId id="266" r:id="rId15"/>
    <p:sldId id="288" r:id="rId16"/>
    <p:sldId id="263" r:id="rId17"/>
    <p:sldId id="264" r:id="rId18"/>
    <p:sldId id="265" r:id="rId19"/>
    <p:sldId id="276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CC4C0-D2F3-4F8A-BAE9-9CDF3C99E1A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A5987D7-6496-47E9-B590-81FE6E1623F0}">
      <dgm:prSet phldrT="[Tekst]"/>
      <dgm:spPr/>
      <dgm:t>
        <a:bodyPr/>
        <a:lstStyle/>
        <a:p>
          <a:r>
            <a:rPr lang="da-DK" dirty="0"/>
            <a:t>Gode præstationer</a:t>
          </a:r>
        </a:p>
      </dgm:t>
    </dgm:pt>
    <dgm:pt modelId="{1C5E5EB9-3EAC-4B73-A618-4C752BF81B72}" type="parTrans" cxnId="{979BD822-D9F9-4556-B0D0-1ED445FF7641}">
      <dgm:prSet/>
      <dgm:spPr/>
      <dgm:t>
        <a:bodyPr/>
        <a:lstStyle/>
        <a:p>
          <a:endParaRPr lang="da-DK"/>
        </a:p>
      </dgm:t>
    </dgm:pt>
    <dgm:pt modelId="{C7C1CB36-E022-41B5-99B9-BB122CF608D8}" type="sibTrans" cxnId="{979BD822-D9F9-4556-B0D0-1ED445FF7641}">
      <dgm:prSet/>
      <dgm:spPr/>
      <dgm:t>
        <a:bodyPr/>
        <a:lstStyle/>
        <a:p>
          <a:endParaRPr lang="da-DK"/>
        </a:p>
      </dgm:t>
    </dgm:pt>
    <dgm:pt modelId="{C36E2D25-85AA-4176-9BD2-05FFA80251C0}">
      <dgm:prSet phldrT="[Tekst]"/>
      <dgm:spPr/>
      <dgm:t>
        <a:bodyPr/>
        <a:lstStyle/>
        <a:p>
          <a:r>
            <a:rPr lang="da-DK" dirty="0"/>
            <a:t>Høj kohæsion</a:t>
          </a:r>
        </a:p>
      </dgm:t>
    </dgm:pt>
    <dgm:pt modelId="{1742F8AC-8A59-44EA-9AC5-18945C668A89}" type="parTrans" cxnId="{3D80FE01-26EE-4A88-8C71-5482877FE020}">
      <dgm:prSet/>
      <dgm:spPr/>
      <dgm:t>
        <a:bodyPr/>
        <a:lstStyle/>
        <a:p>
          <a:endParaRPr lang="da-DK"/>
        </a:p>
      </dgm:t>
    </dgm:pt>
    <dgm:pt modelId="{D3975088-E349-4BCC-91DD-79A35F0DAC5F}" type="sibTrans" cxnId="{3D80FE01-26EE-4A88-8C71-5482877FE020}">
      <dgm:prSet/>
      <dgm:spPr/>
      <dgm:t>
        <a:bodyPr/>
        <a:lstStyle/>
        <a:p>
          <a:endParaRPr lang="da-DK"/>
        </a:p>
      </dgm:t>
    </dgm:pt>
    <dgm:pt modelId="{A47E5CBE-4940-4084-862A-0A8A671A3EE2}" type="pres">
      <dgm:prSet presAssocID="{3A4CC4C0-D2F3-4F8A-BAE9-9CDF3C99E1A2}" presName="cycle" presStyleCnt="0">
        <dgm:presLayoutVars>
          <dgm:dir/>
          <dgm:resizeHandles val="exact"/>
        </dgm:presLayoutVars>
      </dgm:prSet>
      <dgm:spPr/>
    </dgm:pt>
    <dgm:pt modelId="{A1AB91E5-4ACA-4ED9-99A9-DEA8F8F5C062}" type="pres">
      <dgm:prSet presAssocID="{6A5987D7-6496-47E9-B590-81FE6E1623F0}" presName="node" presStyleLbl="node1" presStyleIdx="0" presStyleCnt="2" custScaleX="71769" custScaleY="52832">
        <dgm:presLayoutVars>
          <dgm:bulletEnabled val="1"/>
        </dgm:presLayoutVars>
      </dgm:prSet>
      <dgm:spPr/>
    </dgm:pt>
    <dgm:pt modelId="{DD7AE191-27AE-48AA-87E2-F840742202B4}" type="pres">
      <dgm:prSet presAssocID="{6A5987D7-6496-47E9-B590-81FE6E1623F0}" presName="spNode" presStyleCnt="0"/>
      <dgm:spPr/>
    </dgm:pt>
    <dgm:pt modelId="{71CAA9DC-9380-4465-B0BF-BFF3153A0A0A}" type="pres">
      <dgm:prSet presAssocID="{C7C1CB36-E022-41B5-99B9-BB122CF608D8}" presName="sibTrans" presStyleLbl="sibTrans1D1" presStyleIdx="0" presStyleCnt="2"/>
      <dgm:spPr/>
    </dgm:pt>
    <dgm:pt modelId="{D44D40A9-FAE5-4DEB-A8F8-5D3DE6B99D14}" type="pres">
      <dgm:prSet presAssocID="{C36E2D25-85AA-4176-9BD2-05FFA80251C0}" presName="node" presStyleLbl="node1" presStyleIdx="1" presStyleCnt="2" custScaleX="70651" custScaleY="52832">
        <dgm:presLayoutVars>
          <dgm:bulletEnabled val="1"/>
        </dgm:presLayoutVars>
      </dgm:prSet>
      <dgm:spPr/>
    </dgm:pt>
    <dgm:pt modelId="{28EA1495-7141-4147-92F8-1FA7C37101AB}" type="pres">
      <dgm:prSet presAssocID="{C36E2D25-85AA-4176-9BD2-05FFA80251C0}" presName="spNode" presStyleCnt="0"/>
      <dgm:spPr/>
    </dgm:pt>
    <dgm:pt modelId="{3C199664-3950-41A5-9BD1-2E8EF6A32392}" type="pres">
      <dgm:prSet presAssocID="{D3975088-E349-4BCC-91DD-79A35F0DAC5F}" presName="sibTrans" presStyleLbl="sibTrans1D1" presStyleIdx="1" presStyleCnt="2"/>
      <dgm:spPr/>
    </dgm:pt>
  </dgm:ptLst>
  <dgm:cxnLst>
    <dgm:cxn modelId="{3D80FE01-26EE-4A88-8C71-5482877FE020}" srcId="{3A4CC4C0-D2F3-4F8A-BAE9-9CDF3C99E1A2}" destId="{C36E2D25-85AA-4176-9BD2-05FFA80251C0}" srcOrd="1" destOrd="0" parTransId="{1742F8AC-8A59-44EA-9AC5-18945C668A89}" sibTransId="{D3975088-E349-4BCC-91DD-79A35F0DAC5F}"/>
    <dgm:cxn modelId="{C99C040C-74DF-4F87-8127-0943F7C94E38}" type="presOf" srcId="{3A4CC4C0-D2F3-4F8A-BAE9-9CDF3C99E1A2}" destId="{A47E5CBE-4940-4084-862A-0A8A671A3EE2}" srcOrd="0" destOrd="0" presId="urn:microsoft.com/office/officeart/2005/8/layout/cycle5"/>
    <dgm:cxn modelId="{ACDC0C18-2FC0-4EBD-AAB9-A08671DB695E}" type="presOf" srcId="{6A5987D7-6496-47E9-B590-81FE6E1623F0}" destId="{A1AB91E5-4ACA-4ED9-99A9-DEA8F8F5C062}" srcOrd="0" destOrd="0" presId="urn:microsoft.com/office/officeart/2005/8/layout/cycle5"/>
    <dgm:cxn modelId="{979BD822-D9F9-4556-B0D0-1ED445FF7641}" srcId="{3A4CC4C0-D2F3-4F8A-BAE9-9CDF3C99E1A2}" destId="{6A5987D7-6496-47E9-B590-81FE6E1623F0}" srcOrd="0" destOrd="0" parTransId="{1C5E5EB9-3EAC-4B73-A618-4C752BF81B72}" sibTransId="{C7C1CB36-E022-41B5-99B9-BB122CF608D8}"/>
    <dgm:cxn modelId="{11241928-845D-4B09-A124-E08F2B170A6D}" type="presOf" srcId="{C36E2D25-85AA-4176-9BD2-05FFA80251C0}" destId="{D44D40A9-FAE5-4DEB-A8F8-5D3DE6B99D14}" srcOrd="0" destOrd="0" presId="urn:microsoft.com/office/officeart/2005/8/layout/cycle5"/>
    <dgm:cxn modelId="{4EE54290-D60B-457B-9086-B17B3B4C250E}" type="presOf" srcId="{D3975088-E349-4BCC-91DD-79A35F0DAC5F}" destId="{3C199664-3950-41A5-9BD1-2E8EF6A32392}" srcOrd="0" destOrd="0" presId="urn:microsoft.com/office/officeart/2005/8/layout/cycle5"/>
    <dgm:cxn modelId="{1FB51CE5-674D-43DF-B0AE-3F15237542DF}" type="presOf" srcId="{C7C1CB36-E022-41B5-99B9-BB122CF608D8}" destId="{71CAA9DC-9380-4465-B0BF-BFF3153A0A0A}" srcOrd="0" destOrd="0" presId="urn:microsoft.com/office/officeart/2005/8/layout/cycle5"/>
    <dgm:cxn modelId="{AAF5E3B8-C9BE-4956-9423-6DB5A7421803}" type="presParOf" srcId="{A47E5CBE-4940-4084-862A-0A8A671A3EE2}" destId="{A1AB91E5-4ACA-4ED9-99A9-DEA8F8F5C062}" srcOrd="0" destOrd="0" presId="urn:microsoft.com/office/officeart/2005/8/layout/cycle5"/>
    <dgm:cxn modelId="{D99C8076-E922-4BE0-85AF-210CC5797FE3}" type="presParOf" srcId="{A47E5CBE-4940-4084-862A-0A8A671A3EE2}" destId="{DD7AE191-27AE-48AA-87E2-F840742202B4}" srcOrd="1" destOrd="0" presId="urn:microsoft.com/office/officeart/2005/8/layout/cycle5"/>
    <dgm:cxn modelId="{076D1D7C-234A-447D-955E-21582E9CD8E3}" type="presParOf" srcId="{A47E5CBE-4940-4084-862A-0A8A671A3EE2}" destId="{71CAA9DC-9380-4465-B0BF-BFF3153A0A0A}" srcOrd="2" destOrd="0" presId="urn:microsoft.com/office/officeart/2005/8/layout/cycle5"/>
    <dgm:cxn modelId="{37C3A53A-457A-4803-B458-25D699BE9BC2}" type="presParOf" srcId="{A47E5CBE-4940-4084-862A-0A8A671A3EE2}" destId="{D44D40A9-FAE5-4DEB-A8F8-5D3DE6B99D14}" srcOrd="3" destOrd="0" presId="urn:microsoft.com/office/officeart/2005/8/layout/cycle5"/>
    <dgm:cxn modelId="{DC92B7F0-4A0C-49F8-B44B-389B1B13011A}" type="presParOf" srcId="{A47E5CBE-4940-4084-862A-0A8A671A3EE2}" destId="{28EA1495-7141-4147-92F8-1FA7C37101AB}" srcOrd="4" destOrd="0" presId="urn:microsoft.com/office/officeart/2005/8/layout/cycle5"/>
    <dgm:cxn modelId="{DF3CCCC1-91FD-47DB-94F3-1D8696EB8BF5}" type="presParOf" srcId="{A47E5CBE-4940-4084-862A-0A8A671A3EE2}" destId="{3C199664-3950-41A5-9BD1-2E8EF6A32392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CC4C0-D2F3-4F8A-BAE9-9CDF3C99E1A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A5987D7-6496-47E9-B590-81FE6E1623F0}">
      <dgm:prSet phldrT="[Tekst]"/>
      <dgm:spPr/>
      <dgm:t>
        <a:bodyPr/>
        <a:lstStyle/>
        <a:p>
          <a:r>
            <a:rPr lang="da-DK" dirty="0"/>
            <a:t>Dårlige præstationer</a:t>
          </a:r>
        </a:p>
      </dgm:t>
    </dgm:pt>
    <dgm:pt modelId="{1C5E5EB9-3EAC-4B73-A618-4C752BF81B72}" type="parTrans" cxnId="{979BD822-D9F9-4556-B0D0-1ED445FF7641}">
      <dgm:prSet/>
      <dgm:spPr/>
      <dgm:t>
        <a:bodyPr/>
        <a:lstStyle/>
        <a:p>
          <a:endParaRPr lang="da-DK"/>
        </a:p>
      </dgm:t>
    </dgm:pt>
    <dgm:pt modelId="{C7C1CB36-E022-41B5-99B9-BB122CF608D8}" type="sibTrans" cxnId="{979BD822-D9F9-4556-B0D0-1ED445FF7641}">
      <dgm:prSet/>
      <dgm:spPr/>
      <dgm:t>
        <a:bodyPr/>
        <a:lstStyle/>
        <a:p>
          <a:endParaRPr lang="da-DK"/>
        </a:p>
      </dgm:t>
    </dgm:pt>
    <dgm:pt modelId="{C36E2D25-85AA-4176-9BD2-05FFA80251C0}">
      <dgm:prSet phldrT="[Tekst]"/>
      <dgm:spPr/>
      <dgm:t>
        <a:bodyPr/>
        <a:lstStyle/>
        <a:p>
          <a:r>
            <a:rPr lang="da-DK" dirty="0"/>
            <a:t>Lav kohæsion</a:t>
          </a:r>
        </a:p>
      </dgm:t>
    </dgm:pt>
    <dgm:pt modelId="{1742F8AC-8A59-44EA-9AC5-18945C668A89}" type="parTrans" cxnId="{3D80FE01-26EE-4A88-8C71-5482877FE020}">
      <dgm:prSet/>
      <dgm:spPr/>
      <dgm:t>
        <a:bodyPr/>
        <a:lstStyle/>
        <a:p>
          <a:endParaRPr lang="da-DK"/>
        </a:p>
      </dgm:t>
    </dgm:pt>
    <dgm:pt modelId="{D3975088-E349-4BCC-91DD-79A35F0DAC5F}" type="sibTrans" cxnId="{3D80FE01-26EE-4A88-8C71-5482877FE020}">
      <dgm:prSet/>
      <dgm:spPr/>
      <dgm:t>
        <a:bodyPr/>
        <a:lstStyle/>
        <a:p>
          <a:endParaRPr lang="da-DK"/>
        </a:p>
      </dgm:t>
    </dgm:pt>
    <dgm:pt modelId="{A47E5CBE-4940-4084-862A-0A8A671A3EE2}" type="pres">
      <dgm:prSet presAssocID="{3A4CC4C0-D2F3-4F8A-BAE9-9CDF3C99E1A2}" presName="cycle" presStyleCnt="0">
        <dgm:presLayoutVars>
          <dgm:dir/>
          <dgm:resizeHandles val="exact"/>
        </dgm:presLayoutVars>
      </dgm:prSet>
      <dgm:spPr/>
    </dgm:pt>
    <dgm:pt modelId="{A1AB91E5-4ACA-4ED9-99A9-DEA8F8F5C062}" type="pres">
      <dgm:prSet presAssocID="{6A5987D7-6496-47E9-B590-81FE6E1623F0}" presName="node" presStyleLbl="node1" presStyleIdx="0" presStyleCnt="2" custScaleX="71769" custScaleY="52832">
        <dgm:presLayoutVars>
          <dgm:bulletEnabled val="1"/>
        </dgm:presLayoutVars>
      </dgm:prSet>
      <dgm:spPr/>
    </dgm:pt>
    <dgm:pt modelId="{DD7AE191-27AE-48AA-87E2-F840742202B4}" type="pres">
      <dgm:prSet presAssocID="{6A5987D7-6496-47E9-B590-81FE6E1623F0}" presName="spNode" presStyleCnt="0"/>
      <dgm:spPr/>
    </dgm:pt>
    <dgm:pt modelId="{71CAA9DC-9380-4465-B0BF-BFF3153A0A0A}" type="pres">
      <dgm:prSet presAssocID="{C7C1CB36-E022-41B5-99B9-BB122CF608D8}" presName="sibTrans" presStyleLbl="sibTrans1D1" presStyleIdx="0" presStyleCnt="2"/>
      <dgm:spPr/>
    </dgm:pt>
    <dgm:pt modelId="{D44D40A9-FAE5-4DEB-A8F8-5D3DE6B99D14}" type="pres">
      <dgm:prSet presAssocID="{C36E2D25-85AA-4176-9BD2-05FFA80251C0}" presName="node" presStyleLbl="node1" presStyleIdx="1" presStyleCnt="2" custScaleX="70651" custScaleY="52832">
        <dgm:presLayoutVars>
          <dgm:bulletEnabled val="1"/>
        </dgm:presLayoutVars>
      </dgm:prSet>
      <dgm:spPr/>
    </dgm:pt>
    <dgm:pt modelId="{28EA1495-7141-4147-92F8-1FA7C37101AB}" type="pres">
      <dgm:prSet presAssocID="{C36E2D25-85AA-4176-9BD2-05FFA80251C0}" presName="spNode" presStyleCnt="0"/>
      <dgm:spPr/>
    </dgm:pt>
    <dgm:pt modelId="{3C199664-3950-41A5-9BD1-2E8EF6A32392}" type="pres">
      <dgm:prSet presAssocID="{D3975088-E349-4BCC-91DD-79A35F0DAC5F}" presName="sibTrans" presStyleLbl="sibTrans1D1" presStyleIdx="1" presStyleCnt="2"/>
      <dgm:spPr/>
    </dgm:pt>
  </dgm:ptLst>
  <dgm:cxnLst>
    <dgm:cxn modelId="{3D80FE01-26EE-4A88-8C71-5482877FE020}" srcId="{3A4CC4C0-D2F3-4F8A-BAE9-9CDF3C99E1A2}" destId="{C36E2D25-85AA-4176-9BD2-05FFA80251C0}" srcOrd="1" destOrd="0" parTransId="{1742F8AC-8A59-44EA-9AC5-18945C668A89}" sibTransId="{D3975088-E349-4BCC-91DD-79A35F0DAC5F}"/>
    <dgm:cxn modelId="{1D48CC08-D0BB-4E93-823A-6A682ABE1B74}" type="presOf" srcId="{C36E2D25-85AA-4176-9BD2-05FFA80251C0}" destId="{D44D40A9-FAE5-4DEB-A8F8-5D3DE6B99D14}" srcOrd="0" destOrd="0" presId="urn:microsoft.com/office/officeart/2005/8/layout/cycle5"/>
    <dgm:cxn modelId="{979BD822-D9F9-4556-B0D0-1ED445FF7641}" srcId="{3A4CC4C0-D2F3-4F8A-BAE9-9CDF3C99E1A2}" destId="{6A5987D7-6496-47E9-B590-81FE6E1623F0}" srcOrd="0" destOrd="0" parTransId="{1C5E5EB9-3EAC-4B73-A618-4C752BF81B72}" sibTransId="{C7C1CB36-E022-41B5-99B9-BB122CF608D8}"/>
    <dgm:cxn modelId="{7445342D-1367-47B9-99CE-49FA97F892AE}" type="presOf" srcId="{6A5987D7-6496-47E9-B590-81FE6E1623F0}" destId="{A1AB91E5-4ACA-4ED9-99A9-DEA8F8F5C062}" srcOrd="0" destOrd="0" presId="urn:microsoft.com/office/officeart/2005/8/layout/cycle5"/>
    <dgm:cxn modelId="{E1D5246B-B5AC-45C6-B695-D031ACF8AB4A}" type="presOf" srcId="{C7C1CB36-E022-41B5-99B9-BB122CF608D8}" destId="{71CAA9DC-9380-4465-B0BF-BFF3153A0A0A}" srcOrd="0" destOrd="0" presId="urn:microsoft.com/office/officeart/2005/8/layout/cycle5"/>
    <dgm:cxn modelId="{28FEF193-4CF6-47FB-8279-FD05F1B95A11}" type="presOf" srcId="{3A4CC4C0-D2F3-4F8A-BAE9-9CDF3C99E1A2}" destId="{A47E5CBE-4940-4084-862A-0A8A671A3EE2}" srcOrd="0" destOrd="0" presId="urn:microsoft.com/office/officeart/2005/8/layout/cycle5"/>
    <dgm:cxn modelId="{0F38CD94-6908-436A-BBC1-E9504BC3EBAA}" type="presOf" srcId="{D3975088-E349-4BCC-91DD-79A35F0DAC5F}" destId="{3C199664-3950-41A5-9BD1-2E8EF6A32392}" srcOrd="0" destOrd="0" presId="urn:microsoft.com/office/officeart/2005/8/layout/cycle5"/>
    <dgm:cxn modelId="{A8D1DBD4-1B90-4081-9230-69BD24127BB2}" type="presParOf" srcId="{A47E5CBE-4940-4084-862A-0A8A671A3EE2}" destId="{A1AB91E5-4ACA-4ED9-99A9-DEA8F8F5C062}" srcOrd="0" destOrd="0" presId="urn:microsoft.com/office/officeart/2005/8/layout/cycle5"/>
    <dgm:cxn modelId="{66E41E09-689B-4806-B8A4-04441E6E1421}" type="presParOf" srcId="{A47E5CBE-4940-4084-862A-0A8A671A3EE2}" destId="{DD7AE191-27AE-48AA-87E2-F840742202B4}" srcOrd="1" destOrd="0" presId="urn:microsoft.com/office/officeart/2005/8/layout/cycle5"/>
    <dgm:cxn modelId="{7A2C5152-7815-4C9B-942A-39CE948E81FD}" type="presParOf" srcId="{A47E5CBE-4940-4084-862A-0A8A671A3EE2}" destId="{71CAA9DC-9380-4465-B0BF-BFF3153A0A0A}" srcOrd="2" destOrd="0" presId="urn:microsoft.com/office/officeart/2005/8/layout/cycle5"/>
    <dgm:cxn modelId="{2DE6DEC6-38CD-4853-864E-73DBF09E7576}" type="presParOf" srcId="{A47E5CBE-4940-4084-862A-0A8A671A3EE2}" destId="{D44D40A9-FAE5-4DEB-A8F8-5D3DE6B99D14}" srcOrd="3" destOrd="0" presId="urn:microsoft.com/office/officeart/2005/8/layout/cycle5"/>
    <dgm:cxn modelId="{6C0C73C1-43F3-4FFF-92F5-A0B7797CEA0F}" type="presParOf" srcId="{A47E5CBE-4940-4084-862A-0A8A671A3EE2}" destId="{28EA1495-7141-4147-92F8-1FA7C37101AB}" srcOrd="4" destOrd="0" presId="urn:microsoft.com/office/officeart/2005/8/layout/cycle5"/>
    <dgm:cxn modelId="{BFD8498B-E9F5-4F49-9C8E-6CD746678743}" type="presParOf" srcId="{A47E5CBE-4940-4084-862A-0A8A671A3EE2}" destId="{3C199664-3950-41A5-9BD1-2E8EF6A32392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B91E5-4ACA-4ED9-99A9-DEA8F8F5C062}">
      <dsp:nvSpPr>
        <dsp:cNvPr id="0" name=""/>
        <dsp:cNvSpPr/>
      </dsp:nvSpPr>
      <dsp:spPr>
        <a:xfrm>
          <a:off x="1036754" y="1608314"/>
          <a:ext cx="2305699" cy="1103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Gode præstationer</a:t>
          </a:r>
        </a:p>
      </dsp:txBody>
      <dsp:txXfrm>
        <a:off x="1090610" y="1662170"/>
        <a:ext cx="2197987" cy="995543"/>
      </dsp:txXfrm>
    </dsp:sp>
    <dsp:sp modelId="{71CAA9DC-9380-4465-B0BF-BFF3153A0A0A}">
      <dsp:nvSpPr>
        <dsp:cNvPr id="0" name=""/>
        <dsp:cNvSpPr/>
      </dsp:nvSpPr>
      <dsp:spPr>
        <a:xfrm>
          <a:off x="2189604" y="386514"/>
          <a:ext cx="3546855" cy="3546855"/>
        </a:xfrm>
        <a:custGeom>
          <a:avLst/>
          <a:gdLst/>
          <a:ahLst/>
          <a:cxnLst/>
          <a:rect l="0" t="0" r="0" b="0"/>
          <a:pathLst>
            <a:path>
              <a:moveTo>
                <a:pt x="412995" y="635767"/>
              </a:moveTo>
              <a:arcTo wR="1773427" hR="1773427" stAng="13194242" swAng="60115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40A9-FAE5-4DEB-A8F8-5D3DE6B99D14}">
      <dsp:nvSpPr>
        <dsp:cNvPr id="0" name=""/>
        <dsp:cNvSpPr/>
      </dsp:nvSpPr>
      <dsp:spPr>
        <a:xfrm>
          <a:off x="4601569" y="1608314"/>
          <a:ext cx="2269782" cy="1103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Høj kohæsion</a:t>
          </a:r>
        </a:p>
      </dsp:txBody>
      <dsp:txXfrm>
        <a:off x="4655425" y="1662170"/>
        <a:ext cx="2162070" cy="995543"/>
      </dsp:txXfrm>
    </dsp:sp>
    <dsp:sp modelId="{3C199664-3950-41A5-9BD1-2E8EF6A32392}">
      <dsp:nvSpPr>
        <dsp:cNvPr id="0" name=""/>
        <dsp:cNvSpPr/>
      </dsp:nvSpPr>
      <dsp:spPr>
        <a:xfrm>
          <a:off x="2189604" y="386514"/>
          <a:ext cx="3546855" cy="3546855"/>
        </a:xfrm>
        <a:custGeom>
          <a:avLst/>
          <a:gdLst/>
          <a:ahLst/>
          <a:cxnLst/>
          <a:rect l="0" t="0" r="0" b="0"/>
          <a:pathLst>
            <a:path>
              <a:moveTo>
                <a:pt x="3133860" y="2911088"/>
              </a:moveTo>
              <a:arcTo wR="1773427" hR="1773427" stAng="2394242" swAng="60115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B91E5-4ACA-4ED9-99A9-DEA8F8F5C062}">
      <dsp:nvSpPr>
        <dsp:cNvPr id="0" name=""/>
        <dsp:cNvSpPr/>
      </dsp:nvSpPr>
      <dsp:spPr>
        <a:xfrm>
          <a:off x="885581" y="1572278"/>
          <a:ext cx="2255707" cy="1079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Dårlige præstationer</a:t>
          </a:r>
        </a:p>
      </dsp:txBody>
      <dsp:txXfrm>
        <a:off x="938270" y="1624967"/>
        <a:ext cx="2150329" cy="973957"/>
      </dsp:txXfrm>
    </dsp:sp>
    <dsp:sp modelId="{71CAA9DC-9380-4465-B0BF-BFF3153A0A0A}">
      <dsp:nvSpPr>
        <dsp:cNvPr id="0" name=""/>
        <dsp:cNvSpPr/>
      </dsp:nvSpPr>
      <dsp:spPr>
        <a:xfrm>
          <a:off x="2013434" y="378567"/>
          <a:ext cx="3466757" cy="3466757"/>
        </a:xfrm>
        <a:custGeom>
          <a:avLst/>
          <a:gdLst/>
          <a:ahLst/>
          <a:cxnLst/>
          <a:rect l="0" t="0" r="0" b="0"/>
          <a:pathLst>
            <a:path>
              <a:moveTo>
                <a:pt x="403962" y="621058"/>
              </a:moveTo>
              <a:arcTo wR="1733378" hR="1733378" stAng="13195150" swAng="60097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40A9-FAE5-4DEB-A8F8-5D3DE6B99D14}">
      <dsp:nvSpPr>
        <dsp:cNvPr id="0" name=""/>
        <dsp:cNvSpPr/>
      </dsp:nvSpPr>
      <dsp:spPr>
        <a:xfrm>
          <a:off x="4369908" y="1572278"/>
          <a:ext cx="2220568" cy="1079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Lav kohæsion</a:t>
          </a:r>
        </a:p>
      </dsp:txBody>
      <dsp:txXfrm>
        <a:off x="4422597" y="1624967"/>
        <a:ext cx="2115190" cy="973957"/>
      </dsp:txXfrm>
    </dsp:sp>
    <dsp:sp modelId="{3C199664-3950-41A5-9BD1-2E8EF6A32392}">
      <dsp:nvSpPr>
        <dsp:cNvPr id="0" name=""/>
        <dsp:cNvSpPr/>
      </dsp:nvSpPr>
      <dsp:spPr>
        <a:xfrm>
          <a:off x="2013434" y="378567"/>
          <a:ext cx="3466757" cy="3466757"/>
        </a:xfrm>
        <a:custGeom>
          <a:avLst/>
          <a:gdLst/>
          <a:ahLst/>
          <a:cxnLst/>
          <a:rect l="0" t="0" r="0" b="0"/>
          <a:pathLst>
            <a:path>
              <a:moveTo>
                <a:pt x="3062794" y="2845698"/>
              </a:moveTo>
              <a:arcTo wR="1733378" hR="1733378" stAng="2395150" swAng="60097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95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3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33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0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052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3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0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04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183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0FC2A7-4525-4652-A0E6-52325A7CA386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8D79C2-2C3F-49CD-99C8-92E366D8A396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14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7dhHHT5YVc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Team og kohæsion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3145F190-71A4-4C7F-939B-42C5836CE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6216" y="4960137"/>
            <a:ext cx="2400300" cy="1463040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tx1"/>
                </a:solidFill>
                <a:latin typeface="+mj-lt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7902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BF2EB23-9638-425D-9C2E-638762797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Kohæsion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8096" y="1916832"/>
            <a:ext cx="5892136" cy="402336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000000"/>
                </a:solidFill>
              </a:rPr>
              <a:t>Kohæsion</a:t>
            </a:r>
            <a:r>
              <a:rPr lang="da-DK" dirty="0">
                <a:solidFill>
                  <a:srgbClr val="000000"/>
                </a:solidFill>
              </a:rPr>
              <a:t>: </a:t>
            </a:r>
          </a:p>
          <a:p>
            <a:r>
              <a:rPr lang="da-DK" dirty="0">
                <a:solidFill>
                  <a:srgbClr val="000000"/>
                </a:solidFill>
              </a:rPr>
              <a:t>Beskriver teamets sammenhængskraft</a:t>
            </a:r>
          </a:p>
          <a:p>
            <a:r>
              <a:rPr lang="da-DK" dirty="0">
                <a:solidFill>
                  <a:srgbClr val="000000"/>
                </a:solidFill>
              </a:rPr>
              <a:t>To former for kohæsion:</a:t>
            </a:r>
          </a:p>
          <a:p>
            <a:pPr lvl="1"/>
            <a:r>
              <a:rPr lang="da-DK" dirty="0">
                <a:solidFill>
                  <a:srgbClr val="000000"/>
                </a:solidFill>
              </a:rPr>
              <a:t>Opgavekohæsion</a:t>
            </a:r>
          </a:p>
          <a:p>
            <a:pPr lvl="1"/>
            <a:r>
              <a:rPr lang="da-DK" dirty="0">
                <a:solidFill>
                  <a:srgbClr val="000000"/>
                </a:solidFill>
              </a:rPr>
              <a:t>Social kohæsion</a:t>
            </a:r>
          </a:p>
          <a:p>
            <a:endParaRPr lang="da-DK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5777B1C-E61A-40D0-A575-3A5568685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Opgavekohæsion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8096" y="1988840"/>
            <a:ext cx="4550112" cy="402336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Hvor godt samarbejder teamet om at nå specifikke mål?</a:t>
            </a:r>
          </a:p>
          <a:p>
            <a:r>
              <a:rPr lang="da-DK" dirty="0">
                <a:solidFill>
                  <a:srgbClr val="000000"/>
                </a:solidFill>
              </a:rPr>
              <a:t>Hvordan kommer opgavekohæsion til udtryk?</a:t>
            </a:r>
          </a:p>
          <a:p>
            <a:pPr marL="0" indent="0">
              <a:buNone/>
            </a:pPr>
            <a:r>
              <a:rPr lang="da-DK" dirty="0">
                <a:solidFill>
                  <a:srgbClr val="000000"/>
                </a:solidFill>
                <a:hlinkClick r:id="rId3"/>
              </a:rPr>
              <a:t>Eksempel på team i volleyball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rupal-images.tv2.dk/sites/images.tv2.dk/files/t2img/2015/09/11/960x540/167175193-20150910-073220-A_46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" r="31818" b="808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da-DK" sz="3700" dirty="0">
                <a:solidFill>
                  <a:srgbClr val="000000"/>
                </a:solidFill>
              </a:rPr>
              <a:t>Socialkohæsion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2576" y="1916832"/>
            <a:ext cx="4550112" cy="402336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Hvor godt kan teammedlemmerne lide hinanden? Sætter de pris på fællesskabet?</a:t>
            </a:r>
          </a:p>
          <a:p>
            <a:endParaRPr lang="da-DK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da-DK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08360" cy="1499616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Kohæsion og præstation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604914"/>
              </p:ext>
            </p:extLst>
          </p:nvPr>
        </p:nvGraphicFramePr>
        <p:xfrm>
          <a:off x="768350" y="1988840"/>
          <a:ext cx="7908106" cy="431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40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08360" cy="1499616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Kohæsion og præstation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125288"/>
              </p:ext>
            </p:extLst>
          </p:nvPr>
        </p:nvGraphicFramePr>
        <p:xfrm>
          <a:off x="840358" y="2084832"/>
          <a:ext cx="7476058" cy="422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20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F0499-9023-4A29-8FD9-E73BCB3C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kohæsion er godt, men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FF39D1-EFE6-42D1-9E4D-CAF41344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Gruppepres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Gruppetænkning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84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52376" cy="1499616"/>
          </a:xfrm>
        </p:spPr>
        <p:txBody>
          <a:bodyPr>
            <a:normAutofit/>
          </a:bodyPr>
          <a:lstStyle/>
          <a:p>
            <a:r>
              <a:rPr lang="da-DK" sz="3400" dirty="0">
                <a:solidFill>
                  <a:schemeClr val="tx1"/>
                </a:solidFill>
              </a:rPr>
              <a:t>Forskellige typer af idrætshold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9467" y="2317575"/>
            <a:ext cx="8229600" cy="3559698"/>
          </a:xfrm>
        </p:spPr>
        <p:txBody>
          <a:bodyPr>
            <a:normAutofit/>
          </a:bodyPr>
          <a:lstStyle/>
          <a:p>
            <a:r>
              <a:rPr lang="da-DK" sz="2400" b="1" dirty="0"/>
              <a:t>Uafhængige idrætshold</a:t>
            </a:r>
            <a:r>
              <a:rPr lang="da-DK" sz="2400" dirty="0"/>
              <a:t>: </a:t>
            </a:r>
          </a:p>
          <a:p>
            <a:pPr lvl="1"/>
            <a:r>
              <a:rPr lang="da-DK" sz="1800" dirty="0"/>
              <a:t>Opgaven er i høj grad baseret på individuelle færdigheder.</a:t>
            </a:r>
          </a:p>
          <a:p>
            <a:endParaRPr lang="da-DK" sz="2400" dirty="0"/>
          </a:p>
          <a:p>
            <a:r>
              <a:rPr lang="da-DK" sz="2400" b="1" dirty="0"/>
              <a:t>Co-aktive idrætshold</a:t>
            </a:r>
            <a:r>
              <a:rPr lang="da-DK" sz="2400" dirty="0"/>
              <a:t>: </a:t>
            </a:r>
          </a:p>
          <a:p>
            <a:pPr lvl="1"/>
            <a:r>
              <a:rPr lang="da-DK" sz="1800" dirty="0"/>
              <a:t>Til opgaven kræves en relativ enkel grad af koordination og kommunikation.</a:t>
            </a:r>
          </a:p>
          <a:p>
            <a:endParaRPr lang="da-DK" sz="2400" dirty="0"/>
          </a:p>
          <a:p>
            <a:r>
              <a:rPr lang="da-DK" sz="2400" b="1" dirty="0"/>
              <a:t>Interaktive idrætshold</a:t>
            </a:r>
            <a:r>
              <a:rPr lang="da-DK" sz="2400" dirty="0"/>
              <a:t>: </a:t>
            </a:r>
          </a:p>
          <a:p>
            <a:pPr lvl="1"/>
            <a:r>
              <a:rPr lang="da-DK" sz="1800" dirty="0"/>
              <a:t>Præstationen afhænger af et komplekst samspil mellem medlemmerne.</a:t>
            </a:r>
          </a:p>
        </p:txBody>
      </p:sp>
    </p:spTree>
    <p:extLst>
      <p:ext uri="{BB962C8B-B14F-4D97-AF65-F5344CB8AC3E}">
        <p14:creationId xmlns:p14="http://schemas.microsoft.com/office/powerpoint/2010/main" val="42259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2336" cy="1499616"/>
          </a:xfrm>
        </p:spPr>
        <p:txBody>
          <a:bodyPr>
            <a:normAutofit/>
          </a:bodyPr>
          <a:lstStyle/>
          <a:p>
            <a:r>
              <a:rPr lang="da-DK" sz="3600" dirty="0">
                <a:solidFill>
                  <a:schemeClr val="tx1"/>
                </a:solidFill>
              </a:rPr>
              <a:t>Hvad er disse idrætshold?</a:t>
            </a:r>
          </a:p>
        </p:txBody>
      </p:sp>
      <p:sp>
        <p:nvSpPr>
          <p:cNvPr id="4" name="AutoShape 2" descr="Billedresultat for volleyball m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AutoShape 4" descr="Billedresultat for volleyball mat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78" name="Picture 6" descr="http://www.cev.lu/NewsImages/14285/Original/224637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14" y="2053180"/>
            <a:ext cx="3203848" cy="21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t.dk/sites/default/files-dk/node-images/48/7/7048917-hko-159589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56" y="4344986"/>
            <a:ext cx="3414095" cy="22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ekstrabladet.dk/incoming/article4980363.ece/IMAGE_ALTERNATES/p900/Germany%20Swimming%20Europe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0" y="4255510"/>
            <a:ext cx="3571275" cy="23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upload.wikimedia.org/wikipedia/commons/7/7a/Curling_Canada_Torino_2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45" y="4412644"/>
            <a:ext cx="2830728" cy="21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n.dk/modules/xphoto/cache/66/702966_930_9300_31_0_936_647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0" t="17282" b="10280"/>
          <a:stretch/>
        </p:blipFill>
        <p:spPr bwMode="auto">
          <a:xfrm>
            <a:off x="5252253" y="1989825"/>
            <a:ext cx="3108407" cy="21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1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Fire typer af teams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D5A866F-7FE4-4679-96CE-AB823373C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0" y="2039851"/>
            <a:ext cx="7812360" cy="42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764344" cy="1499616"/>
          </a:xfrm>
        </p:spPr>
        <p:txBody>
          <a:bodyPr>
            <a:normAutofit/>
          </a:bodyPr>
          <a:lstStyle/>
          <a:p>
            <a:r>
              <a:rPr lang="da-DK" sz="3600" dirty="0">
                <a:solidFill>
                  <a:schemeClr val="tx1"/>
                </a:solidFill>
              </a:rPr>
              <a:t>Socialkohæsion og præstation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8096" y="2250581"/>
            <a:ext cx="7437512" cy="2356838"/>
          </a:xfrm>
        </p:spPr>
        <p:txBody>
          <a:bodyPr>
            <a:normAutofit lnSpcReduction="10000"/>
          </a:bodyPr>
          <a:lstStyle/>
          <a:p>
            <a:r>
              <a:rPr lang="da-DK" sz="2400" i="1" dirty="0"/>
              <a:t>Social kohæsion er vigtig for præstationsevnen!</a:t>
            </a:r>
          </a:p>
          <a:p>
            <a:endParaRPr lang="da-DK" sz="2400" i="1" dirty="0"/>
          </a:p>
          <a:p>
            <a:r>
              <a:rPr lang="da-DK" sz="2400" i="1" dirty="0"/>
              <a:t>Er den altafgørende for præstationsevnen?</a:t>
            </a:r>
          </a:p>
          <a:p>
            <a:endParaRPr lang="da-DK" sz="2400" i="1" dirty="0"/>
          </a:p>
          <a:p>
            <a:r>
              <a:rPr lang="da-DK" sz="2400" i="1" dirty="0"/>
              <a:t>Specielt afgørende i interaktive idrætter.</a:t>
            </a:r>
          </a:p>
          <a:p>
            <a:endParaRPr lang="da-DK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2FA477C-3D2B-4B78-8AA3-CF87E7A1A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31818" b="662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CD99CE-CC2C-4A9D-BECF-2E1A9B0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Gruppe og team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CA9630-DA42-4155-A57F-DAEAA1C3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000000"/>
                </a:solidFill>
              </a:rPr>
              <a:t>Hvad er en gruppe? </a:t>
            </a:r>
          </a:p>
          <a:p>
            <a:r>
              <a:rPr lang="da-DK" dirty="0">
                <a:solidFill>
                  <a:srgbClr val="000000"/>
                </a:solidFill>
              </a:rPr>
              <a:t>En gruppe består af individer mellem hvilke, der er interaktioner.</a:t>
            </a:r>
          </a:p>
          <a:p>
            <a:r>
              <a:rPr lang="da-DK" b="1" dirty="0">
                <a:solidFill>
                  <a:srgbClr val="000000"/>
                </a:solidFill>
              </a:rPr>
              <a:t>Hvad er et team så?</a:t>
            </a:r>
          </a:p>
          <a:p>
            <a:r>
              <a:rPr lang="da-DK" dirty="0">
                <a:solidFill>
                  <a:srgbClr val="000000"/>
                </a:solidFill>
              </a:rPr>
              <a:t>Et team er gruppe, der har et </a:t>
            </a:r>
            <a:r>
              <a:rPr lang="da-DK" b="1" dirty="0">
                <a:solidFill>
                  <a:srgbClr val="000000"/>
                </a:solidFill>
              </a:rPr>
              <a:t>fælles mål</a:t>
            </a:r>
            <a:r>
              <a:rPr lang="da-DK" dirty="0">
                <a:solidFill>
                  <a:srgbClr val="000000"/>
                </a:solidFill>
              </a:rPr>
              <a:t>.</a:t>
            </a:r>
          </a:p>
          <a:p>
            <a:r>
              <a:rPr lang="da-DK" i="1" dirty="0">
                <a:solidFill>
                  <a:srgbClr val="000000"/>
                </a:solidFill>
              </a:rPr>
              <a:t>Karakteriseret ved at individerne er </a:t>
            </a:r>
            <a:r>
              <a:rPr lang="da-DK" i="1" dirty="0">
                <a:solidFill>
                  <a:srgbClr val="FF0000"/>
                </a:solidFill>
              </a:rPr>
              <a:t>afhængige af hinanden</a:t>
            </a:r>
            <a:r>
              <a:rPr lang="da-DK" i="1" dirty="0">
                <a:solidFill>
                  <a:srgbClr val="000000"/>
                </a:solidFill>
              </a:rPr>
              <a:t>, når de skal nå målet.</a:t>
            </a:r>
          </a:p>
        </p:txBody>
      </p:sp>
    </p:spTree>
    <p:extLst>
      <p:ext uri="{BB962C8B-B14F-4D97-AF65-F5344CB8AC3E}">
        <p14:creationId xmlns:p14="http://schemas.microsoft.com/office/powerpoint/2010/main" val="19169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604D9-9E89-4B49-8D64-9E8CC758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da-DK"/>
              <a:t>Roller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5964A7-951A-4036-9E68-66FCE718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3803904" cy="4023360"/>
          </a:xfrm>
        </p:spPr>
        <p:txBody>
          <a:bodyPr>
            <a:normAutofit/>
          </a:bodyPr>
          <a:lstStyle/>
          <a:p>
            <a:r>
              <a:rPr lang="da-DK" sz="1700"/>
              <a:t>For at et team er effektivt er det afgørende at teamets medlemmer kender og udfylder bestemte roller:</a:t>
            </a:r>
          </a:p>
          <a:p>
            <a:r>
              <a:rPr lang="da-DK" sz="1700" b="1"/>
              <a:t>Den formelle rolle:</a:t>
            </a:r>
          </a:p>
          <a:p>
            <a:r>
              <a:rPr lang="da-DK" sz="1700"/>
              <a:t>Denne tildeles af træneren. Fx anføreren eller højre wing. </a:t>
            </a:r>
          </a:p>
          <a:p>
            <a:r>
              <a:rPr lang="da-DK" sz="1700" b="1"/>
              <a:t>Den uformelle rolle:</a:t>
            </a:r>
          </a:p>
          <a:p>
            <a:r>
              <a:rPr lang="da-DK" sz="1700"/>
              <a:t>Disse udvikler sig gennem interaktioner mellem teamets medlemmer.</a:t>
            </a:r>
          </a:p>
          <a:p>
            <a:pPr marL="0" indent="0">
              <a:buNone/>
            </a:pPr>
            <a:r>
              <a:rPr lang="da-DK" sz="1700" b="1"/>
              <a:t>Hierarki og rollekonflikter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B00B244-AEDC-4D6F-8D35-B36D3A2B9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3" r="21801" b="-1"/>
          <a:stretch/>
        </p:blipFill>
        <p:spPr>
          <a:xfrm>
            <a:off x="5004049" y="1114176"/>
            <a:ext cx="4139952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EA10113-6141-43AC-B0EE-72C6B9647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36162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FD94C4-C6ED-43EB-9DA4-550273F0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Teambuilding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384EC6-33F7-4BD9-9E1C-12E1FC21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 fontScale="92500" lnSpcReduction="20000"/>
          </a:bodyPr>
          <a:lstStyle/>
          <a:p>
            <a:r>
              <a:rPr lang="da-DK" sz="1700" dirty="0">
                <a:solidFill>
                  <a:srgbClr val="000000"/>
                </a:solidFill>
              </a:rPr>
              <a:t>Teambuilding handler om at øge både opgave- og socialkohæsion således, at teamet bliver så effektivt og velfungerende som muligt.</a:t>
            </a:r>
          </a:p>
          <a:p>
            <a:r>
              <a:rPr lang="da-DK" sz="1700" b="1" dirty="0">
                <a:solidFill>
                  <a:srgbClr val="000000"/>
                </a:solidFill>
              </a:rPr>
              <a:t>Eksempler:</a:t>
            </a:r>
          </a:p>
          <a:p>
            <a:r>
              <a:rPr lang="da-DK" sz="1700" dirty="0">
                <a:solidFill>
                  <a:srgbClr val="000000"/>
                </a:solidFill>
              </a:rPr>
              <a:t>Bevidstgørelse af sprogbrug for teamet</a:t>
            </a:r>
          </a:p>
          <a:p>
            <a:r>
              <a:rPr lang="da-DK" sz="1700" dirty="0">
                <a:solidFill>
                  <a:srgbClr val="000000"/>
                </a:solidFill>
              </a:rPr>
              <a:t>Overlevelsesture: Sammenhold og reaktionsmønstre</a:t>
            </a:r>
          </a:p>
          <a:p>
            <a:r>
              <a:rPr lang="da-DK" sz="1700" dirty="0">
                <a:solidFill>
                  <a:srgbClr val="000000"/>
                </a:solidFill>
              </a:rPr>
              <a:t>Biograftur</a:t>
            </a:r>
          </a:p>
          <a:p>
            <a:r>
              <a:rPr lang="da-DK" sz="1700" dirty="0">
                <a:solidFill>
                  <a:srgbClr val="000000"/>
                </a:solidFill>
              </a:rPr>
              <a:t>Andre idrætsgrene</a:t>
            </a:r>
          </a:p>
          <a:p>
            <a:r>
              <a:rPr lang="da-DK" sz="1700" dirty="0">
                <a:solidFill>
                  <a:srgbClr val="000000"/>
                </a:solidFill>
              </a:rPr>
              <a:t>Opstilling af målsætning </a:t>
            </a:r>
            <a:r>
              <a:rPr lang="da-DK" sz="1700" dirty="0">
                <a:solidFill>
                  <a:srgbClr val="000000"/>
                </a:solidFill>
                <a:sym typeface="Wingdings" panose="05000000000000000000" pitchFamily="2" charset="2"/>
              </a:rPr>
              <a:t> ejerskab</a:t>
            </a:r>
          </a:p>
          <a:p>
            <a:r>
              <a:rPr lang="da-DK" sz="1700" dirty="0">
                <a:solidFill>
                  <a:srgbClr val="000000"/>
                </a:solidFill>
                <a:sym typeface="Wingdings" panose="05000000000000000000" pitchFamily="2" charset="2"/>
              </a:rPr>
              <a:t>3 områder: </a:t>
            </a:r>
            <a:r>
              <a:rPr lang="da-DK" sz="1700" b="1" dirty="0">
                <a:solidFill>
                  <a:srgbClr val="000000"/>
                </a:solidFill>
                <a:sym typeface="Wingdings" panose="05000000000000000000" pitchFamily="2" charset="2"/>
              </a:rPr>
              <a:t>Teamstrukturen</a:t>
            </a:r>
            <a:r>
              <a:rPr lang="da-DK" sz="1700" dirty="0">
                <a:solidFill>
                  <a:srgbClr val="000000"/>
                </a:solidFill>
                <a:sym typeface="Wingdings" panose="05000000000000000000" pitchFamily="2" charset="2"/>
              </a:rPr>
              <a:t> – f.eks. Arbejde med at forstå og klarlægge roller og positioner, samt normer og adfærdsregler. </a:t>
            </a:r>
            <a:r>
              <a:rPr lang="da-DK" sz="1700" b="1" dirty="0">
                <a:solidFill>
                  <a:srgbClr val="000000"/>
                </a:solidFill>
                <a:sym typeface="Wingdings" panose="05000000000000000000" pitchFamily="2" charset="2"/>
              </a:rPr>
              <a:t>Teammiljøet</a:t>
            </a:r>
            <a:r>
              <a:rPr lang="da-DK" sz="1700" dirty="0">
                <a:solidFill>
                  <a:srgbClr val="000000"/>
                </a:solidFill>
                <a:sym typeface="Wingdings" panose="05000000000000000000" pitchFamily="2" charset="2"/>
              </a:rPr>
              <a:t> – f.eks. Et særpræg, der adskiller det fra andre hold (Island). </a:t>
            </a:r>
            <a:r>
              <a:rPr lang="da-DK" sz="1700" b="1" dirty="0">
                <a:solidFill>
                  <a:srgbClr val="000000"/>
                </a:solidFill>
                <a:sym typeface="Wingdings" panose="05000000000000000000" pitchFamily="2" charset="2"/>
              </a:rPr>
              <a:t>Teamprocesser –</a:t>
            </a:r>
            <a:r>
              <a:rPr lang="da-DK" sz="1700" dirty="0">
                <a:solidFill>
                  <a:srgbClr val="000000"/>
                </a:solidFill>
                <a:sym typeface="Wingdings" panose="05000000000000000000" pitchFamily="2" charset="2"/>
              </a:rPr>
              <a:t> situationer, hvor man ofrer sig for holdet.</a:t>
            </a:r>
            <a:endParaRPr lang="da-DK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8E381-7EBB-4689-A570-38E99F44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Overvej følgende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41E28D-FC26-43EF-BCB5-9932DAED4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da-DK" sz="2600" dirty="0"/>
              <a:t>Hvordan kan subgrupper påvirke et holds sammenhold negativt.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2600" dirty="0"/>
              <a:t>Overvej </a:t>
            </a:r>
            <a:r>
              <a:rPr lang="da-DK" sz="2600"/>
              <a:t>jeres roller </a:t>
            </a:r>
            <a:r>
              <a:rPr lang="da-DK" sz="2600" dirty="0"/>
              <a:t>i volleyball</a:t>
            </a:r>
            <a:r>
              <a:rPr lang="da-DK" sz="2600"/>
              <a:t>/idrætsundervisningen.</a:t>
            </a:r>
          </a:p>
        </p:txBody>
      </p:sp>
    </p:spTree>
    <p:extLst>
      <p:ext uri="{BB962C8B-B14F-4D97-AF65-F5344CB8AC3E}">
        <p14:creationId xmlns:p14="http://schemas.microsoft.com/office/powerpoint/2010/main" val="267300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6C76524-226F-49E2-8091-EDF165B62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 r="21516" b="29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962F13-FA64-4958-88E1-21AC83B0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Synergieffekt og ringelmanneffekten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F4BF1D-18FD-4C58-BF29-494CD295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000000"/>
                </a:solidFill>
              </a:rPr>
              <a:t>Synergieffekten på et team</a:t>
            </a:r>
          </a:p>
          <a:p>
            <a:r>
              <a:rPr lang="da-DK" dirty="0">
                <a:solidFill>
                  <a:srgbClr val="000000"/>
                </a:solidFill>
              </a:rPr>
              <a:t>Synergieffekten medfører, at helheden er stærkere end summen af de enkelte dele.</a:t>
            </a:r>
          </a:p>
          <a:p>
            <a:r>
              <a:rPr lang="da-DK" i="1" dirty="0">
                <a:solidFill>
                  <a:srgbClr val="000000"/>
                </a:solidFill>
              </a:rPr>
              <a:t>Eksempler? Har I selv oplevet det?</a:t>
            </a:r>
          </a:p>
          <a:p>
            <a:r>
              <a:rPr lang="da-DK" b="1" dirty="0">
                <a:solidFill>
                  <a:srgbClr val="000000"/>
                </a:solidFill>
              </a:rPr>
              <a:t>Ringelmanneffekten</a:t>
            </a:r>
          </a:p>
          <a:p>
            <a:r>
              <a:rPr lang="da-DK" dirty="0">
                <a:solidFill>
                  <a:srgbClr val="000000"/>
                </a:solidFill>
              </a:rPr>
              <a:t>Den enkeltes indsats falder i takt med at antallet af teammedlemmerne stiger. </a:t>
            </a:r>
          </a:p>
          <a:p>
            <a:r>
              <a:rPr lang="da-DK" i="1" dirty="0">
                <a:solidFill>
                  <a:srgbClr val="000000"/>
                </a:solidFill>
              </a:rPr>
              <a:t>Vigtigt at træneren sikrer at alle medlemmer føler sig værdifuld for teamet.</a:t>
            </a:r>
          </a:p>
          <a:p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da-DK"/>
              <a:t>Teamets udvikling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da-DK" sz="3200" dirty="0"/>
              <a:t>De fem faser:</a:t>
            </a:r>
          </a:p>
          <a:p>
            <a:pPr lvl="1"/>
            <a:r>
              <a:rPr lang="da-DK" sz="2400" dirty="0"/>
              <a:t>Formning</a:t>
            </a:r>
          </a:p>
          <a:p>
            <a:pPr lvl="1"/>
            <a:r>
              <a:rPr lang="da-DK" sz="2400" dirty="0" err="1"/>
              <a:t>Storming</a:t>
            </a:r>
            <a:endParaRPr lang="da-DK" sz="2400" dirty="0"/>
          </a:p>
          <a:p>
            <a:pPr lvl="1"/>
            <a:r>
              <a:rPr lang="da-DK" sz="2400" dirty="0" err="1"/>
              <a:t>Norming</a:t>
            </a:r>
            <a:endParaRPr lang="da-DK" sz="2400" dirty="0"/>
          </a:p>
          <a:p>
            <a:pPr lvl="1"/>
            <a:r>
              <a:rPr lang="da-DK" sz="2400" dirty="0" err="1"/>
              <a:t>Performing</a:t>
            </a:r>
            <a:endParaRPr lang="da-DK" sz="2400" dirty="0"/>
          </a:p>
          <a:p>
            <a:pPr lvl="1"/>
            <a:r>
              <a:rPr lang="da-DK" sz="2400" dirty="0"/>
              <a:t>Afslutning</a:t>
            </a:r>
          </a:p>
          <a:p>
            <a:pPr lvl="1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B17685-93D8-4112-8C1D-27E1150E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3" r="24106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Forming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FC9B445-2D40-444D-B194-1B23978B0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r="15447" b="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FFFFFF"/>
                </a:solidFill>
              </a:rPr>
              <a:t>Teamet dannes</a:t>
            </a:r>
          </a:p>
          <a:p>
            <a:pPr marL="0" indent="0">
              <a:buNone/>
            </a:pPr>
            <a:endParaRPr lang="da-DK" dirty="0">
              <a:solidFill>
                <a:srgbClr val="FFFFFF"/>
              </a:solidFill>
            </a:endParaRPr>
          </a:p>
          <a:p>
            <a:pPr lvl="1"/>
            <a:r>
              <a:rPr lang="da-DK" dirty="0">
                <a:solidFill>
                  <a:srgbClr val="FFFFFF"/>
                </a:solidFill>
              </a:rPr>
              <a:t>Medlemmerne lærer hinanden og målet at kende</a:t>
            </a:r>
          </a:p>
          <a:p>
            <a:pPr lvl="1"/>
            <a:endParaRPr lang="da-DK" dirty="0">
              <a:solidFill>
                <a:srgbClr val="FFFFFF"/>
              </a:solidFill>
            </a:endParaRPr>
          </a:p>
          <a:p>
            <a:pPr lvl="1"/>
            <a:r>
              <a:rPr lang="da-DK" dirty="0">
                <a:solidFill>
                  <a:srgbClr val="FFFFFF"/>
                </a:solidFill>
              </a:rPr>
              <a:t>Opgaven diskuteres og en hensigtsmæssig metode vælges</a:t>
            </a:r>
          </a:p>
          <a:p>
            <a:pPr lvl="3"/>
            <a:endParaRPr lang="da-DK" dirty="0">
              <a:solidFill>
                <a:srgbClr val="FFFFFF"/>
              </a:solidFill>
            </a:endParaRPr>
          </a:p>
          <a:p>
            <a:pPr lvl="1"/>
            <a:r>
              <a:rPr lang="da-DK" dirty="0">
                <a:solidFill>
                  <a:srgbClr val="FFFFFF"/>
                </a:solidFill>
              </a:rPr>
              <a:t>Sociale aktiviteter for at lære hinanden at kende</a:t>
            </a:r>
          </a:p>
          <a:p>
            <a:pPr lvl="1"/>
            <a:endParaRPr lang="da-DK" dirty="0">
              <a:solidFill>
                <a:srgbClr val="FFFFFF"/>
              </a:solidFill>
            </a:endParaRPr>
          </a:p>
          <a:p>
            <a:pPr lvl="1"/>
            <a:r>
              <a:rPr lang="da-DK" dirty="0">
                <a:solidFill>
                  <a:srgbClr val="FFFFFF"/>
                </a:solidFill>
              </a:rPr>
              <a:t>Uenighed om hvordan opgaven skal løses kan føre til usikkerhed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Storming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B0F87D-F86A-4E6A-A591-5BE626BC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r="15447" b="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Medlemmerne markerer sig overfor hinanden 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Vise hvordan man er som person, på og udenfor banen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Påtage/tilkæmpe sig en attraktiv rolle </a:t>
            </a:r>
          </a:p>
          <a:p>
            <a:pPr lvl="1"/>
            <a:r>
              <a:rPr lang="da-DK" dirty="0">
                <a:solidFill>
                  <a:srgbClr val="FFFFFF"/>
                </a:solidFill>
              </a:rPr>
              <a:t>Prøver hinanden af </a:t>
            </a:r>
            <a:r>
              <a:rPr lang="da-DK" dirty="0">
                <a:solidFill>
                  <a:srgbClr val="FFFFFF"/>
                </a:solidFill>
                <a:sym typeface="Wingdings" pitchFamily="2" charset="2"/>
              </a:rPr>
              <a:t> konfrontation og evt. konflikt </a:t>
            </a:r>
          </a:p>
          <a:p>
            <a:pPr lvl="1">
              <a:buNone/>
            </a:pPr>
            <a:endParaRPr lang="da-DK" dirty="0">
              <a:solidFill>
                <a:srgbClr val="FFFFFF"/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da-DK" dirty="0">
                <a:solidFill>
                  <a:srgbClr val="FFFFFF"/>
                </a:solidFill>
                <a:sym typeface="Wingdings" pitchFamily="2" charset="2"/>
              </a:rPr>
              <a:t>Hvis en konflikt løses på en god måde kan det fører til en øget selvopfattelse blandt medlemmerne </a:t>
            </a:r>
            <a:endParaRPr lang="da-DK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Norming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BCF491A-0740-4FC2-A291-33E1DEDF7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r="15447" b="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Udvikling af teamets normer</a:t>
            </a:r>
          </a:p>
          <a:p>
            <a:r>
              <a:rPr lang="da-DK" dirty="0">
                <a:solidFill>
                  <a:srgbClr val="FFFFFF"/>
                </a:solidFill>
              </a:rPr>
              <a:t>Definition af forventninger og mål</a:t>
            </a:r>
          </a:p>
          <a:p>
            <a:r>
              <a:rPr lang="da-DK" dirty="0">
                <a:solidFill>
                  <a:srgbClr val="FFFFFF"/>
                </a:solidFill>
              </a:rPr>
              <a:t>Samarbejdsevne ift. målene stiger</a:t>
            </a:r>
          </a:p>
          <a:p>
            <a:r>
              <a:rPr lang="da-DK" dirty="0">
                <a:solidFill>
                  <a:srgbClr val="FFFFFF"/>
                </a:solidFill>
              </a:rPr>
              <a:t>Rollekonflikter er overstået</a:t>
            </a:r>
          </a:p>
          <a:p>
            <a:r>
              <a:rPr lang="da-DK" dirty="0">
                <a:solidFill>
                  <a:srgbClr val="FFFFFF"/>
                </a:solidFill>
              </a:rPr>
              <a:t>Gensidig respekt (bl.a. om den enkeltes bidrag)</a:t>
            </a:r>
          </a:p>
          <a:p>
            <a:r>
              <a:rPr lang="da-DK" dirty="0">
                <a:solidFill>
                  <a:srgbClr val="FFFFFF"/>
                </a:solidFill>
              </a:rPr>
              <a:t>Fungerer bedre sammen socialt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Performing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FA047F-0829-42B0-B6B8-3C17712F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r="15447" b="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Teamet fungerer som en enhed</a:t>
            </a:r>
          </a:p>
          <a:p>
            <a:r>
              <a:rPr lang="da-DK">
                <a:solidFill>
                  <a:srgbClr val="FFFFFF"/>
                </a:solidFill>
              </a:rPr>
              <a:t>Ønske om hinandens succes </a:t>
            </a:r>
          </a:p>
          <a:p>
            <a:r>
              <a:rPr lang="da-DK">
                <a:solidFill>
                  <a:srgbClr val="FFFFFF"/>
                </a:solidFill>
              </a:rPr>
              <a:t>Egen indsats kombineres med teamets mål hvilket fører til at den enkelte præsterer optimalt</a:t>
            </a:r>
          </a:p>
          <a:p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Afslutning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F3130EA-0588-4CA3-8483-5876FF0D2B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r="15447" b="8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Teamet afvikles</a:t>
            </a:r>
          </a:p>
          <a:p>
            <a:pPr lvl="1"/>
            <a:r>
              <a:rPr lang="da-DK">
                <a:solidFill>
                  <a:srgbClr val="FFFFFF"/>
                </a:solidFill>
              </a:rPr>
              <a:t>Når opgaven er løse succesfuldt </a:t>
            </a:r>
            <a:r>
              <a:rPr lang="da-DK">
                <a:solidFill>
                  <a:srgbClr val="FFFFFF"/>
                </a:solidFill>
                <a:sym typeface="Wingdings" pitchFamily="2" charset="2"/>
              </a:rPr>
              <a:t> tilfredshedsfølelse </a:t>
            </a:r>
          </a:p>
          <a:p>
            <a:pPr lvl="1"/>
            <a:r>
              <a:rPr lang="da-DK">
                <a:solidFill>
                  <a:srgbClr val="FFFFFF"/>
                </a:solidFill>
                <a:sym typeface="Wingdings" pitchFamily="2" charset="2"/>
              </a:rPr>
              <a:t>Ikke succesfuldt  svært at accepterer afslutning</a:t>
            </a:r>
          </a:p>
          <a:p>
            <a:pPr lvl="1">
              <a:buNone/>
            </a:pPr>
            <a:r>
              <a:rPr lang="da-DK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597</Words>
  <Application>Microsoft Office PowerPoint</Application>
  <PresentationFormat>Skærmshow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Cambria</vt:lpstr>
      <vt:lpstr>Tw Cen MT</vt:lpstr>
      <vt:lpstr>Tw Cen MT Condensed</vt:lpstr>
      <vt:lpstr>Wingdings</vt:lpstr>
      <vt:lpstr>Wingdings 3</vt:lpstr>
      <vt:lpstr>Integral</vt:lpstr>
      <vt:lpstr>Team og kohæsion</vt:lpstr>
      <vt:lpstr>Gruppe og team</vt:lpstr>
      <vt:lpstr>Synergieffekt og ringelmanneffekten</vt:lpstr>
      <vt:lpstr>Teamets udvikling</vt:lpstr>
      <vt:lpstr>Forming</vt:lpstr>
      <vt:lpstr>Storming</vt:lpstr>
      <vt:lpstr>Norming</vt:lpstr>
      <vt:lpstr>Performing </vt:lpstr>
      <vt:lpstr>Afslutning</vt:lpstr>
      <vt:lpstr>Kohæsion</vt:lpstr>
      <vt:lpstr>Opgavekohæsion</vt:lpstr>
      <vt:lpstr>Socialkohæsion</vt:lpstr>
      <vt:lpstr>Kohæsion og præstation</vt:lpstr>
      <vt:lpstr>Kohæsion og præstation</vt:lpstr>
      <vt:lpstr>Så kohæsion er godt, men </vt:lpstr>
      <vt:lpstr>Forskellige typer af idrætshold</vt:lpstr>
      <vt:lpstr>Hvad er disse idrætshold?</vt:lpstr>
      <vt:lpstr>Fire typer af teams</vt:lpstr>
      <vt:lpstr>Socialkohæsion og præstation</vt:lpstr>
      <vt:lpstr>Roller</vt:lpstr>
      <vt:lpstr>Teambuilding</vt:lpstr>
      <vt:lpstr>Overvej følgende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og kohæsion</dc:title>
  <dc:creator>Kasper</dc:creator>
  <cp:lastModifiedBy>Ole Elstrøm</cp:lastModifiedBy>
  <cp:revision>10</cp:revision>
  <dcterms:created xsi:type="dcterms:W3CDTF">2019-11-28T08:44:51Z</dcterms:created>
  <dcterms:modified xsi:type="dcterms:W3CDTF">2025-03-25T07:36:54Z</dcterms:modified>
</cp:coreProperties>
</file>