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7" r:id="rId4"/>
    <p:sldId id="259" r:id="rId5"/>
    <p:sldId id="260" r:id="rId6"/>
    <p:sldId id="266" r:id="rId7"/>
    <p:sldId id="267" r:id="rId8"/>
    <p:sldId id="265" r:id="rId9"/>
    <p:sldId id="270" r:id="rId10"/>
    <p:sldId id="261" r:id="rId11"/>
    <p:sldId id="262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ørn M. Clausen" userId="71f89302-b71e-4ddf-b05b-b5ddd10aab7d" providerId="ADAL" clId="{524C87EF-ED44-410F-93DD-4FE9BFB3076D}"/>
    <pc:docChg chg="delSld modSld">
      <pc:chgData name="Jørn M. Clausen" userId="71f89302-b71e-4ddf-b05b-b5ddd10aab7d" providerId="ADAL" clId="{524C87EF-ED44-410F-93DD-4FE9BFB3076D}" dt="2025-03-26T07:10:27.382" v="212" actId="2696"/>
      <pc:docMkLst>
        <pc:docMk/>
      </pc:docMkLst>
      <pc:sldChg chg="modSp mod">
        <pc:chgData name="Jørn M. Clausen" userId="71f89302-b71e-4ddf-b05b-b5ddd10aab7d" providerId="ADAL" clId="{524C87EF-ED44-410F-93DD-4FE9BFB3076D}" dt="2025-03-26T07:10:02.837" v="211" actId="20577"/>
        <pc:sldMkLst>
          <pc:docMk/>
          <pc:sldMk cId="0" sldId="267"/>
        </pc:sldMkLst>
        <pc:spChg chg="mod">
          <ac:chgData name="Jørn M. Clausen" userId="71f89302-b71e-4ddf-b05b-b5ddd10aab7d" providerId="ADAL" clId="{524C87EF-ED44-410F-93DD-4FE9BFB3076D}" dt="2025-03-26T07:10:02.837" v="211" actId="20577"/>
          <ac:spMkLst>
            <pc:docMk/>
            <pc:sldMk cId="0" sldId="267"/>
            <ac:spMk id="3" creationId="{00000000-0000-0000-0000-000000000000}"/>
          </ac:spMkLst>
        </pc:spChg>
      </pc:sldChg>
      <pc:sldChg chg="del">
        <pc:chgData name="Jørn M. Clausen" userId="71f89302-b71e-4ddf-b05b-b5ddd10aab7d" providerId="ADAL" clId="{524C87EF-ED44-410F-93DD-4FE9BFB3076D}" dt="2025-03-26T07:10:27.382" v="212" actId="2696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7B2AD-0720-49EB-BE22-A9DB84938C40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2EB64-4FB0-4FC8-8123-CCAC92484DE6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På det fylogenetiske træ kan man se</a:t>
            </a:r>
            <a:r>
              <a:rPr lang="da-DK" baseline="0" dirty="0"/>
              <a:t>, hvordan alt har en fælles stamform, og hvordan slægtskab er – hvem er tættest i familie. </a:t>
            </a:r>
          </a:p>
          <a:p>
            <a:r>
              <a:rPr lang="da-DK" baseline="0" dirty="0" err="1"/>
              <a:t>Archaea</a:t>
            </a:r>
            <a:r>
              <a:rPr lang="da-DK" baseline="0" dirty="0"/>
              <a:t>: en gruppe </a:t>
            </a:r>
            <a:r>
              <a:rPr lang="da-DK" baseline="0" dirty="0" err="1"/>
              <a:t>prokaryoter</a:t>
            </a:r>
            <a:r>
              <a:rPr lang="da-DK" baseline="0" dirty="0"/>
              <a:t>, typisk </a:t>
            </a:r>
            <a:r>
              <a:rPr lang="da-DK" baseline="0" dirty="0" err="1"/>
              <a:t>ekstremofiler</a:t>
            </a:r>
            <a:r>
              <a:rPr lang="da-DK" baseline="0" dirty="0"/>
              <a:t>, som er anderledes i indre kemi, </a:t>
            </a:r>
            <a:r>
              <a:rPr lang="da-DK" baseline="0" dirty="0" err="1"/>
              <a:t>vægstruktur</a:t>
            </a:r>
            <a:r>
              <a:rPr lang="da-DK" baseline="0" dirty="0"/>
              <a:t>, </a:t>
            </a:r>
            <a:r>
              <a:rPr lang="da-DK" baseline="0" dirty="0" err="1"/>
              <a:t>lipidsammensætning</a:t>
            </a:r>
            <a:r>
              <a:rPr lang="da-DK" baseline="0" dirty="0"/>
              <a:t>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EB64-4FB0-4FC8-8123-CCAC92484DE6}" type="slidenum">
              <a:rPr lang="da-DK" smtClean="0"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De fire riger + alle </a:t>
            </a:r>
            <a:r>
              <a:rPr lang="da-DK" dirty="0" err="1"/>
              <a:t>prokaryoterne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EB64-4FB0-4FC8-8123-CCAC92484DE6}" type="slidenum">
              <a:rPr lang="da-DK" smtClean="0"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Tidligere: morfologisk adskillelse – fænotype</a:t>
            </a:r>
          </a:p>
          <a:p>
            <a:r>
              <a:rPr lang="da-DK" dirty="0"/>
              <a:t>Nu: Genotypen undersøges!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EB64-4FB0-4FC8-8123-CCAC92484DE6}" type="slidenum">
              <a:rPr lang="da-DK" smtClean="0"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69B5-B6A2-47A3-922D-12F45B36B49D}" type="datetimeFigureOut">
              <a:rPr lang="da-DK" smtClean="0"/>
              <a:t>26-03-2025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ED89-DC1A-4983-9F28-75F805D52354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k/url?sa=i&amp;rct=j&amp;q=&amp;esrc=s&amp;frm=1&amp;source=images&amp;cd=&amp;cad=rja&amp;docid=hwfmBJOSWp2pDM&amp;tbnid=YS75kGi_jwN-AM:&amp;ved=0CAUQjRw&amp;url=http%3A%2F%2Fwallpaperswide.com%2Fcute_baby_girl-wallpapers.html&amp;ei=A7QYUYieH43BtAb_x4CoCQ&amp;bvm=bv.42080656,d.Yms&amp;psig=AFQjCNEnfs8Gw9V1NSEcaud4sJQ02PDcPg&amp;ust=136065982370300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dk/url?sa=i&amp;source=images&amp;cd=&amp;cad=rja&amp;docid=PSMcNTjzxR3d-M&amp;tbnid=DJw1CEreOPZKvM:&amp;ved=0CAgQjRwwAA&amp;url=http%3A%2F%2Fwww.adippe.dk%2FNATURGALLERI%2FDyr%2FPattedyr%2FPattedyr.htm&amp;ei=J7MYUZ_XLs3gtQbSg4DoCg&amp;psig=AFQjCNGHmTAbluDPT6H7LX5KUWj4bc8tyA&amp;ust=13606596238165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dk/url?sa=i&amp;rct=j&amp;q=&amp;esrc=s&amp;frm=1&amp;source=images&amp;cd=&amp;cad=rja&amp;docid=PWpj-eE14nNc1M&amp;tbnid=zjOed_gvHym2QM:&amp;ved=0CAUQjRw&amp;url=http%3A%2F%2Fwww.danske-natur.dk%2Furticae.htm&amp;ei=m7MYUeTjOMTbtAbIn4DoDQ&amp;bvm=bv.42080656,d.Yms&amp;psig=AFQjCNGBDhZ0aEmTaZ3yd6aZdTYhZS5kFw&amp;ust=1360659726888253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hyperlink" Target="http://www.google.dk/url?sa=i&amp;rct=j&amp;q=&amp;esrc=s&amp;frm=1&amp;source=images&amp;cd=&amp;cad=rja&amp;docid=avpiT_dB_TADxM&amp;tbnid=jiNW9sdO3vHAaM:&amp;ved=0CAUQjRw&amp;url=http%3A%2F%2Fanimal.discovery.com%2Fguides%2Fendangered%2Fbirds%2Foriental-stork.html&amp;ei=WbMYUbzAN8jVtAai8IGgBA&amp;bvm=bv.42080656,d.Yms&amp;psig=AFQjCNG6zr22-5zu0W9c29-JRg7QaTURlA&amp;ust=1360659658586748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Sidste blok – hvis livet opstod på et år:</a:t>
            </a:r>
          </a:p>
        </p:txBody>
      </p:sp>
      <p:graphicFrame>
        <p:nvGraphicFramePr>
          <p:cNvPr id="5" name="Group 168"/>
          <p:cNvGraphicFramePr>
            <a:graphicFrameLocks noGrp="1"/>
          </p:cNvGraphicFramePr>
          <p:nvPr/>
        </p:nvGraphicFramePr>
        <p:xfrm>
          <a:off x="1170384" y="1268760"/>
          <a:ext cx="6858000" cy="522161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Januar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Livet opstår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27 Februar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Første tegn på fotosyntese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Marts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Fotosyntese med </a:t>
                      </a:r>
                      <a:r>
                        <a:rPr kumimoji="0" lang="da-DK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iltudvikling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 Juni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Fri ilt i atmosfæren i små mængder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 November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Første flercellede dyr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 November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Alle grundtyper af dyr er på plads (Den kambriske eksplosion)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 November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 første dyr går på 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 December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Første Dinosaurer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 December Kl. 18:00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Dinosaurerne uddør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 December Kl. 18:45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 første mennesker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 December Kl. 23:46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Homo sapiens sapiens opstår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 December Kl. 23:59:59.97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År 1995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3817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boks 2"/>
          <p:cNvSpPr txBox="1"/>
          <p:nvPr/>
        </p:nvSpPr>
        <p:spPr>
          <a:xfrm>
            <a:off x="827584" y="0"/>
            <a:ext cx="806489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3 min: Hvad er det vigtigste ved denne figur? </a:t>
            </a:r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r>
              <a:rPr lang="da-DK" sz="3200" dirty="0"/>
              <a:t>(fig. 138 s. 126 i </a:t>
            </a:r>
            <a:r>
              <a:rPr lang="da-DK" sz="3200" dirty="0" err="1"/>
              <a:t>Genetikbogen</a:t>
            </a:r>
            <a:r>
              <a:rPr lang="da-DK" sz="3200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395536" y="0"/>
            <a:ext cx="84969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3 min: Hvad er det vigtigste ved denne figur? </a:t>
            </a:r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r>
              <a:rPr lang="da-DK" sz="3200" dirty="0"/>
              <a:t>(fig. 139 s. 127 i </a:t>
            </a:r>
            <a:r>
              <a:rPr lang="da-DK" sz="3200" dirty="0" err="1"/>
              <a:t>Genetikbogen</a:t>
            </a:r>
            <a:r>
              <a:rPr lang="da-DK" sz="3200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201" y="1036442"/>
            <a:ext cx="7082199" cy="527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251520" y="0"/>
            <a:ext cx="86409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3 min: Hvad er det vigtigste ved denne figur? </a:t>
            </a:r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endParaRPr lang="da-DK" sz="3200" dirty="0"/>
          </a:p>
          <a:p>
            <a:pPr algn="ctr"/>
            <a:r>
              <a:rPr lang="da-DK" sz="3200" dirty="0"/>
              <a:t>(fig. 140 s. 127 i </a:t>
            </a:r>
            <a:r>
              <a:rPr lang="da-DK" sz="3200" dirty="0" err="1"/>
              <a:t>Genetikbogen</a:t>
            </a:r>
            <a:r>
              <a:rPr lang="da-DK" sz="3200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860" y="1127620"/>
            <a:ext cx="7817588" cy="446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73344"/>
            <a:ext cx="5580112" cy="318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37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Lige pilforbindelse 4"/>
          <p:cNvCxnSpPr/>
          <p:nvPr/>
        </p:nvCxnSpPr>
        <p:spPr>
          <a:xfrm>
            <a:off x="4427984" y="1844824"/>
            <a:ext cx="2880320" cy="41764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>
          <a:xfrm>
            <a:off x="4427984" y="2204864"/>
            <a:ext cx="2160240" cy="3600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/>
          <p:nvPr/>
        </p:nvCxnSpPr>
        <p:spPr>
          <a:xfrm>
            <a:off x="4427984" y="3068960"/>
            <a:ext cx="1656184" cy="2304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639762"/>
          </a:xfrm>
        </p:spPr>
        <p:txBody>
          <a:bodyPr/>
          <a:lstStyle/>
          <a:p>
            <a:r>
              <a:rPr lang="da-DK" dirty="0"/>
              <a:t>I dag har jeg lært at…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362645"/>
            <a:ext cx="4041775" cy="1266155"/>
          </a:xfrm>
        </p:spPr>
        <p:txBody>
          <a:bodyPr>
            <a:normAutofit/>
          </a:bodyPr>
          <a:lstStyle/>
          <a:p>
            <a:r>
              <a:rPr lang="da-DK" dirty="0"/>
              <a:t>I dag synes jeg det var svært at…. og det vil jeg gerne arbejde mere med næste gang 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Klassifikation og slægtskabsanalyse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techacademy.dk/upload/institutter/bic/sites/biotech%20academy/darwin/grafik_darwin/grafik_darwin_rune/fylogeni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50947" cy="3730377"/>
          </a:xfrm>
          <a:prstGeom prst="rect">
            <a:avLst/>
          </a:prstGeom>
          <a:noFill/>
        </p:spPr>
      </p:pic>
      <p:sp>
        <p:nvSpPr>
          <p:cNvPr id="3" name="Tekstboks 2"/>
          <p:cNvSpPr txBox="1"/>
          <p:nvPr/>
        </p:nvSpPr>
        <p:spPr>
          <a:xfrm>
            <a:off x="971600" y="4046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/>
              <a:t>De tre domæner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376" y="-29169"/>
            <a:ext cx="5592936" cy="688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Linnés</a:t>
            </a:r>
            <a:r>
              <a:rPr lang="da-DK" dirty="0"/>
              <a:t> klassifikation</a:t>
            </a:r>
          </a:p>
        </p:txBody>
      </p:sp>
      <p:pic>
        <p:nvPicPr>
          <p:cNvPr id="16386" name="Picture 2" descr="http://www.adippe.dk/NATURGALLERI/Store%20billeder/Blandet/2007/2007%2005%2018%20068_Markmus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0303"/>
          <a:stretch>
            <a:fillRect/>
          </a:stretch>
        </p:blipFill>
        <p:spPr bwMode="auto">
          <a:xfrm>
            <a:off x="2771800" y="1988840"/>
            <a:ext cx="1662206" cy="1656184"/>
          </a:xfrm>
          <a:prstGeom prst="rect">
            <a:avLst/>
          </a:prstGeom>
          <a:noFill/>
        </p:spPr>
      </p:pic>
      <p:pic>
        <p:nvPicPr>
          <p:cNvPr id="16388" name="Picture 4" descr="http://animal.discovery.com/guides/endangered/birds/gallery/oriental_stor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8561" y="1988840"/>
            <a:ext cx="1185567" cy="1684413"/>
          </a:xfrm>
          <a:prstGeom prst="rect">
            <a:avLst/>
          </a:prstGeom>
          <a:noFill/>
        </p:spPr>
      </p:pic>
      <p:pic>
        <p:nvPicPr>
          <p:cNvPr id="16390" name="Picture 6" descr="http://www.danske-natur.dk/images6/lep555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988840"/>
            <a:ext cx="2232248" cy="1702008"/>
          </a:xfrm>
          <a:prstGeom prst="rect">
            <a:avLst/>
          </a:prstGeom>
          <a:noFill/>
        </p:spPr>
      </p:pic>
      <p:pic>
        <p:nvPicPr>
          <p:cNvPr id="16394" name="Picture 10" descr="http://wallpaperswide.com/download/cute_baby_girl-wallpaper-1680x126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0893" r="12854"/>
          <a:stretch>
            <a:fillRect/>
          </a:stretch>
        </p:blipFill>
        <p:spPr bwMode="auto">
          <a:xfrm>
            <a:off x="971600" y="1988840"/>
            <a:ext cx="1685462" cy="1656184"/>
          </a:xfrm>
          <a:prstGeom prst="rect">
            <a:avLst/>
          </a:prstGeom>
          <a:noFill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 cstate="print"/>
          <a:srcRect r="87898"/>
          <a:stretch>
            <a:fillRect/>
          </a:stretch>
        </p:blipFill>
        <p:spPr bwMode="auto">
          <a:xfrm>
            <a:off x="0" y="3717032"/>
            <a:ext cx="971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17032"/>
            <a:ext cx="8028384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Begreber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475656" y="2275696"/>
          <a:ext cx="6144344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196">
                <a:tc>
                  <a:txBody>
                    <a:bodyPr/>
                    <a:lstStyle/>
                    <a:p>
                      <a:pPr algn="ctr"/>
                      <a:endParaRPr lang="da-DK" sz="2400" dirty="0"/>
                    </a:p>
                    <a:p>
                      <a:pPr algn="ctr"/>
                      <a:r>
                        <a:rPr lang="da-DK" sz="2400" dirty="0"/>
                        <a:t>Homologe ligheder</a:t>
                      </a:r>
                    </a:p>
                    <a:p>
                      <a:pPr algn="ctr"/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2400" dirty="0"/>
                    </a:p>
                    <a:p>
                      <a:pPr algn="ctr"/>
                      <a:r>
                        <a:rPr lang="da-DK" sz="2400" dirty="0"/>
                        <a:t>Analoge ligheder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96">
                <a:tc>
                  <a:txBody>
                    <a:bodyPr/>
                    <a:lstStyle/>
                    <a:p>
                      <a:pPr algn="ctr"/>
                      <a:endParaRPr lang="da-DK" sz="2400" dirty="0"/>
                    </a:p>
                    <a:p>
                      <a:pPr algn="ctr"/>
                      <a:r>
                        <a:rPr lang="da-DK" sz="2400" dirty="0"/>
                        <a:t>Konvergent udvikling</a:t>
                      </a:r>
                    </a:p>
                    <a:p>
                      <a:pPr algn="ctr"/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2400" dirty="0"/>
                    </a:p>
                    <a:p>
                      <a:pPr algn="ctr"/>
                      <a:r>
                        <a:rPr lang="da-DK" sz="2400" dirty="0"/>
                        <a:t>Divergent udvikling</a:t>
                      </a:r>
                    </a:p>
                    <a:p>
                      <a:pPr algn="ctr"/>
                      <a:endParaRPr lang="da-D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 begreberne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Hver gruppe har ét dyr</a:t>
            </a:r>
          </a:p>
          <a:p>
            <a:r>
              <a:rPr lang="da-DK" b="1" dirty="0"/>
              <a:t>Hvilken orden tilhører dyret? </a:t>
            </a:r>
            <a:r>
              <a:rPr lang="da-DK" dirty="0"/>
              <a:t>Forklar – hent evt. hjælp i de udleverede kopi-ark.</a:t>
            </a:r>
          </a:p>
          <a:p>
            <a:r>
              <a:rPr lang="da-DK" dirty="0"/>
              <a:t>Lav en oversigt over, hvad der karakteriserer denne orden.</a:t>
            </a:r>
          </a:p>
          <a:p>
            <a:r>
              <a:rPr lang="da-DK" dirty="0"/>
              <a:t>Fremlæg hovedtræk for klassen.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Slægtskabsanalyse på </a:t>
            </a:r>
            <a:r>
              <a:rPr lang="da-DK" dirty="0" err="1"/>
              <a:t>DNA-nivau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DNA-analyser</a:t>
            </a:r>
            <a:r>
              <a:rPr lang="da-DK" dirty="0"/>
              <a:t>: Det molekylære ur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da-DK" dirty="0"/>
              <a:t>DNA er et meget stabilt molekyle, </a:t>
            </a:r>
            <a:r>
              <a:rPr lang="da-DK" b="1" dirty="0"/>
              <a:t>MEN</a:t>
            </a:r>
            <a:r>
              <a:rPr lang="da-DK" dirty="0"/>
              <a:t> der kan gennem mutationer ske ændringer i baserækkefølgen – </a:t>
            </a:r>
            <a:r>
              <a:rPr lang="da-DK" dirty="0" err="1"/>
              <a:t>nukleotidsubstitution</a:t>
            </a:r>
            <a:endParaRPr lang="da-DK" dirty="0"/>
          </a:p>
          <a:p>
            <a:endParaRPr lang="da-DK" dirty="0"/>
          </a:p>
          <a:p>
            <a:r>
              <a:rPr lang="da-DK" u="sng" dirty="0"/>
              <a:t>Antal </a:t>
            </a:r>
            <a:r>
              <a:rPr lang="da-DK" u="sng" dirty="0" err="1"/>
              <a:t>nukleotidsubstitutioner</a:t>
            </a:r>
            <a:r>
              <a:rPr lang="da-DK" u="sng" dirty="0"/>
              <a:t> = mål for slægtskab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339</Words>
  <Application>Microsoft Office PowerPoint</Application>
  <PresentationFormat>Skærmshow (4:3)</PresentationFormat>
  <Paragraphs>99</Paragraphs>
  <Slides>14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Kontortema</vt:lpstr>
      <vt:lpstr>Sidste blok – hvis livet opstod på et år:</vt:lpstr>
      <vt:lpstr>Klassifikation og slægtskabsanalyse</vt:lpstr>
      <vt:lpstr>PowerPoint-præsentation</vt:lpstr>
      <vt:lpstr>PowerPoint-præsentation</vt:lpstr>
      <vt:lpstr>Linnés klassifikation</vt:lpstr>
      <vt:lpstr>Begreber</vt:lpstr>
      <vt:lpstr>Brug begreberne</vt:lpstr>
      <vt:lpstr>Slægtskabsanalyse på DNA-nivau</vt:lpstr>
      <vt:lpstr>DNA-analyser: Det molekylære ur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Sidste blok – hvis livet opstod på et år:</dc:title>
  <dc:creator>Vigga Madsbøll</dc:creator>
  <cp:lastModifiedBy>Jørn M. Clausen</cp:lastModifiedBy>
  <cp:revision>3</cp:revision>
  <dcterms:created xsi:type="dcterms:W3CDTF">2013-02-11T08:24:09Z</dcterms:created>
  <dcterms:modified xsi:type="dcterms:W3CDTF">2025-03-26T07:10:32Z</dcterms:modified>
</cp:coreProperties>
</file>