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4" r:id="rId5"/>
    <p:sldId id="258" r:id="rId6"/>
    <p:sldId id="259" r:id="rId7"/>
    <p:sldId id="263" r:id="rId8"/>
    <p:sldId id="260" r:id="rId9"/>
    <p:sldId id="261" r:id="rId10"/>
    <p:sldId id="262"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5" d="100"/>
          <a:sy n="115" d="100"/>
        </p:scale>
        <p:origin x="224"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4/2/25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16166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4/2/25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5797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4/2/25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0137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4/2/25</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7196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4/2/25</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7861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4/2/25</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73774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4/2/25</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52501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4/2/25</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453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4/2/25</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9346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4/2/25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7839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4/2/25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351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AE9C44-9DAE-47EA-BF7B-527501938C3F}" type="datetimeFigureOut">
              <a:rPr lang="en-US" smtClean="0"/>
              <a:t>4/2/25</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45056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lex.dk/modernisme_-_str%C3%B8mning" TargetMode="External"/><Relationship Id="rId2" Type="http://schemas.openxmlformats.org/officeDocument/2006/relationships/hyperlink" Target="https://lex.dk/Steffen_Hejlskov_Larse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en-US" sz="4400" b="1" dirty="0" err="1"/>
              <a:t>Modernisme-strømningen</a:t>
            </a:r>
            <a:r>
              <a:rPr lang="en-US" sz="4400" b="1" dirty="0"/>
              <a:t> i </a:t>
            </a:r>
            <a:r>
              <a:rPr lang="en-US" sz="4400" b="1" dirty="0" err="1"/>
              <a:t>dansk</a:t>
            </a:r>
            <a:r>
              <a:rPr lang="en-US" sz="4400" b="1" dirty="0"/>
              <a:t> </a:t>
            </a:r>
            <a:r>
              <a:rPr lang="en-US" sz="4400" b="1" dirty="0" err="1"/>
              <a:t>litteratur</a:t>
            </a:r>
            <a:endParaRPr lang="en-US" sz="4400" b="1" dirty="0"/>
          </a:p>
        </p:txBody>
      </p:sp>
      <p:sp>
        <p:nvSpPr>
          <p:cNvPr id="3" name="Undertitel 2"/>
          <p:cNvSpPr>
            <a:spLocks noGrp="1"/>
          </p:cNvSpPr>
          <p:nvPr>
            <p:ph type="subTitle" idx="1"/>
          </p:nvPr>
        </p:nvSpPr>
        <p:spPr/>
        <p:txBody>
          <a:bodyPr/>
          <a:lstStyle/>
          <a:p>
            <a:r>
              <a:rPr lang="en-US" dirty="0"/>
              <a:t>En </a:t>
            </a:r>
            <a:r>
              <a:rPr lang="en-US" dirty="0" err="1"/>
              <a:t>rejse</a:t>
            </a:r>
            <a:r>
              <a:rPr lang="en-US" dirty="0"/>
              <a:t> </a:t>
            </a:r>
            <a:r>
              <a:rPr lang="en-US" dirty="0" err="1"/>
              <a:t>gennem</a:t>
            </a:r>
            <a:r>
              <a:rPr lang="en-US" dirty="0"/>
              <a:t> </a:t>
            </a:r>
            <a:r>
              <a:rPr lang="en-US" dirty="0" err="1"/>
              <a:t>modernismens</a:t>
            </a:r>
            <a:r>
              <a:rPr lang="en-US" dirty="0"/>
              <a:t> </a:t>
            </a:r>
            <a:r>
              <a:rPr lang="en-US" dirty="0" err="1"/>
              <a:t>faser</a:t>
            </a:r>
            <a:r>
              <a:rPr lang="en-US" dirty="0"/>
              <a:t> </a:t>
            </a:r>
            <a:r>
              <a:rPr lang="en-US" dirty="0" err="1"/>
              <a:t>og</a:t>
            </a:r>
            <a:r>
              <a:rPr lang="en-US" dirty="0"/>
              <a:t> </a:t>
            </a:r>
            <a:r>
              <a:rPr lang="en-US" dirty="0" err="1"/>
              <a:t>strømningens</a:t>
            </a:r>
            <a:r>
              <a:rPr lang="en-US" dirty="0"/>
              <a:t> centrale </a:t>
            </a:r>
            <a:r>
              <a:rPr lang="en-US" dirty="0" err="1"/>
              <a:t>forfattere</a:t>
            </a:r>
            <a:endParaRPr lang="en-US" dirty="0"/>
          </a:p>
        </p:txBody>
      </p:sp>
    </p:spTree>
    <p:extLst>
      <p:ext uri="{BB962C8B-B14F-4D97-AF65-F5344CB8AC3E}">
        <p14:creationId xmlns:p14="http://schemas.microsoft.com/office/powerpoint/2010/main" val="342494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890119-153A-F0A8-6676-206893FDE066}"/>
              </a:ext>
            </a:extLst>
          </p:cNvPr>
          <p:cNvSpPr>
            <a:spLocks noGrp="1"/>
          </p:cNvSpPr>
          <p:nvPr>
            <p:ph type="title"/>
          </p:nvPr>
        </p:nvSpPr>
        <p:spPr/>
        <p:txBody>
          <a:bodyPr/>
          <a:lstStyle/>
          <a:p>
            <a:r>
              <a:rPr lang="da-DK" sz="1800" b="1" kern="0" dirty="0">
                <a:effectLst/>
                <a:latin typeface="Segoe UI" panose="020B0502040204020203" pitchFamily="34" charset="0"/>
                <a:ea typeface="Times New Roman" panose="02020603050405020304" pitchFamily="18" charset="0"/>
              </a:rPr>
              <a:t>Hvad er Modernisme?</a:t>
            </a:r>
            <a:r>
              <a:rPr lang="da-DK" dirty="0">
                <a:effectLst/>
              </a:rPr>
              <a:t> </a:t>
            </a:r>
            <a:endParaRPr lang="da-DK" dirty="0"/>
          </a:p>
        </p:txBody>
      </p:sp>
      <p:sp>
        <p:nvSpPr>
          <p:cNvPr id="3" name="Pladsholder til indhold 2">
            <a:extLst>
              <a:ext uri="{FF2B5EF4-FFF2-40B4-BE49-F238E27FC236}">
                <a16:creationId xmlns:a16="http://schemas.microsoft.com/office/drawing/2014/main" id="{9D5442ED-641E-55A9-09CD-9057EF17683E}"/>
              </a:ext>
            </a:extLst>
          </p:cNvPr>
          <p:cNvSpPr>
            <a:spLocks noGrp="1"/>
          </p:cNvSpPr>
          <p:nvPr>
            <p:ph idx="1"/>
          </p:nvPr>
        </p:nvSpPr>
        <p:spPr/>
        <p:txBody>
          <a:bodyPr>
            <a:normAutofit fontScale="32500" lnSpcReduction="20000"/>
          </a:bodyPr>
          <a:lstStyle/>
          <a:p>
            <a:endParaRPr lang="da-DK" dirty="0"/>
          </a:p>
          <a:p>
            <a:r>
              <a:rPr lang="da-DK" sz="8000" dirty="0"/>
              <a:t>Modernisme er en udtryksform, som står i kontrast til realisme</a:t>
            </a:r>
          </a:p>
          <a:p>
            <a:r>
              <a:rPr lang="da-DK" sz="8000" dirty="0"/>
              <a:t>Modernisme er knyttet til subjektets indtryk af egne oplevelser og følelser og oplevelse af verden. </a:t>
            </a:r>
          </a:p>
          <a:p>
            <a:r>
              <a:rPr lang="da-DK" sz="8000" dirty="0"/>
              <a:t>Udtrykket er stærkt subjektivistisk, nyskabende, normbrydende og legende (sproget og formen):</a:t>
            </a:r>
            <a:r>
              <a:rPr lang="da-DK" sz="8000" kern="0" dirty="0">
                <a:effectLst/>
                <a:ea typeface="Times New Roman" panose="02020603050405020304" pitchFamily="18" charset="0"/>
                <a:cs typeface="Times New Roman" panose="02020603050405020304" pitchFamily="18" charset="0"/>
              </a:rPr>
              <a:t> </a:t>
            </a:r>
            <a:endParaRPr lang="da-DK" sz="8000" kern="100" dirty="0">
              <a:ea typeface="Times New Roman" panose="02020603050405020304" pitchFamily="18" charset="0"/>
              <a:cs typeface="Times New Roman" panose="02020603050405020304" pitchFamily="18" charset="0"/>
            </a:endParaRPr>
          </a:p>
          <a:p>
            <a:r>
              <a:rPr lang="da-DK" sz="8000" b="1" kern="0" dirty="0">
                <a:effectLst/>
                <a:ea typeface="Times New Roman" panose="02020603050405020304" pitchFamily="18" charset="0"/>
                <a:cs typeface="Times New Roman" panose="02020603050405020304" pitchFamily="18" charset="0"/>
              </a:rPr>
              <a:t>Kendetegn:</a:t>
            </a:r>
            <a:r>
              <a:rPr lang="da-DK" sz="8000" kern="0" dirty="0">
                <a:effectLst/>
                <a:ea typeface="Times New Roman" panose="02020603050405020304" pitchFamily="18" charset="0"/>
                <a:cs typeface="Times New Roman" panose="02020603050405020304" pitchFamily="18" charset="0"/>
              </a:rPr>
              <a:t> Reaktion på det moderne samfund, eksperimenterende sprog og form</a:t>
            </a:r>
          </a:p>
          <a:p>
            <a:r>
              <a:rPr lang="da-DK" sz="8000" b="0" i="0" u="none" strike="noStrike" dirty="0">
                <a:solidFill>
                  <a:srgbClr val="242424"/>
                </a:solidFill>
                <a:effectLst/>
              </a:rPr>
              <a:t> </a:t>
            </a:r>
            <a:r>
              <a:rPr lang="da-DK" sz="8000" b="1" i="0" u="none" strike="noStrike" dirty="0">
                <a:solidFill>
                  <a:srgbClr val="242424"/>
                </a:solidFill>
                <a:effectLst/>
              </a:rPr>
              <a:t>Sprog og form</a:t>
            </a:r>
            <a:r>
              <a:rPr lang="da-DK" sz="8000" b="0" i="0" u="none" strike="noStrike" dirty="0">
                <a:solidFill>
                  <a:srgbClr val="242424"/>
                </a:solidFill>
                <a:effectLst/>
              </a:rPr>
              <a:t>: Eksperimenterende sprog og form, fokus på individets oplevelser og følelser, og ofte en ikke-lineær fortælling.</a:t>
            </a:r>
          </a:p>
          <a:p>
            <a:pPr marL="342900" lvl="0" indent="-342900">
              <a:lnSpc>
                <a:spcPts val="1500"/>
              </a:lnSpc>
              <a:spcAft>
                <a:spcPts val="800"/>
              </a:spcAft>
              <a:buSzPts val="1000"/>
              <a:buFont typeface="Symbol" pitchFamily="2" charset="2"/>
              <a:buChar char=""/>
              <a:tabLst>
                <a:tab pos="457200" algn="l"/>
              </a:tabLst>
            </a:pPr>
            <a:endParaRPr lang="da-DK" sz="2600" kern="100" dirty="0">
              <a:effectLst/>
              <a:ea typeface="Aptos" panose="020B0004020202020204" pitchFamily="34" charset="0"/>
              <a:cs typeface="Times New Roman" panose="02020603050405020304" pitchFamily="18" charset="0"/>
            </a:endParaRPr>
          </a:p>
          <a:p>
            <a:endParaRPr lang="da-DK" dirty="0"/>
          </a:p>
          <a:p>
            <a:r>
              <a:rPr lang="da-DK" dirty="0"/>
              <a:t>.</a:t>
            </a:r>
          </a:p>
        </p:txBody>
      </p:sp>
    </p:spTree>
    <p:extLst>
      <p:ext uri="{BB962C8B-B14F-4D97-AF65-F5344CB8AC3E}">
        <p14:creationId xmlns:p14="http://schemas.microsoft.com/office/powerpoint/2010/main" val="1027284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C1CCBD-128B-D390-B65F-C38CC1BDA59B}"/>
              </a:ext>
            </a:extLst>
          </p:cNvPr>
          <p:cNvSpPr>
            <a:spLocks noGrp="1"/>
          </p:cNvSpPr>
          <p:nvPr>
            <p:ph type="title"/>
          </p:nvPr>
        </p:nvSpPr>
        <p:spPr>
          <a:xfrm>
            <a:off x="838200" y="365125"/>
            <a:ext cx="10515600" cy="727695"/>
          </a:xfrm>
        </p:spPr>
        <p:txBody>
          <a:bodyPr/>
          <a:lstStyle/>
          <a:p>
            <a:r>
              <a:rPr lang="da-DK" dirty="0"/>
              <a:t>Faserne skitseret løst:</a:t>
            </a:r>
          </a:p>
        </p:txBody>
      </p:sp>
      <p:sp>
        <p:nvSpPr>
          <p:cNvPr id="3" name="Pladsholder til indhold 2">
            <a:extLst>
              <a:ext uri="{FF2B5EF4-FFF2-40B4-BE49-F238E27FC236}">
                <a16:creationId xmlns:a16="http://schemas.microsoft.com/office/drawing/2014/main" id="{9BFCDB6A-74AC-51F9-7954-1E8DC239A491}"/>
              </a:ext>
            </a:extLst>
          </p:cNvPr>
          <p:cNvSpPr>
            <a:spLocks noGrp="1"/>
          </p:cNvSpPr>
          <p:nvPr>
            <p:ph idx="1"/>
          </p:nvPr>
        </p:nvSpPr>
        <p:spPr>
          <a:xfrm>
            <a:off x="838200" y="1215483"/>
            <a:ext cx="10515600" cy="4961480"/>
          </a:xfrm>
        </p:spPr>
        <p:txBody>
          <a:bodyPr>
            <a:normAutofit fontScale="92500" lnSpcReduction="20000"/>
          </a:bodyPr>
          <a:lstStyle/>
          <a:p>
            <a:r>
              <a:rPr lang="da-DK" dirty="0"/>
              <a:t>De tidlige modernismetendensers 2 perioder: </a:t>
            </a:r>
          </a:p>
          <a:p>
            <a:pPr lvl="1"/>
            <a:r>
              <a:rPr lang="da-DK" dirty="0"/>
              <a:t>A)før og mellemkrigstiden: 1900-1930</a:t>
            </a:r>
          </a:p>
          <a:p>
            <a:pPr lvl="1"/>
            <a:r>
              <a:rPr lang="da-DK" dirty="0"/>
              <a:t>B) sen mellemkrigstid og modernismetræks-tendenser:1930-1950</a:t>
            </a:r>
          </a:p>
          <a:p>
            <a:pPr marL="0" indent="0">
              <a:buNone/>
            </a:pPr>
            <a:r>
              <a:rPr lang="da-DK" b="1" dirty="0"/>
              <a:t>Modernisme </a:t>
            </a:r>
            <a:r>
              <a:rPr lang="da-DK" dirty="0"/>
              <a:t>(kunst i den moderne verden) ca.:1945 -1980’erne</a:t>
            </a:r>
          </a:p>
          <a:p>
            <a:r>
              <a:rPr lang="da-DK" b="1" dirty="0"/>
              <a:t>1.Fase: </a:t>
            </a:r>
            <a:r>
              <a:rPr lang="da-DK" dirty="0" err="1"/>
              <a:t>Heretica</a:t>
            </a:r>
            <a:r>
              <a:rPr lang="da-DK" dirty="0"/>
              <a:t>-modernisterne (</a:t>
            </a:r>
            <a:r>
              <a:rPr lang="da-DK" dirty="0" err="1"/>
              <a:t>Hereticagruppen</a:t>
            </a:r>
            <a:r>
              <a:rPr lang="da-DK" dirty="0"/>
              <a:t>)ca.: 1945-1960</a:t>
            </a:r>
          </a:p>
          <a:p>
            <a:r>
              <a:rPr lang="da-DK" b="1" dirty="0"/>
              <a:t>2. fase: </a:t>
            </a:r>
            <a:r>
              <a:rPr lang="da-DK" dirty="0"/>
              <a:t>Konfrontationsmodernisterne (Rifbjerg med flere)ca.: 1950-1975</a:t>
            </a:r>
          </a:p>
          <a:p>
            <a:r>
              <a:rPr lang="da-DK" b="1" dirty="0"/>
              <a:t>3.fase:</a:t>
            </a:r>
            <a:r>
              <a:rPr lang="da-DK" dirty="0"/>
              <a:t>Systemdigtning og konkretisme ca.:1960 til begyndelsen af 1970’erne.</a:t>
            </a:r>
          </a:p>
          <a:p>
            <a:r>
              <a:rPr lang="da-DK" b="1" dirty="0"/>
              <a:t>4.fase</a:t>
            </a:r>
            <a:r>
              <a:rPr lang="da-DK" dirty="0"/>
              <a:t>: ”Kropsmodernisme” også omtalt som: ”1980’er-modernisme” ca.:1980 og frem til ca.:1990.</a:t>
            </a:r>
          </a:p>
          <a:p>
            <a:r>
              <a:rPr lang="da-DK" b="1" dirty="0"/>
              <a:t>OBS! </a:t>
            </a:r>
            <a:r>
              <a:rPr lang="da-DK" dirty="0"/>
              <a:t>Se på </a:t>
            </a:r>
            <a:r>
              <a:rPr lang="da-DK" u="sng" dirty="0"/>
              <a:t>tekstens træk </a:t>
            </a:r>
            <a:r>
              <a:rPr lang="da-DK" dirty="0"/>
              <a:t>når i definerer </a:t>
            </a:r>
            <a:r>
              <a:rPr lang="da-DK" u="sng" dirty="0"/>
              <a:t>typen</a:t>
            </a:r>
            <a:r>
              <a:rPr lang="da-DK" dirty="0"/>
              <a:t> af modernisme – I kan IKKE bruge en tekst udgivelsesår til dette!!</a:t>
            </a:r>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279181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3472BB-3E1D-20A7-0884-D0C350925256}"/>
              </a:ext>
            </a:extLst>
          </p:cNvPr>
          <p:cNvSpPr>
            <a:spLocks noGrp="1"/>
          </p:cNvSpPr>
          <p:nvPr>
            <p:ph type="title"/>
          </p:nvPr>
        </p:nvSpPr>
        <p:spPr/>
        <p:txBody>
          <a:bodyPr/>
          <a:lstStyle/>
          <a:p>
            <a:r>
              <a:rPr lang="da-DK" dirty="0"/>
              <a:t>Mellemkrigstiden og de begyndende modernistiske tendenser…..</a:t>
            </a:r>
          </a:p>
        </p:txBody>
      </p:sp>
      <p:sp>
        <p:nvSpPr>
          <p:cNvPr id="3" name="Pladsholder til indhold 2">
            <a:extLst>
              <a:ext uri="{FF2B5EF4-FFF2-40B4-BE49-F238E27FC236}">
                <a16:creationId xmlns:a16="http://schemas.microsoft.com/office/drawing/2014/main" id="{F8E3FC86-5FA8-3DB9-A5B9-CB3B386EB5FA}"/>
              </a:ext>
            </a:extLst>
          </p:cNvPr>
          <p:cNvSpPr>
            <a:spLocks noGrp="1"/>
          </p:cNvSpPr>
          <p:nvPr>
            <p:ph idx="1"/>
          </p:nvPr>
        </p:nvSpPr>
        <p:spPr/>
        <p:txBody>
          <a:bodyPr>
            <a:normAutofit fontScale="92500" lnSpcReduction="10000"/>
          </a:bodyPr>
          <a:lstStyle/>
          <a:p>
            <a:r>
              <a:rPr lang="da-DK" dirty="0"/>
              <a:t>Ekspressionisme, </a:t>
            </a:r>
          </a:p>
          <a:p>
            <a:r>
              <a:rPr lang="da-DK" dirty="0"/>
              <a:t>impressionisme, </a:t>
            </a:r>
          </a:p>
          <a:p>
            <a:r>
              <a:rPr lang="da-DK" dirty="0"/>
              <a:t>kubisme, </a:t>
            </a:r>
          </a:p>
          <a:p>
            <a:r>
              <a:rPr lang="da-DK" dirty="0"/>
              <a:t>dadaisme, </a:t>
            </a:r>
          </a:p>
          <a:p>
            <a:r>
              <a:rPr lang="da-DK" dirty="0"/>
              <a:t>futurisme, </a:t>
            </a:r>
          </a:p>
          <a:p>
            <a:r>
              <a:rPr lang="da-DK" dirty="0"/>
              <a:t>surrealisme </a:t>
            </a:r>
          </a:p>
          <a:p>
            <a:pPr marL="0" indent="0">
              <a:buNone/>
            </a:pPr>
            <a:r>
              <a:rPr lang="da-DK" dirty="0"/>
              <a:t>Alle disse ismer plus mange flere har alle modernistiske træk, og de kan siges at være forgængere for den moderne verdens Modernisme fra ca. 1950 og ca. frem til slut 1980’erne.</a:t>
            </a:r>
          </a:p>
          <a:p>
            <a:r>
              <a:rPr lang="da-DK" dirty="0"/>
              <a:t>Postmodernismen er netop Modernismens efterfølger…..</a:t>
            </a:r>
          </a:p>
        </p:txBody>
      </p:sp>
    </p:spTree>
    <p:extLst>
      <p:ext uri="{BB962C8B-B14F-4D97-AF65-F5344CB8AC3E}">
        <p14:creationId xmlns:p14="http://schemas.microsoft.com/office/powerpoint/2010/main" val="4229502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377927-7CC8-C4B2-604F-8C95C86AF5FB}"/>
              </a:ext>
            </a:extLst>
          </p:cNvPr>
          <p:cNvSpPr>
            <a:spLocks noGrp="1"/>
          </p:cNvSpPr>
          <p:nvPr>
            <p:ph type="title"/>
          </p:nvPr>
        </p:nvSpPr>
        <p:spPr/>
        <p:txBody>
          <a:bodyPr>
            <a:normAutofit/>
          </a:bodyPr>
          <a:lstStyle/>
          <a:p>
            <a:r>
              <a:rPr lang="da-DK" sz="2800" b="1" dirty="0" err="1"/>
              <a:t>Pre</a:t>
            </a:r>
            <a:r>
              <a:rPr lang="da-DK" sz="2800" b="1" dirty="0"/>
              <a:t>-modernisme (før 1950)og Modernismen første fase</a:t>
            </a:r>
          </a:p>
        </p:txBody>
      </p:sp>
      <p:sp>
        <p:nvSpPr>
          <p:cNvPr id="3" name="Pladsholder til indhold 2">
            <a:extLst>
              <a:ext uri="{FF2B5EF4-FFF2-40B4-BE49-F238E27FC236}">
                <a16:creationId xmlns:a16="http://schemas.microsoft.com/office/drawing/2014/main" id="{B9C91030-5504-3891-FA61-7C73762420EE}"/>
              </a:ext>
            </a:extLst>
          </p:cNvPr>
          <p:cNvSpPr>
            <a:spLocks noGrp="1"/>
          </p:cNvSpPr>
          <p:nvPr>
            <p:ph idx="1"/>
          </p:nvPr>
        </p:nvSpPr>
        <p:spPr/>
        <p:txBody>
          <a:bodyPr>
            <a:normAutofit fontScale="62500" lnSpcReduction="20000"/>
          </a:bodyPr>
          <a:lstStyle/>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Surrealisterne:</a:t>
            </a:r>
            <a:r>
              <a:rPr lang="da-DK" b="0" i="0" u="none" strike="noStrike" dirty="0">
                <a:solidFill>
                  <a:srgbClr val="242424"/>
                </a:solidFill>
                <a:effectLst/>
                <a:latin typeface="Segoe UI" panose="020B0502040204020203" pitchFamily="34" charset="0"/>
              </a:rPr>
              <a:t> Jens August Schade og Gustaf Munch-Petersen i 1930'erne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Kubisme-maler</a:t>
            </a:r>
            <a:r>
              <a:rPr lang="da-DK" b="0" i="0" u="none" strike="noStrike" dirty="0">
                <a:solidFill>
                  <a:srgbClr val="242424"/>
                </a:solidFill>
                <a:effectLst/>
                <a:latin typeface="Segoe UI" panose="020B0502040204020203" pitchFamily="34" charset="0"/>
              </a:rPr>
              <a:t>: Wilhelm Lundstrøm</a:t>
            </a: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Impressionisme: Herman Bang (og malerkunsten den franske Degas)</a:t>
            </a: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Ekspressionisme: Tom Kristensen, Emil Bønnelycke, Rudolf Broby Johansen med flere.</a:t>
            </a:r>
          </a:p>
          <a:p>
            <a:pPr algn="l">
              <a:spcBef>
                <a:spcPts val="750"/>
              </a:spcBef>
              <a:spcAft>
                <a:spcPts val="750"/>
              </a:spcAft>
              <a:buFont typeface="Arial" panose="020B0604020202020204" pitchFamily="34" charset="0"/>
              <a:buChar char="•"/>
            </a:pPr>
            <a:r>
              <a:rPr lang="da-DK" b="1" i="0" u="none" strike="noStrike" dirty="0" err="1">
                <a:solidFill>
                  <a:srgbClr val="242424"/>
                </a:solidFill>
                <a:effectLst/>
                <a:latin typeface="Segoe UI" panose="020B0502040204020203" pitchFamily="34" charset="0"/>
              </a:rPr>
              <a:t>Heretica</a:t>
            </a:r>
            <a:r>
              <a:rPr lang="da-DK" b="1" i="0" u="none" strike="noStrike" dirty="0">
                <a:solidFill>
                  <a:srgbClr val="242424"/>
                </a:solidFill>
                <a:effectLst/>
                <a:latin typeface="Segoe UI" panose="020B0502040204020203" pitchFamily="34" charset="0"/>
              </a:rPr>
              <a:t>-gruppen:</a:t>
            </a:r>
            <a:r>
              <a:rPr lang="da-DK" b="0" i="0" u="none" strike="noStrike" dirty="0">
                <a:solidFill>
                  <a:srgbClr val="242424"/>
                </a:solidFill>
                <a:effectLst/>
                <a:latin typeface="Segoe UI" panose="020B0502040204020203" pitchFamily="34" charset="0"/>
              </a:rPr>
              <a:t> Fokus på at hele det splittede menneske gennem skriften</a:t>
            </a:r>
            <a:r>
              <a:rPr lang="da-DK" dirty="0">
                <a:solidFill>
                  <a:srgbClr val="242424"/>
                </a:solidFill>
                <a:latin typeface="var(--fontFamilyBase)"/>
              </a:rPr>
              <a:t>: at skrive sig </a:t>
            </a:r>
            <a:r>
              <a:rPr lang="da-DK" dirty="0" err="1">
                <a:solidFill>
                  <a:srgbClr val="242424"/>
                </a:solidFill>
                <a:latin typeface="var(--fontFamilyBase)"/>
              </a:rPr>
              <a:t>nedf</a:t>
            </a:r>
            <a:r>
              <a:rPr lang="da-DK" dirty="0">
                <a:solidFill>
                  <a:srgbClr val="242424"/>
                </a:solidFill>
                <a:latin typeface="var(--fontFamilyBase)"/>
              </a:rPr>
              <a:t> til et </a:t>
            </a:r>
            <a:r>
              <a:rPr lang="da-DK" dirty="0" err="1">
                <a:solidFill>
                  <a:srgbClr val="242424"/>
                </a:solidFill>
                <a:latin typeface="var(--fontFamilyBase)"/>
              </a:rPr>
              <a:t>nul,finde</a:t>
            </a:r>
            <a:r>
              <a:rPr lang="da-DK" dirty="0">
                <a:solidFill>
                  <a:srgbClr val="242424"/>
                </a:solidFill>
                <a:latin typeface="var(--fontFamilyBase)"/>
              </a:rPr>
              <a:t> det autentiske sjælelige i mennesket og bygge menneskeheden op igen. Myterne anvendes på ny og et åndeligt eksistentialistisk tema går igen. Karen Blixens forfatterskab rummer disse træk. Digteren skuer indad og arbejder med splittelsen og det sjælelige i lyset af eksistentialismen og verdenskrigene. 1890’ernes Symbolisme har fællestræk med </a:t>
            </a:r>
            <a:r>
              <a:rPr lang="da-DK" dirty="0" err="1">
                <a:solidFill>
                  <a:srgbClr val="242424"/>
                </a:solidFill>
                <a:latin typeface="var(--fontFamilyBase)"/>
              </a:rPr>
              <a:t>Hereticas</a:t>
            </a:r>
            <a:r>
              <a:rPr lang="da-DK" dirty="0">
                <a:solidFill>
                  <a:srgbClr val="242424"/>
                </a:solidFill>
                <a:latin typeface="var(--fontFamilyBase)"/>
              </a:rPr>
              <a:t>  splittelse og sjælelige fokus. I har under symbolisme læst: (</a:t>
            </a:r>
            <a:r>
              <a:rPr lang="da-DK" dirty="0" err="1">
                <a:solidFill>
                  <a:srgbClr val="242424"/>
                </a:solidFill>
                <a:latin typeface="var(--fontFamilyBase)"/>
              </a:rPr>
              <a:t>sophus</a:t>
            </a:r>
            <a:r>
              <a:rPr lang="da-DK" dirty="0">
                <a:solidFill>
                  <a:srgbClr val="242424"/>
                </a:solidFill>
                <a:latin typeface="var(--fontFamilyBase)"/>
              </a:rPr>
              <a:t> Clausen: ”På sneen” og ”</a:t>
            </a:r>
            <a:r>
              <a:rPr lang="da-DK" dirty="0" err="1">
                <a:solidFill>
                  <a:srgbClr val="242424"/>
                </a:solidFill>
                <a:latin typeface="var(--fontFamilyBase)"/>
              </a:rPr>
              <a:t>Angest</a:t>
            </a:r>
            <a:r>
              <a:rPr lang="da-DK" dirty="0">
                <a:solidFill>
                  <a:srgbClr val="242424"/>
                </a:solidFill>
                <a:latin typeface="var(--fontFamilyBase)"/>
              </a:rPr>
              <a:t>”</a:t>
            </a: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Peter Seeberg har modernismetræk som ligner </a:t>
            </a:r>
            <a:r>
              <a:rPr lang="da-DK" b="0" i="0" u="none" strike="noStrike" dirty="0" err="1">
                <a:solidFill>
                  <a:srgbClr val="242424"/>
                </a:solidFill>
                <a:effectLst/>
                <a:latin typeface="Segoe UI" panose="020B0502040204020203" pitchFamily="34" charset="0"/>
              </a:rPr>
              <a:t>Hereticas</a:t>
            </a:r>
            <a:r>
              <a:rPr lang="da-DK" b="0" i="0" u="none" strike="noStrike" dirty="0">
                <a:solidFill>
                  <a:srgbClr val="242424"/>
                </a:solidFill>
                <a:effectLst/>
                <a:latin typeface="Segoe UI" panose="020B0502040204020203" pitchFamily="34" charset="0"/>
              </a:rPr>
              <a:t> i novellen: Hullet”, hvor han ‘genbruger’ Camus’ Sisyfos-myte-motiv . Heri ses også eksistentialistiske træk og mytemotivet genanvendes på en ny måde.</a:t>
            </a: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a:t>
            </a:r>
          </a:p>
          <a:p>
            <a:endParaRPr lang="da-DK" dirty="0"/>
          </a:p>
        </p:txBody>
      </p:sp>
    </p:spTree>
    <p:extLst>
      <p:ext uri="{BB962C8B-B14F-4D97-AF65-F5344CB8AC3E}">
        <p14:creationId xmlns:p14="http://schemas.microsoft.com/office/powerpoint/2010/main" val="1559210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DCEF3F-3F10-1F77-E48F-E75623C3C057}"/>
              </a:ext>
            </a:extLst>
          </p:cNvPr>
          <p:cNvSpPr>
            <a:spLocks noGrp="1"/>
          </p:cNvSpPr>
          <p:nvPr>
            <p:ph type="title"/>
          </p:nvPr>
        </p:nvSpPr>
        <p:spPr/>
        <p:txBody>
          <a:bodyPr/>
          <a:lstStyle/>
          <a:p>
            <a:r>
              <a:rPr lang="da-DK" dirty="0"/>
              <a:t>Konfrontationsmodernisme</a:t>
            </a:r>
          </a:p>
        </p:txBody>
      </p:sp>
      <p:sp>
        <p:nvSpPr>
          <p:cNvPr id="3" name="Pladsholder til indhold 2">
            <a:extLst>
              <a:ext uri="{FF2B5EF4-FFF2-40B4-BE49-F238E27FC236}">
                <a16:creationId xmlns:a16="http://schemas.microsoft.com/office/drawing/2014/main" id="{8A78C8D1-D4BF-D138-018E-47C2E8CC632C}"/>
              </a:ext>
            </a:extLst>
          </p:cNvPr>
          <p:cNvSpPr>
            <a:spLocks noGrp="1"/>
          </p:cNvSpPr>
          <p:nvPr>
            <p:ph idx="1"/>
          </p:nvPr>
        </p:nvSpPr>
        <p:spPr/>
        <p:txBody>
          <a:bodyPr>
            <a:normAutofit fontScale="25000" lnSpcReduction="20000"/>
          </a:bodyPr>
          <a:lstStyle/>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Nøgleværker:</a:t>
            </a:r>
            <a:r>
              <a:rPr lang="da-DK" b="0" i="0" u="none" strike="noStrike" dirty="0">
                <a:solidFill>
                  <a:srgbClr val="242424"/>
                </a:solidFill>
                <a:effectLst/>
                <a:latin typeface="Segoe UI" panose="020B0502040204020203" pitchFamily="34" charset="0"/>
              </a:rPr>
              <a:t> Ivan Malinowskis "Galgenfrist" (1958) og Klaus Rifbjergs "Konfrontation" (1960)</a:t>
            </a:r>
          </a:p>
          <a:p>
            <a:pPr algn="l">
              <a:buNone/>
            </a:pPr>
            <a:r>
              <a:rPr lang="da-DK" b="1" i="0" u="none" strike="noStrike" dirty="0">
                <a:solidFill>
                  <a:srgbClr val="242424"/>
                </a:solidFill>
                <a:effectLst/>
                <a:latin typeface="Segoe UI" panose="020B0502040204020203" pitchFamily="34" charset="0"/>
              </a:rPr>
              <a:t>Konfrontationsmodernisme</a:t>
            </a:r>
          </a:p>
          <a:p>
            <a:pPr algn="l">
              <a:buNone/>
            </a:pPr>
            <a:r>
              <a:rPr lang="da-DK" b="1" i="0" u="none" strike="noStrike" dirty="0">
                <a:solidFill>
                  <a:srgbClr val="242424"/>
                </a:solidFill>
                <a:effectLst/>
                <a:latin typeface="Segoe UI" panose="020B0502040204020203" pitchFamily="34" charset="0"/>
              </a:rPr>
              <a:t>Definition:</a:t>
            </a:r>
            <a:r>
              <a:rPr lang="da-DK" b="0" i="0" u="none" strike="noStrike" dirty="0">
                <a:solidFill>
                  <a:srgbClr val="242424"/>
                </a:solidFill>
                <a:effectLst/>
                <a:latin typeface="Segoe UI" panose="020B0502040204020203" pitchFamily="34" charset="0"/>
              </a:rPr>
              <a:t> Konfrontationsmodernisme er en særlig betegnelse for den danske modernistiske digtning i 1960'erne. Betegnelsen stammer fra Klaus Rifbjergs digtsamling "Konfrontation" fra 1960</a:t>
            </a:r>
          </a:p>
          <a:p>
            <a:pPr>
              <a:buNone/>
            </a:pPr>
            <a:r>
              <a:rPr lang="da-DK" u="none" strike="noStrike" dirty="0">
                <a:effectLst/>
                <a:latin typeface="var(--fontFamilyBase)"/>
              </a:rPr>
              <a:t>1</a:t>
            </a:r>
            <a:endParaRPr lang="da-DK" dirty="0">
              <a:effectLst/>
            </a:endParaRPr>
          </a:p>
          <a:p>
            <a:pPr>
              <a:buNone/>
            </a:pPr>
            <a:r>
              <a:rPr lang="da-DK" dirty="0"/>
              <a:t>. Denne form for modernisme er kendetegnet ved en direkte og ofte provokerende tilgang til samfundskritik, hvor forfatterne udforsker og udstiller de negative sider af det moderne liv</a:t>
            </a:r>
            <a:r>
              <a:rPr lang="da-DK" u="none" strike="noStrike" dirty="0">
                <a:effectLst/>
                <a:latin typeface="var(--fontFamilyBase)"/>
              </a:rPr>
              <a:t>1</a:t>
            </a:r>
            <a:endParaRPr lang="da-DK" dirty="0">
              <a:effectLst/>
            </a:endParaRPr>
          </a:p>
          <a:p>
            <a:pPr algn="l">
              <a:buNone/>
            </a:pPr>
            <a:r>
              <a:rPr lang="da-DK" dirty="0"/>
              <a:t>.</a:t>
            </a:r>
            <a:r>
              <a:rPr lang="da-DK" b="1" i="0" u="none" strike="noStrike" dirty="0">
                <a:solidFill>
                  <a:srgbClr val="242424"/>
                </a:solidFill>
                <a:effectLst/>
                <a:latin typeface="Segoe UI" panose="020B0502040204020203" pitchFamily="34" charset="0"/>
              </a:rPr>
              <a:t>Kendetegn:</a:t>
            </a: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Sprængt og billedrigt sprog:</a:t>
            </a:r>
            <a:r>
              <a:rPr lang="da-DK" b="0" i="0" u="none" strike="noStrike" dirty="0">
                <a:solidFill>
                  <a:srgbClr val="242424"/>
                </a:solidFill>
                <a:effectLst/>
                <a:latin typeface="Segoe UI" panose="020B0502040204020203" pitchFamily="34" charset="0"/>
              </a:rPr>
              <a:t> Konfrontationsmodernismen bruger et fragmenteret og billedrigt sprog til at udtrykke det enkelte menneskes møde med omverdenen</a:t>
            </a:r>
            <a:r>
              <a:rPr lang="da-DK" b="0" i="0" u="none" strike="noStrike" dirty="0">
                <a:solidFill>
                  <a:srgbClr val="242424"/>
                </a:solidFill>
                <a:effectLst/>
                <a:latin typeface="var(--fontFamilyBase)"/>
              </a:rPr>
              <a:t>1</a:t>
            </a: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 Dette sprog afspejler den fragmenterede og kaotiske oplevelse af det moderne samfund.</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Eksistentiel erfaring:</a:t>
            </a:r>
            <a:r>
              <a:rPr lang="da-DK" b="0" i="0" u="none" strike="noStrike" dirty="0">
                <a:solidFill>
                  <a:srgbClr val="242424"/>
                </a:solidFill>
                <a:effectLst/>
                <a:latin typeface="Segoe UI" panose="020B0502040204020203" pitchFamily="34" charset="0"/>
              </a:rPr>
              <a:t> Forfatterne udtrykker en eksistentiel erfaring af livet som kropsligt og konkret, hvor individet ofte fremstår fragmenteret og overvældet af sanseindtryk</a:t>
            </a:r>
            <a:r>
              <a:rPr lang="da-DK" b="0" i="0" u="none" strike="noStrike" dirty="0">
                <a:solidFill>
                  <a:srgbClr val="242424"/>
                </a:solidFill>
                <a:effectLst/>
                <a:latin typeface="var(--fontFamilyBase)"/>
              </a:rPr>
              <a:t>1</a:t>
            </a: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Samfundskritik:</a:t>
            </a:r>
            <a:r>
              <a:rPr lang="da-DK" b="0" i="0" u="none" strike="noStrike" dirty="0">
                <a:solidFill>
                  <a:srgbClr val="242424"/>
                </a:solidFill>
                <a:effectLst/>
                <a:latin typeface="Segoe UI" panose="020B0502040204020203" pitchFamily="34" charset="0"/>
              </a:rPr>
              <a:t> Der er en stærk kritik af kapitalisme, materialisme og fremmedgørelse i det moderne samfund</a:t>
            </a:r>
            <a:r>
              <a:rPr lang="da-DK" b="0" i="0" u="none" strike="noStrike" dirty="0">
                <a:solidFill>
                  <a:srgbClr val="242424"/>
                </a:solidFill>
                <a:effectLst/>
                <a:latin typeface="var(--fontFamilyBase)"/>
              </a:rPr>
              <a:t>1</a:t>
            </a: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 Forfatterne konfronterer læseren med de negative konsekvenser af disse samfundsstrukturer.</a:t>
            </a:r>
          </a:p>
          <a:p>
            <a:pPr algn="l">
              <a:spcBef>
                <a:spcPts val="750"/>
              </a:spcBef>
              <a:spcAft>
                <a:spcPts val="750"/>
              </a:spcAft>
              <a:buFont typeface="Arial" panose="020B0604020202020204" pitchFamily="34" charset="0"/>
              <a:buChar char="•"/>
            </a:pP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Temaer:</a:t>
            </a:r>
            <a:r>
              <a:rPr lang="da-DK" b="0" i="0" u="none" strike="noStrike" dirty="0">
                <a:solidFill>
                  <a:srgbClr val="242424"/>
                </a:solidFill>
                <a:effectLst/>
                <a:latin typeface="Segoe UI" panose="020B0502040204020203" pitchFamily="34" charset="0"/>
              </a:rPr>
              <a:t> Fremmedgørelse, materialisme, og kapitalisme</a:t>
            </a:r>
            <a:r>
              <a:rPr lang="da-DK" b="1" i="0" u="none" strike="noStrike" dirty="0">
                <a:solidFill>
                  <a:srgbClr val="242424"/>
                </a:solidFill>
                <a:effectLst/>
                <a:latin typeface="Segoe UI" panose="020B0502040204020203" pitchFamily="34" charset="0"/>
              </a:rPr>
              <a:t> </a:t>
            </a:r>
            <a:r>
              <a:rPr lang="da-DK" b="0" i="0" u="none" strike="noStrike" dirty="0">
                <a:solidFill>
                  <a:srgbClr val="242424"/>
                </a:solidFill>
                <a:effectLst/>
                <a:latin typeface="Segoe UI" panose="020B0502040204020203" pitchFamily="34" charset="0"/>
              </a:rPr>
              <a:t> Mange værker inden for konfrontationsmodernismen udforsker følelsen af fremmedgørelse i det moderne samfund, hvor individet føler sig adskilt fra både sig selv og andre</a:t>
            </a:r>
            <a:r>
              <a:rPr lang="da-DK" b="0" i="0" u="none" strike="noStrike" dirty="0">
                <a:solidFill>
                  <a:srgbClr val="242424"/>
                </a:solidFill>
                <a:effectLst/>
                <a:latin typeface="var(--fontFamilyBase)"/>
              </a:rPr>
              <a:t>1</a:t>
            </a: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Materialisme:</a:t>
            </a:r>
            <a:r>
              <a:rPr lang="da-DK" b="0" i="0" u="none" strike="noStrike" dirty="0">
                <a:solidFill>
                  <a:srgbClr val="242424"/>
                </a:solidFill>
                <a:effectLst/>
                <a:latin typeface="Segoe UI" panose="020B0502040204020203" pitchFamily="34" charset="0"/>
              </a:rPr>
              <a:t> Der er en kritik af det materialistiske samfund, hvor forbrug og økonomisk vækst prioriteres over menneskelige værdier og relationer</a:t>
            </a:r>
            <a:r>
              <a:rPr lang="da-DK" dirty="0">
                <a:solidFill>
                  <a:srgbClr val="242424"/>
                </a:solidFill>
                <a:latin typeface="var(--fontFamilyBase)"/>
              </a:rPr>
              <a:t> . Otto Gelsted: Reklameskibet” er et eksempel på en kritik af materialisme og forbrugerisme i den moderne verden.</a:t>
            </a: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Kapitalisme:</a:t>
            </a:r>
            <a:r>
              <a:rPr lang="da-DK" b="0" i="0" u="none" strike="noStrike" dirty="0">
                <a:solidFill>
                  <a:srgbClr val="242424"/>
                </a:solidFill>
                <a:effectLst/>
                <a:latin typeface="Segoe UI" panose="020B0502040204020203" pitchFamily="34" charset="0"/>
              </a:rPr>
              <a:t> Forfatterne udforsker de negative konsekvenser af kapitalismen, herunder udnyttelse, ulighed og tab af menneskelig værdighed</a:t>
            </a:r>
            <a:r>
              <a:rPr lang="da-DK" b="0" i="0" u="none" strike="noStrike" dirty="0">
                <a:solidFill>
                  <a:srgbClr val="242424"/>
                </a:solidFill>
                <a:effectLst/>
                <a:latin typeface="var(--fontFamilyBase)"/>
              </a:rPr>
              <a:t>1</a:t>
            </a: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endParaRPr lang="da-DK" b="0" i="0" u="none" strike="noStrike"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a:t>
            </a:r>
          </a:p>
          <a:p>
            <a:endParaRPr lang="da-DK" dirty="0"/>
          </a:p>
        </p:txBody>
      </p:sp>
    </p:spTree>
    <p:extLst>
      <p:ext uri="{BB962C8B-B14F-4D97-AF65-F5344CB8AC3E}">
        <p14:creationId xmlns:p14="http://schemas.microsoft.com/office/powerpoint/2010/main" val="1567288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7F9EFA-178E-FE4C-C5E9-CB79CBAE884D}"/>
              </a:ext>
            </a:extLst>
          </p:cNvPr>
          <p:cNvSpPr>
            <a:spLocks noGrp="1"/>
          </p:cNvSpPr>
          <p:nvPr>
            <p:ph type="title"/>
          </p:nvPr>
        </p:nvSpPr>
        <p:spPr/>
        <p:txBody>
          <a:bodyPr>
            <a:normAutofit/>
          </a:bodyPr>
          <a:lstStyle/>
          <a:p>
            <a:r>
              <a:rPr lang="da-DK" sz="3200" dirty="0"/>
              <a:t>Konfrontationsmodernisme og modernisme central forfatter:</a:t>
            </a:r>
            <a:br>
              <a:rPr lang="da-DK" sz="3200" dirty="0"/>
            </a:br>
            <a:r>
              <a:rPr lang="da-DK" sz="3200" dirty="0"/>
              <a:t>Tom Kristensen</a:t>
            </a:r>
          </a:p>
        </p:txBody>
      </p:sp>
      <p:sp>
        <p:nvSpPr>
          <p:cNvPr id="3" name="Pladsholder til indhold 2">
            <a:extLst>
              <a:ext uri="{FF2B5EF4-FFF2-40B4-BE49-F238E27FC236}">
                <a16:creationId xmlns:a16="http://schemas.microsoft.com/office/drawing/2014/main" id="{F8FBE04B-0202-D2A6-A5F7-088D8361B51C}"/>
              </a:ext>
            </a:extLst>
          </p:cNvPr>
          <p:cNvSpPr>
            <a:spLocks noGrp="1"/>
          </p:cNvSpPr>
          <p:nvPr>
            <p:ph idx="1"/>
          </p:nvPr>
        </p:nvSpPr>
        <p:spPr/>
        <p:txBody>
          <a:bodyPr/>
          <a:lstStyle/>
          <a:p>
            <a:pPr algn="l">
              <a:buNone/>
            </a:pPr>
            <a:r>
              <a:rPr lang="da-DK" b="1" i="0" u="none" strike="noStrike" dirty="0">
                <a:solidFill>
                  <a:srgbClr val="242424"/>
                </a:solidFill>
                <a:effectLst/>
                <a:latin typeface="Segoe UI" panose="020B0502040204020203" pitchFamily="34" charset="0"/>
              </a:rPr>
              <a:t>Tom Kristensen</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Forfatter:</a:t>
            </a:r>
            <a:r>
              <a:rPr lang="da-DK" b="0" i="0" u="none" strike="noStrike" dirty="0">
                <a:solidFill>
                  <a:srgbClr val="242424"/>
                </a:solidFill>
                <a:effectLst/>
                <a:latin typeface="Segoe UI" panose="020B0502040204020203" pitchFamily="34" charset="0"/>
              </a:rPr>
              <a:t> Tom Kristensen</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Nøgleværker:</a:t>
            </a:r>
            <a:r>
              <a:rPr lang="da-DK" b="0" i="0" u="none" strike="noStrike" dirty="0">
                <a:solidFill>
                  <a:srgbClr val="242424"/>
                </a:solidFill>
                <a:effectLst/>
                <a:latin typeface="Segoe UI" panose="020B0502040204020203" pitchFamily="34" charset="0"/>
              </a:rPr>
              <a:t> "Hærværk" og "Fribytterdrømme"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Temaer:</a:t>
            </a:r>
            <a:r>
              <a:rPr lang="da-DK" b="0" i="0" u="none" strike="noStrike" dirty="0">
                <a:solidFill>
                  <a:srgbClr val="242424"/>
                </a:solidFill>
                <a:effectLst/>
                <a:latin typeface="Segoe UI" panose="020B0502040204020203" pitchFamily="34" charset="0"/>
              </a:rPr>
              <a:t> Angst, kaos, og intensitet</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Citat:</a:t>
            </a:r>
            <a:r>
              <a:rPr lang="da-DK" b="0" i="0" u="none" strike="noStrike" dirty="0">
                <a:solidFill>
                  <a:srgbClr val="242424"/>
                </a:solidFill>
                <a:effectLst/>
                <a:latin typeface="Segoe UI" panose="020B0502040204020203" pitchFamily="34" charset="0"/>
              </a:rPr>
              <a:t> "Jeg er en fribytter, en pirat, der sejler på livets hav." - Tom Kristensen</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Citat:</a:t>
            </a:r>
            <a:r>
              <a:rPr lang="da-DK" b="0" i="0" u="none" strike="noStrike" dirty="0">
                <a:solidFill>
                  <a:srgbClr val="242424"/>
                </a:solidFill>
                <a:effectLst/>
                <a:latin typeface="Segoe UI" panose="020B0502040204020203" pitchFamily="34" charset="0"/>
              </a:rPr>
              <a:t> "Hærværk er en roman om en mand, der går til grunde i en verden uden mening." - Tom Kristensen</a:t>
            </a:r>
          </a:p>
          <a:p>
            <a:endParaRPr lang="da-DK" dirty="0"/>
          </a:p>
        </p:txBody>
      </p:sp>
    </p:spTree>
    <p:extLst>
      <p:ext uri="{BB962C8B-B14F-4D97-AF65-F5344CB8AC3E}">
        <p14:creationId xmlns:p14="http://schemas.microsoft.com/office/powerpoint/2010/main" val="91865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5A09D8-5A3B-6DAD-08A2-2977DEBF6F0F}"/>
              </a:ext>
            </a:extLst>
          </p:cNvPr>
          <p:cNvSpPr>
            <a:spLocks noGrp="1"/>
          </p:cNvSpPr>
          <p:nvPr>
            <p:ph type="title"/>
          </p:nvPr>
        </p:nvSpPr>
        <p:spPr/>
        <p:txBody>
          <a:bodyPr/>
          <a:lstStyle/>
          <a:p>
            <a:r>
              <a:rPr lang="da-DK" dirty="0"/>
              <a:t>Otto Gelsted: ”Reklameskibet”</a:t>
            </a:r>
          </a:p>
        </p:txBody>
      </p:sp>
      <p:sp>
        <p:nvSpPr>
          <p:cNvPr id="3" name="Pladsholder til indhold 2">
            <a:extLst>
              <a:ext uri="{FF2B5EF4-FFF2-40B4-BE49-F238E27FC236}">
                <a16:creationId xmlns:a16="http://schemas.microsoft.com/office/drawing/2014/main" id="{B2D8EA69-0EE1-1946-AC17-BAB3698D3D4E}"/>
              </a:ext>
            </a:extLst>
          </p:cNvPr>
          <p:cNvSpPr>
            <a:spLocks noGrp="1"/>
          </p:cNvSpPr>
          <p:nvPr>
            <p:ph idx="1"/>
          </p:nvPr>
        </p:nvSpPr>
        <p:spPr/>
        <p:txBody>
          <a:bodyPr>
            <a:normAutofit fontScale="77500" lnSpcReduction="20000"/>
          </a:bodyPr>
          <a:lstStyle/>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Forfatter:</a:t>
            </a:r>
            <a:r>
              <a:rPr lang="da-DK" b="0" i="0" u="none" strike="noStrike" dirty="0">
                <a:solidFill>
                  <a:srgbClr val="242424"/>
                </a:solidFill>
                <a:effectLst/>
                <a:latin typeface="Segoe UI" panose="020B0502040204020203" pitchFamily="34" charset="0"/>
              </a:rPr>
              <a:t> Otto Gelsted</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Nøgleværk:</a:t>
            </a:r>
            <a:r>
              <a:rPr lang="da-DK" b="0" i="0" u="none" strike="noStrike" dirty="0">
                <a:solidFill>
                  <a:srgbClr val="242424"/>
                </a:solidFill>
                <a:effectLst/>
                <a:latin typeface="Segoe UI" panose="020B0502040204020203" pitchFamily="34" charset="0"/>
              </a:rPr>
              <a:t> "Reklameskibet"</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Tema:</a:t>
            </a:r>
            <a:r>
              <a:rPr lang="da-DK" b="0" i="0" u="none" strike="noStrike" dirty="0">
                <a:solidFill>
                  <a:srgbClr val="242424"/>
                </a:solidFill>
                <a:effectLst/>
                <a:latin typeface="Segoe UI" panose="020B0502040204020203" pitchFamily="34" charset="0"/>
              </a:rPr>
              <a:t> Kritik af kapitalisme og materialisme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Citat:</a:t>
            </a:r>
            <a:r>
              <a:rPr lang="da-DK" b="0" i="0" u="none" strike="noStrike" dirty="0">
                <a:solidFill>
                  <a:srgbClr val="242424"/>
                </a:solidFill>
                <a:effectLst/>
                <a:latin typeface="Segoe UI" panose="020B0502040204020203" pitchFamily="34" charset="0"/>
              </a:rPr>
              <a:t> "Reklameskibet sprænges i luften ved ankomsten til Danmark som symbol på amerikaniseringen og det kapitalistiske forbrugersamfunds livsforfladigelse."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Type Modernisme:</a:t>
            </a:r>
            <a:r>
              <a:rPr lang="da-DK" b="0" i="0" u="none" strike="noStrike" dirty="0">
                <a:solidFill>
                  <a:srgbClr val="242424"/>
                </a:solidFill>
                <a:effectLst/>
                <a:latin typeface="Segoe UI" panose="020B0502040204020203" pitchFamily="34" charset="0"/>
              </a:rPr>
              <a:t> Konfrontationsmodernisme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Uddybning:</a:t>
            </a:r>
            <a:r>
              <a:rPr lang="da-DK" b="0" i="0" u="none" strike="noStrike" dirty="0">
                <a:solidFill>
                  <a:srgbClr val="242424"/>
                </a:solidFill>
                <a:effectLst/>
                <a:latin typeface="Segoe UI" panose="020B0502040204020203" pitchFamily="34" charset="0"/>
              </a:rPr>
              <a:t> "Reklameskibet" af Otto Gelsted er et digt, der fungerer som en skarp kritik af kapitalismen og materialismen, som prægede det moderne samfund i begyndelsen af det 20. århundrede. Digtet beskriver et reklameskib, der sprænges i luften ved ankomsten til Danmark, hvilket symboliserer modstanden mod amerikaniseringen og det kapitalistiske forbrugersamfund. Gelsted bruger reklameskibet som et billede på den overfladiske og forfladigende indflydelse, som reklame og forbrugskultur har på samfundet og individet.</a:t>
            </a:r>
          </a:p>
          <a:p>
            <a:endParaRPr lang="da-DK" dirty="0"/>
          </a:p>
        </p:txBody>
      </p:sp>
    </p:spTree>
    <p:extLst>
      <p:ext uri="{BB962C8B-B14F-4D97-AF65-F5344CB8AC3E}">
        <p14:creationId xmlns:p14="http://schemas.microsoft.com/office/powerpoint/2010/main" val="2017107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AA6E63-F41D-E974-4A02-E420F5D9811C}"/>
              </a:ext>
            </a:extLst>
          </p:cNvPr>
          <p:cNvSpPr>
            <a:spLocks noGrp="1"/>
          </p:cNvSpPr>
          <p:nvPr>
            <p:ph type="title"/>
          </p:nvPr>
        </p:nvSpPr>
        <p:spPr/>
        <p:txBody>
          <a:bodyPr/>
          <a:lstStyle/>
          <a:p>
            <a:r>
              <a:rPr lang="da-DK" dirty="0"/>
              <a:t>Systemdigtning og Konkretisme</a:t>
            </a:r>
          </a:p>
        </p:txBody>
      </p:sp>
      <p:sp>
        <p:nvSpPr>
          <p:cNvPr id="3" name="Pladsholder til indhold 2">
            <a:extLst>
              <a:ext uri="{FF2B5EF4-FFF2-40B4-BE49-F238E27FC236}">
                <a16:creationId xmlns:a16="http://schemas.microsoft.com/office/drawing/2014/main" id="{57597180-AEE8-6DF0-15AB-BC1E4F853CB9}"/>
              </a:ext>
            </a:extLst>
          </p:cNvPr>
          <p:cNvSpPr>
            <a:spLocks noGrp="1"/>
          </p:cNvSpPr>
          <p:nvPr>
            <p:ph idx="1"/>
          </p:nvPr>
        </p:nvSpPr>
        <p:spPr/>
        <p:txBody>
          <a:bodyPr>
            <a:normAutofit fontScale="47500" lnSpcReduction="20000"/>
          </a:bodyPr>
          <a:lstStyle/>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Forfattere:</a:t>
            </a:r>
            <a:r>
              <a:rPr lang="da-DK" b="0" i="0" u="none" strike="noStrike" dirty="0">
                <a:solidFill>
                  <a:srgbClr val="242424"/>
                </a:solidFill>
                <a:effectLst/>
                <a:latin typeface="Segoe UI" panose="020B0502040204020203" pitchFamily="34" charset="0"/>
              </a:rPr>
              <a:t> Inger Christensen, Per Højholt, Svend Åge Madsen, Klaus </a:t>
            </a:r>
            <a:r>
              <a:rPr lang="da-DK" b="0" i="0" u="none" strike="noStrike" dirty="0" err="1">
                <a:solidFill>
                  <a:srgbClr val="242424"/>
                </a:solidFill>
                <a:effectLst/>
                <a:latin typeface="Segoe UI" panose="020B0502040204020203" pitchFamily="34" charset="0"/>
              </a:rPr>
              <a:t>Høeck</a:t>
            </a:r>
            <a:r>
              <a:rPr lang="da-DK" b="0" i="0" u="none" strike="noStrike"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Kendetegn:</a:t>
            </a:r>
            <a:r>
              <a:rPr lang="da-DK" b="0" i="0" u="none" strike="noStrike" dirty="0">
                <a:solidFill>
                  <a:srgbClr val="242424"/>
                </a:solidFill>
                <a:effectLst/>
                <a:latin typeface="Segoe UI" panose="020B0502040204020203" pitchFamily="34" charset="0"/>
              </a:rPr>
              <a:t> Eksperimenterende med sprogets struktur og form.</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Systemdigtning:</a:t>
            </a:r>
            <a:endParaRPr lang="da-DK" b="0" i="0" u="none" strike="noStrike" dirty="0">
              <a:solidFill>
                <a:srgbClr val="242424"/>
              </a:solidFill>
              <a:effectLst/>
              <a:latin typeface="Segoe UI" panose="020B0502040204020203" pitchFamily="34" charset="0"/>
            </a:endParaRPr>
          </a:p>
          <a:p>
            <a:pPr marL="742950" lvl="1" indent="-285750"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Definition:</a:t>
            </a:r>
            <a:r>
              <a:rPr lang="da-DK" b="0" i="0" u="none" strike="noStrike" dirty="0">
                <a:solidFill>
                  <a:srgbClr val="242424"/>
                </a:solidFill>
                <a:effectLst/>
                <a:latin typeface="Segoe UI" panose="020B0502040204020203" pitchFamily="34" charset="0"/>
              </a:rPr>
              <a:t> Systemdigtning er en form for digtning, hvor forfatteren følger et bestemt system eller en struktur i opbygningen af teksten. Dette kan være matematiske, geometriske eller andre logiske systemer, der styrer digtets form og indhold.</a:t>
            </a:r>
          </a:p>
          <a:p>
            <a:pPr marL="742950" lvl="1" indent="-285750"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Kendetegn:</a:t>
            </a:r>
            <a:r>
              <a:rPr lang="da-DK" b="0" i="0" u="none" strike="noStrike" dirty="0">
                <a:solidFill>
                  <a:srgbClr val="242424"/>
                </a:solidFill>
                <a:effectLst/>
                <a:latin typeface="Segoe UI" panose="020B0502040204020203" pitchFamily="34" charset="0"/>
              </a:rPr>
              <a:t> Teksten er ofte opbygget efter et strengt system, som kan være baseret på tal, mønstre eller gentagelser. Indholdet kan være abstrakt og eksperimenterende, ofte med fokus på sprogets muligheder og begrænsninger.</a:t>
            </a:r>
          </a:p>
          <a:p>
            <a:pPr marL="742950" lvl="1" indent="-285750"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Eksempler:</a:t>
            </a:r>
            <a:r>
              <a:rPr lang="da-DK" b="0" i="0" u="none" strike="noStrike" dirty="0">
                <a:solidFill>
                  <a:srgbClr val="242424"/>
                </a:solidFill>
                <a:effectLst/>
                <a:latin typeface="Segoe UI" panose="020B0502040204020203" pitchFamily="34" charset="0"/>
              </a:rPr>
              <a:t> Inger Christensen ("Alfabet”) (I har læst to sider af værket: </a:t>
            </a:r>
            <a:r>
              <a:rPr lang="da-DK" b="0" i="0" u="sng" strike="noStrike" dirty="0">
                <a:solidFill>
                  <a:srgbClr val="242424"/>
                </a:solidFill>
                <a:effectLst/>
                <a:latin typeface="Segoe UI" panose="020B0502040204020203" pitchFamily="34" charset="0"/>
              </a:rPr>
              <a:t>”Sommerfugledalen”, </a:t>
            </a:r>
          </a:p>
          <a:p>
            <a:pPr marL="742950" lvl="1" indent="-285750"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Per Højholt har også værker med  træk af systemdigtning.</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Konkretisme:</a:t>
            </a:r>
            <a:endParaRPr lang="da-DK" b="0" i="0" u="none" strike="noStrike" dirty="0">
              <a:solidFill>
                <a:srgbClr val="242424"/>
              </a:solidFill>
              <a:effectLst/>
              <a:latin typeface="Segoe UI" panose="020B0502040204020203" pitchFamily="34" charset="0"/>
            </a:endParaRPr>
          </a:p>
          <a:p>
            <a:pPr marL="742950" lvl="1" indent="-285750"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Definition:</a:t>
            </a:r>
            <a:r>
              <a:rPr lang="da-DK" b="0" i="0" u="none" strike="noStrike" dirty="0">
                <a:solidFill>
                  <a:srgbClr val="242424"/>
                </a:solidFill>
                <a:effectLst/>
                <a:latin typeface="Segoe UI" panose="020B0502040204020203" pitchFamily="34" charset="0"/>
              </a:rPr>
              <a:t> Konkretisme er en form for digtning, hvor fokus er på det konkrete og fysiske aspekt af sproget. Det handler om at gøre sproget synligt og håndgribeligt, ofte gennem visuelle og lydlige elementer.</a:t>
            </a:r>
          </a:p>
          <a:p>
            <a:pPr marL="742950" lvl="1" indent="-285750"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Kendetegn:</a:t>
            </a:r>
            <a:r>
              <a:rPr lang="da-DK" b="0" i="0" u="none" strike="noStrike" dirty="0">
                <a:solidFill>
                  <a:srgbClr val="242424"/>
                </a:solidFill>
                <a:effectLst/>
                <a:latin typeface="Segoe UI" panose="020B0502040204020203" pitchFamily="34" charset="0"/>
              </a:rPr>
              <a:t> Digte kan være opstillet på en måde, der skaber visuelle billeder eller mønstre på siden. Fokus på sprogets lydlige kvaliteter, hvor rytme og klang spiller en stor rolle. Sproget behandles som et materiale, der kan formes og manipuleres.</a:t>
            </a:r>
          </a:p>
          <a:p>
            <a:pPr marL="742950" lvl="1" indent="-285750"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Eksempler:</a:t>
            </a:r>
            <a:r>
              <a:rPr lang="da-DK" b="0" i="0" u="none" strike="noStrike" dirty="0">
                <a:solidFill>
                  <a:srgbClr val="242424"/>
                </a:solidFill>
                <a:effectLst/>
                <a:latin typeface="Segoe UI" panose="020B0502040204020203" pitchFamily="34" charset="0"/>
              </a:rPr>
              <a:t> Svend Åge Madsen, Klaus </a:t>
            </a:r>
            <a:r>
              <a:rPr lang="da-DK" b="0" i="0" u="none" strike="noStrike" dirty="0" err="1">
                <a:solidFill>
                  <a:srgbClr val="242424"/>
                </a:solidFill>
                <a:effectLst/>
                <a:latin typeface="Segoe UI" panose="020B0502040204020203" pitchFamily="34" charset="0"/>
              </a:rPr>
              <a:t>Høeck</a:t>
            </a:r>
            <a:r>
              <a:rPr lang="da-DK" b="0" i="0" u="none" strike="noStrike" dirty="0">
                <a:solidFill>
                  <a:srgbClr val="242424"/>
                </a:solidFill>
                <a:effectLst/>
                <a:latin typeface="Segoe UI" panose="020B0502040204020203" pitchFamily="34" charset="0"/>
              </a:rPr>
              <a:t>.</a:t>
            </a:r>
          </a:p>
          <a:p>
            <a:endParaRPr lang="da-DK" dirty="0"/>
          </a:p>
        </p:txBody>
      </p:sp>
    </p:spTree>
    <p:extLst>
      <p:ext uri="{BB962C8B-B14F-4D97-AF65-F5344CB8AC3E}">
        <p14:creationId xmlns:p14="http://schemas.microsoft.com/office/powerpoint/2010/main" val="1983317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051BA5-6FCE-8FAF-8480-C7217FD983B2}"/>
              </a:ext>
            </a:extLst>
          </p:cNvPr>
          <p:cNvSpPr>
            <a:spLocks noGrp="1"/>
          </p:cNvSpPr>
          <p:nvPr>
            <p:ph type="title"/>
          </p:nvPr>
        </p:nvSpPr>
        <p:spPr/>
        <p:txBody>
          <a:bodyPr>
            <a:normAutofit/>
          </a:bodyPr>
          <a:lstStyle/>
          <a:p>
            <a:r>
              <a:rPr lang="da-DK" sz="3200" err="1"/>
              <a:t>Modernisme</a:t>
            </a:r>
            <a:r>
              <a:rPr lang="da-DK" sz="3200"/>
              <a:t>, Systemdigtning </a:t>
            </a:r>
            <a:r>
              <a:rPr lang="da-DK" sz="3200" dirty="0"/>
              <a:t>og Konkretisme forfattere og sproglige eksempler:</a:t>
            </a:r>
          </a:p>
        </p:txBody>
      </p:sp>
      <p:sp>
        <p:nvSpPr>
          <p:cNvPr id="3" name="Pladsholder til indhold 2">
            <a:extLst>
              <a:ext uri="{FF2B5EF4-FFF2-40B4-BE49-F238E27FC236}">
                <a16:creationId xmlns:a16="http://schemas.microsoft.com/office/drawing/2014/main" id="{947A76AD-1ABD-572C-D1EB-88A93C2485E6}"/>
              </a:ext>
            </a:extLst>
          </p:cNvPr>
          <p:cNvSpPr>
            <a:spLocks noGrp="1"/>
          </p:cNvSpPr>
          <p:nvPr>
            <p:ph idx="1"/>
          </p:nvPr>
        </p:nvSpPr>
        <p:spPr/>
        <p:txBody>
          <a:bodyPr>
            <a:normAutofit fontScale="85000" lnSpcReduction="20000"/>
          </a:bodyPr>
          <a:lstStyle/>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Klaus Rifbjerg:</a:t>
            </a:r>
            <a:r>
              <a:rPr lang="da-DK" b="0" i="0" u="none" strike="noStrike" dirty="0">
                <a:solidFill>
                  <a:srgbClr val="242424"/>
                </a:solidFill>
                <a:effectLst/>
                <a:latin typeface="Segoe UI" panose="020B0502040204020203" pitchFamily="34" charset="0"/>
              </a:rPr>
              <a:t> Udforskning af det moderne samfund gennem alternative synsvinkler.</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Villy Sørensen:</a:t>
            </a:r>
            <a:r>
              <a:rPr lang="da-DK" b="0" i="0" u="none" strike="noStrike" dirty="0">
                <a:solidFill>
                  <a:srgbClr val="242424"/>
                </a:solidFill>
                <a:effectLst/>
                <a:latin typeface="Segoe UI" panose="020B0502040204020203" pitchFamily="34" charset="0"/>
              </a:rPr>
              <a:t> Fantastiske og absurde elementer i fortællingerne.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Citat:</a:t>
            </a:r>
            <a:r>
              <a:rPr lang="da-DK" b="0" i="0" u="none" strike="noStrike" dirty="0">
                <a:solidFill>
                  <a:srgbClr val="242424"/>
                </a:solidFill>
                <a:effectLst/>
                <a:latin typeface="Segoe UI" panose="020B0502040204020203" pitchFamily="34" charset="0"/>
              </a:rPr>
              <a:t> "Det er godt, at vi har fået det bedre, men det ville være bedre, hvis vi havde fået det godt." - Villy Sørensen</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Citat:</a:t>
            </a:r>
            <a:r>
              <a:rPr lang="da-DK" b="0" i="0" u="none" strike="noStrike" dirty="0">
                <a:solidFill>
                  <a:srgbClr val="242424"/>
                </a:solidFill>
                <a:effectLst/>
                <a:latin typeface="Segoe UI" panose="020B0502040204020203" pitchFamily="34" charset="0"/>
              </a:rPr>
              <a:t> "Er sandheden, at vi lever på en løgn. Er det mon derfor, sandheden altid er ilde hørt?" - Villy Sørensen</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Benny Andersen:</a:t>
            </a:r>
            <a:r>
              <a:rPr lang="da-DK" b="0" i="0" u="none" strike="noStrike" dirty="0">
                <a:solidFill>
                  <a:srgbClr val="242424"/>
                </a:solidFill>
                <a:effectLst/>
                <a:latin typeface="Segoe UI" panose="020B0502040204020203" pitchFamily="34" charset="0"/>
              </a:rPr>
              <a:t> Leg med sproget og selvironi.</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Citat:</a:t>
            </a:r>
            <a:r>
              <a:rPr lang="da-DK" b="0" i="0" u="none" strike="noStrike" dirty="0">
                <a:solidFill>
                  <a:srgbClr val="242424"/>
                </a:solidFill>
                <a:effectLst/>
                <a:latin typeface="Segoe UI" panose="020B0502040204020203" pitchFamily="34" charset="0"/>
              </a:rPr>
              <a:t> "Intet er helt selvfølgeligt. Alt er nyt og mærkværdigt. Intet er omsonst. Alt har sin tid, som er nu." - Benny Andersen</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Citat:</a:t>
            </a:r>
            <a:r>
              <a:rPr lang="da-DK" b="0" i="0" u="none" strike="noStrike" dirty="0">
                <a:solidFill>
                  <a:srgbClr val="242424"/>
                </a:solidFill>
                <a:effectLst/>
                <a:latin typeface="Segoe UI" panose="020B0502040204020203" pitchFamily="34" charset="0"/>
              </a:rPr>
              <a:t> "Det er uforsvarligt at sætte ord i verden." - Benny Andersen</a:t>
            </a:r>
          </a:p>
          <a:p>
            <a:endParaRPr lang="da-DK" dirty="0"/>
          </a:p>
        </p:txBody>
      </p:sp>
    </p:spTree>
    <p:extLst>
      <p:ext uri="{BB962C8B-B14F-4D97-AF65-F5344CB8AC3E}">
        <p14:creationId xmlns:p14="http://schemas.microsoft.com/office/powerpoint/2010/main" val="618261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317AF-BA80-B2A7-F204-9F06F96FC174}"/>
              </a:ext>
            </a:extLst>
          </p:cNvPr>
          <p:cNvSpPr>
            <a:spLocks noGrp="1"/>
          </p:cNvSpPr>
          <p:nvPr>
            <p:ph type="title"/>
          </p:nvPr>
        </p:nvSpPr>
        <p:spPr/>
        <p:txBody>
          <a:bodyPr/>
          <a:lstStyle/>
          <a:p>
            <a:r>
              <a:rPr lang="da-DK" dirty="0"/>
              <a:t>Modernismetypernes kendetegn</a:t>
            </a:r>
          </a:p>
        </p:txBody>
      </p:sp>
      <p:sp>
        <p:nvSpPr>
          <p:cNvPr id="3" name="Pladsholder til indhold 2">
            <a:extLst>
              <a:ext uri="{FF2B5EF4-FFF2-40B4-BE49-F238E27FC236}">
                <a16:creationId xmlns:a16="http://schemas.microsoft.com/office/drawing/2014/main" id="{50373C8C-A76F-AD84-5191-8562F337959F}"/>
              </a:ext>
            </a:extLst>
          </p:cNvPr>
          <p:cNvSpPr>
            <a:spLocks noGrp="1"/>
          </p:cNvSpPr>
          <p:nvPr>
            <p:ph idx="1"/>
          </p:nvPr>
        </p:nvSpPr>
        <p:spPr/>
        <p:txBody>
          <a:bodyPr>
            <a:normAutofit fontScale="77500" lnSpcReduction="20000"/>
          </a:bodyPr>
          <a:lstStyle/>
          <a:p>
            <a:pPr algn="l">
              <a:spcBef>
                <a:spcPts val="750"/>
              </a:spcBef>
              <a:spcAft>
                <a:spcPts val="750"/>
              </a:spcAft>
              <a:buFont typeface="Arial" panose="020B0604020202020204" pitchFamily="34" charset="0"/>
              <a:buChar char="•"/>
            </a:pPr>
            <a:r>
              <a:rPr lang="da-DK" sz="3800" b="1" i="0" u="none" strike="noStrike" dirty="0">
                <a:solidFill>
                  <a:srgbClr val="242424"/>
                </a:solidFill>
                <a:effectLst/>
                <a:latin typeface="Segoe UI" panose="020B0502040204020203" pitchFamily="34" charset="0"/>
              </a:rPr>
              <a:t>Konfrontationsmodernismen:</a:t>
            </a:r>
          </a:p>
          <a:p>
            <a:pPr algn="l">
              <a:spcBef>
                <a:spcPts val="750"/>
              </a:spcBef>
              <a:spcAft>
                <a:spcPts val="750"/>
              </a:spcAft>
              <a:buFont typeface="Arial" panose="020B0604020202020204" pitchFamily="34" charset="0"/>
              <a:buChar char="•"/>
            </a:pPr>
            <a:r>
              <a:rPr lang="da-DK" b="0" i="0" u="none" strike="noStrike" dirty="0">
                <a:solidFill>
                  <a:srgbClr val="040C28"/>
                </a:solidFill>
                <a:effectLst/>
                <a:latin typeface="Google Sans"/>
              </a:rPr>
              <a:t>Konfrontationsmodernismen er opkaldt efter Rifbjergs digtsamling ”Konfrontation” fra 1960</a:t>
            </a:r>
            <a:r>
              <a:rPr lang="da-DK" b="0" i="0" u="none" strike="noStrike" dirty="0">
                <a:solidFill>
                  <a:srgbClr val="1F1F1F"/>
                </a:solidFill>
                <a:effectLst/>
                <a:latin typeface="Google Sans"/>
              </a:rPr>
              <a:t>. </a:t>
            </a:r>
          </a:p>
          <a:p>
            <a:pPr algn="l">
              <a:spcBef>
                <a:spcPts val="750"/>
              </a:spcBef>
              <a:spcAft>
                <a:spcPts val="750"/>
              </a:spcAft>
              <a:buFont typeface="Arial" panose="020B0604020202020204" pitchFamily="34" charset="0"/>
              <a:buChar char="•"/>
            </a:pPr>
            <a:r>
              <a:rPr lang="da-DK" b="0" i="0" u="none" strike="noStrike" dirty="0">
                <a:solidFill>
                  <a:srgbClr val="1F1F1F"/>
                </a:solidFill>
                <a:effectLst/>
                <a:latin typeface="Google Sans"/>
              </a:rPr>
              <a:t>Konfrontationsdigtningen var fragmenteret, provokerende og anarkistisk. Man søgte konfrontation med den moderne virkelighed, som blev problematiseret som fremmed- og tingsliggørende.</a:t>
            </a:r>
            <a:endParaRPr lang="da-DK" b="1" i="0" u="none" strike="noStrike" dirty="0">
              <a:solidFill>
                <a:srgbClr val="242424"/>
              </a:solidFill>
              <a:effectLst/>
              <a:latin typeface="Segoe UI" panose="020B0502040204020203" pitchFamily="34" charset="0"/>
            </a:endParaRPr>
          </a:p>
          <a:p>
            <a:pPr marL="742950" lvl="1" indent="-285750"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Direkte og provokerende samfundskritik.</a:t>
            </a:r>
          </a:p>
          <a:p>
            <a:pPr marL="742950" lvl="1" indent="-285750"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Fragmenteret og billedrigt sprog.</a:t>
            </a:r>
          </a:p>
          <a:p>
            <a:pPr marL="742950" lvl="1" indent="-285750"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Fokus på fremmedgørelse og materialisme.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Nøgleforfattere:</a:t>
            </a:r>
            <a:r>
              <a:rPr lang="da-DK" b="0" i="0" u="none" strike="noStrike" dirty="0">
                <a:solidFill>
                  <a:srgbClr val="242424"/>
                </a:solidFill>
                <a:effectLst/>
                <a:latin typeface="Segoe UI" panose="020B0502040204020203" pitchFamily="34" charset="0"/>
              </a:rPr>
              <a:t> Klaus Rifbjerg, Ivan Malinowski.</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Eksempler:</a:t>
            </a:r>
            <a:r>
              <a:rPr lang="da-DK" b="0" i="0" u="none" strike="noStrike" dirty="0">
                <a:solidFill>
                  <a:srgbClr val="242424"/>
                </a:solidFill>
                <a:effectLst/>
                <a:latin typeface="Segoe UI" panose="020B0502040204020203" pitchFamily="34" charset="0"/>
              </a:rPr>
              <a:t> Klaus Rifbjergs "Konfrontation", Ivan Malinowskis "Galgenfrist".</a:t>
            </a:r>
          </a:p>
          <a:p>
            <a:endParaRPr lang="da-DK" dirty="0"/>
          </a:p>
        </p:txBody>
      </p:sp>
    </p:spTree>
    <p:extLst>
      <p:ext uri="{BB962C8B-B14F-4D97-AF65-F5344CB8AC3E}">
        <p14:creationId xmlns:p14="http://schemas.microsoft.com/office/powerpoint/2010/main" val="1745605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447811-87E3-6A2B-62D1-43594417F22D}"/>
              </a:ext>
            </a:extLst>
          </p:cNvPr>
          <p:cNvSpPr>
            <a:spLocks noGrp="1"/>
          </p:cNvSpPr>
          <p:nvPr>
            <p:ph type="title"/>
          </p:nvPr>
        </p:nvSpPr>
        <p:spPr/>
        <p:txBody>
          <a:bodyPr/>
          <a:lstStyle/>
          <a:p>
            <a:r>
              <a:rPr lang="da-DK" dirty="0"/>
              <a:t>Systemdigtning og konkretisme def.:</a:t>
            </a:r>
          </a:p>
        </p:txBody>
      </p:sp>
      <p:sp>
        <p:nvSpPr>
          <p:cNvPr id="3" name="Pladsholder til indhold 2">
            <a:extLst>
              <a:ext uri="{FF2B5EF4-FFF2-40B4-BE49-F238E27FC236}">
                <a16:creationId xmlns:a16="http://schemas.microsoft.com/office/drawing/2014/main" id="{49C8A1D1-DD03-731C-703A-F08D52F4F380}"/>
              </a:ext>
            </a:extLst>
          </p:cNvPr>
          <p:cNvSpPr>
            <a:spLocks noGrp="1"/>
          </p:cNvSpPr>
          <p:nvPr>
            <p:ph idx="1"/>
          </p:nvPr>
        </p:nvSpPr>
        <p:spPr/>
        <p:txBody>
          <a:bodyPr>
            <a:normAutofit lnSpcReduction="10000"/>
          </a:bodyPr>
          <a:lstStyle/>
          <a:p>
            <a:r>
              <a:rPr lang="da-DK" b="0" i="1" u="none" strike="noStrike" dirty="0">
                <a:solidFill>
                  <a:srgbClr val="000000"/>
                </a:solidFill>
                <a:effectLst/>
                <a:latin typeface="Publico text"/>
              </a:rPr>
              <a:t>”Systemdigtning, litterære tekster, hvis opbygning er styret efter formelle principper, fx en talrække, mere end af indhold og handling. Sådanne tekster kendes langt tilbage i litteraturhistorien, men begrebet er af </a:t>
            </a:r>
            <a:r>
              <a:rPr lang="da-DK" b="0" i="1" u="none" strike="noStrike" dirty="0">
                <a:effectLst/>
                <a:latin typeface="Publico text"/>
                <a:hlinkClick r:id="rId2" tooltip="Steffen Hejlskov Larsen"/>
              </a:rPr>
              <a:t>Steffen Hejlskov Larsen</a:t>
            </a:r>
            <a:r>
              <a:rPr lang="da-DK" b="0" i="1" u="none" strike="noStrike" dirty="0">
                <a:solidFill>
                  <a:srgbClr val="000000"/>
                </a:solidFill>
                <a:effectLst/>
                <a:latin typeface="Publico text"/>
              </a:rPr>
              <a:t> i Systemdigtningen (1971) møntet på visse sider af en eksperimenterende litteratur i Danmark fra ca. 1967 til først i 1970'erne, der også kendes som "</a:t>
            </a:r>
            <a:r>
              <a:rPr lang="da-DK" b="0" i="1" u="none" strike="noStrike" dirty="0">
                <a:effectLst/>
                <a:latin typeface="Publico text"/>
                <a:hlinkClick r:id="rId3" tooltip="modernisme"/>
              </a:rPr>
              <a:t>modernismens</a:t>
            </a:r>
            <a:r>
              <a:rPr lang="da-DK" b="0" i="1" u="none" strike="noStrike" dirty="0">
                <a:solidFill>
                  <a:srgbClr val="000000"/>
                </a:solidFill>
                <a:effectLst/>
                <a:latin typeface="Publico text"/>
              </a:rPr>
              <a:t> tredje fase” ”</a:t>
            </a:r>
            <a:r>
              <a:rPr lang="da-DK" b="0" i="0" u="none" strike="noStrike" dirty="0">
                <a:solidFill>
                  <a:srgbClr val="000000"/>
                </a:solidFill>
                <a:effectLst/>
                <a:latin typeface="Publico text"/>
              </a:rPr>
              <a:t>(Kilde: </a:t>
            </a:r>
            <a:r>
              <a:rPr lang="da-DK" b="0" i="0" u="none" strike="noStrike" dirty="0" err="1">
                <a:solidFill>
                  <a:srgbClr val="000000"/>
                </a:solidFill>
                <a:effectLst/>
                <a:latin typeface="Publico text"/>
              </a:rPr>
              <a:t>lex.dk</a:t>
            </a:r>
            <a:r>
              <a:rPr lang="da-DK" b="0" i="0" u="none" strike="noStrike" dirty="0">
                <a:solidFill>
                  <a:srgbClr val="000000"/>
                </a:solidFill>
                <a:effectLst/>
                <a:latin typeface="Publico text"/>
              </a:rPr>
              <a:t> søgeord: ”Systemdigtning”).</a:t>
            </a:r>
          </a:p>
          <a:p>
            <a:r>
              <a:rPr lang="da-DK" dirty="0">
                <a:solidFill>
                  <a:srgbClr val="000000"/>
                </a:solidFill>
                <a:latin typeface="Publico text"/>
              </a:rPr>
              <a:t>Konkretisme: Et fokus på sproget og sprogets konkrete byggesten: læseren skal blive opmærksom på sproget, for at se, hvordan sproget skaber betydninger. Temaer med mere er altså IKKE i fokus.</a:t>
            </a:r>
            <a:endParaRPr lang="da-DK" dirty="0"/>
          </a:p>
        </p:txBody>
      </p:sp>
    </p:spTree>
    <p:extLst>
      <p:ext uri="{BB962C8B-B14F-4D97-AF65-F5344CB8AC3E}">
        <p14:creationId xmlns:p14="http://schemas.microsoft.com/office/powerpoint/2010/main" val="375694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2A46CA-B299-189A-09E7-45FE3A0AB35F}"/>
              </a:ext>
            </a:extLst>
          </p:cNvPr>
          <p:cNvSpPr>
            <a:spLocks noGrp="1"/>
          </p:cNvSpPr>
          <p:nvPr>
            <p:ph type="title"/>
          </p:nvPr>
        </p:nvSpPr>
        <p:spPr/>
        <p:txBody>
          <a:bodyPr/>
          <a:lstStyle/>
          <a:p>
            <a:r>
              <a:rPr lang="da-DK" dirty="0" err="1"/>
              <a:t>Heretica</a:t>
            </a:r>
            <a:r>
              <a:rPr lang="da-DK" dirty="0"/>
              <a:t> definition:</a:t>
            </a:r>
          </a:p>
        </p:txBody>
      </p:sp>
      <p:sp>
        <p:nvSpPr>
          <p:cNvPr id="3" name="Pladsholder til indhold 2">
            <a:extLst>
              <a:ext uri="{FF2B5EF4-FFF2-40B4-BE49-F238E27FC236}">
                <a16:creationId xmlns:a16="http://schemas.microsoft.com/office/drawing/2014/main" id="{18E4F3AD-0549-B115-64DA-CB21AF91F706}"/>
              </a:ext>
            </a:extLst>
          </p:cNvPr>
          <p:cNvSpPr>
            <a:spLocks noGrp="1"/>
          </p:cNvSpPr>
          <p:nvPr>
            <p:ph idx="1"/>
          </p:nvPr>
        </p:nvSpPr>
        <p:spPr>
          <a:xfrm>
            <a:off x="838200" y="1382751"/>
            <a:ext cx="10515600" cy="5385227"/>
          </a:xfrm>
        </p:spPr>
        <p:txBody>
          <a:bodyPr>
            <a:normAutofit/>
          </a:bodyPr>
          <a:lstStyle/>
          <a:p>
            <a:r>
              <a:rPr lang="da-DK" dirty="0" err="1"/>
              <a:t>Heretica</a:t>
            </a:r>
            <a:r>
              <a:rPr lang="da-DK" dirty="0"/>
              <a:t>: ”kætter”</a:t>
            </a:r>
          </a:p>
          <a:p>
            <a:r>
              <a:rPr lang="da-DK" dirty="0"/>
              <a:t>Kunstneren skuer indad i sig selv for at finde ind til det oprindelige ikke ødelagte i mennesket. Sproget skal skrives ned til et nul, så det kan opbygges på ny .Sjæleligt, åndeligt. Splittelse</a:t>
            </a:r>
          </a:p>
          <a:p>
            <a:pPr marL="0" indent="0">
              <a:buNone/>
            </a:pPr>
            <a:r>
              <a:rPr lang="da-DK" dirty="0"/>
              <a:t>Eksistentielt: hvordan kunne mennesket handle så ondt?</a:t>
            </a:r>
          </a:p>
          <a:p>
            <a:r>
              <a:rPr lang="da-DK" dirty="0"/>
              <a:t>Fokus på: symboler, myter og eksistentialisme i kølvandet på 2.verdenskrig (valg, ansvar, </a:t>
            </a:r>
            <a:r>
              <a:rPr lang="da-DK" dirty="0" err="1"/>
              <a:t>død,angst</a:t>
            </a:r>
            <a:r>
              <a:rPr lang="da-DK" dirty="0"/>
              <a:t>, absurditet, ensomhed- og at skabe mening i en absurd verden igennem valg, ansvar, angst og en bevidsthed om døden.</a:t>
            </a:r>
          </a:p>
          <a:p>
            <a:r>
              <a:rPr lang="da-DK" dirty="0"/>
              <a:t>Forfatteren er således menneskehedens redning (som under romantikken (geniet/eneren) eller filosoffen i antikken </a:t>
            </a:r>
            <a:r>
              <a:rPr lang="da-DK" dirty="0" err="1"/>
              <a:t>f.eks</a:t>
            </a:r>
            <a:r>
              <a:rPr lang="da-DK" dirty="0"/>
              <a:t> i Platons Hulelignelsen).</a:t>
            </a:r>
          </a:p>
          <a:p>
            <a:endParaRPr lang="da-DK" dirty="0"/>
          </a:p>
        </p:txBody>
      </p:sp>
    </p:spTree>
    <p:extLst>
      <p:ext uri="{BB962C8B-B14F-4D97-AF65-F5344CB8AC3E}">
        <p14:creationId xmlns:p14="http://schemas.microsoft.com/office/powerpoint/2010/main" val="158514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E9B663-1959-86BD-D545-47A5DC681FDD}"/>
              </a:ext>
            </a:extLst>
          </p:cNvPr>
          <p:cNvSpPr>
            <a:spLocks noGrp="1"/>
          </p:cNvSpPr>
          <p:nvPr>
            <p:ph type="title"/>
          </p:nvPr>
        </p:nvSpPr>
        <p:spPr/>
        <p:txBody>
          <a:bodyPr/>
          <a:lstStyle/>
          <a:p>
            <a:r>
              <a:rPr lang="da-DK" dirty="0"/>
              <a:t>Kropsmodernisme, firsermodernisme-poetisk nybrud</a:t>
            </a:r>
          </a:p>
        </p:txBody>
      </p:sp>
      <p:sp>
        <p:nvSpPr>
          <p:cNvPr id="3" name="Pladsholder til indhold 2">
            <a:extLst>
              <a:ext uri="{FF2B5EF4-FFF2-40B4-BE49-F238E27FC236}">
                <a16:creationId xmlns:a16="http://schemas.microsoft.com/office/drawing/2014/main" id="{C9C205B3-3030-0DA7-2772-433883436065}"/>
              </a:ext>
            </a:extLst>
          </p:cNvPr>
          <p:cNvSpPr>
            <a:spLocks noGrp="1"/>
          </p:cNvSpPr>
          <p:nvPr>
            <p:ph idx="1"/>
          </p:nvPr>
        </p:nvSpPr>
        <p:spPr/>
        <p:txBody>
          <a:bodyPr>
            <a:normAutofit fontScale="92500" lnSpcReduction="20000"/>
          </a:bodyPr>
          <a:lstStyle/>
          <a:p>
            <a:r>
              <a:rPr lang="da-DK" b="1" u="sng" dirty="0"/>
              <a:t>Storby-modernisme</a:t>
            </a:r>
            <a:r>
              <a:rPr lang="da-DK" dirty="0"/>
              <a:t>: fokus på isolation i en verden fuld af mennesker.</a:t>
            </a:r>
          </a:p>
          <a:p>
            <a:r>
              <a:rPr lang="da-DK" b="1" dirty="0" err="1"/>
              <a:t>Kendetegn</a:t>
            </a:r>
            <a:r>
              <a:rPr lang="da-DK" dirty="0" err="1"/>
              <a:t>:Kroppen</a:t>
            </a:r>
            <a:r>
              <a:rPr lang="da-DK" dirty="0"/>
              <a:t> og </a:t>
            </a:r>
            <a:r>
              <a:rPr lang="da-DK" u="sng" dirty="0"/>
              <a:t>sanselige erfaringer </a:t>
            </a:r>
            <a:r>
              <a:rPr lang="da-DK" dirty="0"/>
              <a:t>beskrives i et eksperimenterende </a:t>
            </a:r>
            <a:r>
              <a:rPr lang="da-DK" u="sng" dirty="0"/>
              <a:t>sprog</a:t>
            </a:r>
            <a:r>
              <a:rPr lang="da-DK" dirty="0"/>
              <a:t> og undersøgelse af </a:t>
            </a:r>
            <a:r>
              <a:rPr lang="da-DK" u="sng" dirty="0"/>
              <a:t>form.</a:t>
            </a:r>
          </a:p>
          <a:p>
            <a:r>
              <a:rPr lang="da-DK" dirty="0"/>
              <a:t>Kroppen er det sidste anker i en verden af kaos og med dårlige fremtidsudsigter.</a:t>
            </a:r>
          </a:p>
          <a:p>
            <a:r>
              <a:rPr lang="da-DK" dirty="0"/>
              <a:t>Den kolde krig og høj ungdomsarbejdsløshed førte til et tab af tillid til fremtiden.</a:t>
            </a:r>
          </a:p>
          <a:p>
            <a:r>
              <a:rPr lang="da-DK" dirty="0"/>
              <a:t>Punk, </a:t>
            </a:r>
            <a:r>
              <a:rPr lang="da-DK" dirty="0" err="1"/>
              <a:t>BZ’er-miljøer,opgør</a:t>
            </a:r>
            <a:r>
              <a:rPr lang="da-DK" dirty="0"/>
              <a:t> mod etablerede systemer i samfundet.</a:t>
            </a:r>
          </a:p>
          <a:p>
            <a:r>
              <a:rPr lang="da-DK" dirty="0"/>
              <a:t>Sproglig leg med intertekstuelle referencer og højt tempo. Perioden peger frem mod postmodernismen og tilbage på modernismen.</a:t>
            </a:r>
          </a:p>
          <a:p>
            <a:r>
              <a:rPr lang="da-DK" dirty="0"/>
              <a:t>Central forfatter: Michael Strunge. Et kendt værk: ”Vi folder drømmenes faner ud”</a:t>
            </a:r>
          </a:p>
        </p:txBody>
      </p:sp>
    </p:spTree>
    <p:extLst>
      <p:ext uri="{BB962C8B-B14F-4D97-AF65-F5344CB8AC3E}">
        <p14:creationId xmlns:p14="http://schemas.microsoft.com/office/powerpoint/2010/main" val="1329051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02709C-E9A0-ECE6-B4E7-C18AFD4E5D0F}"/>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1576C05-A1E2-401D-1340-1ACA4CD2F6C7}"/>
              </a:ext>
            </a:extLst>
          </p:cNvPr>
          <p:cNvSpPr>
            <a:spLocks noGrp="1"/>
          </p:cNvSpPr>
          <p:nvPr>
            <p:ph idx="1"/>
          </p:nvPr>
        </p:nvSpPr>
        <p:spPr/>
        <p:txBody>
          <a:bodyPr/>
          <a:lstStyle/>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Periode:</a:t>
            </a:r>
            <a:r>
              <a:rPr lang="da-DK" b="0" i="0" u="none" strike="noStrike" dirty="0">
                <a:solidFill>
                  <a:srgbClr val="242424"/>
                </a:solidFill>
                <a:effectLst/>
                <a:latin typeface="Segoe UI" panose="020B0502040204020203" pitchFamily="34" charset="0"/>
              </a:rPr>
              <a:t> Ca. 1975-1985+</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Kendetegn:</a:t>
            </a:r>
            <a:endParaRPr lang="da-DK" b="0" i="0" u="none" strike="noStrike" dirty="0">
              <a:solidFill>
                <a:srgbClr val="242424"/>
              </a:solidFill>
              <a:effectLst/>
              <a:latin typeface="Segoe UI" panose="020B0502040204020203" pitchFamily="34" charset="0"/>
            </a:endParaRPr>
          </a:p>
          <a:p>
            <a:pPr marL="742950" lvl="1" indent="-285750"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Fokus på kroppen og det sanselige.</a:t>
            </a:r>
          </a:p>
          <a:p>
            <a:pPr marL="742950" lvl="1" indent="-285750" algn="l">
              <a:spcBef>
                <a:spcPts val="750"/>
              </a:spcBef>
              <a:spcAft>
                <a:spcPts val="750"/>
              </a:spcAft>
              <a:buFont typeface="Arial" panose="020B0604020202020204" pitchFamily="34" charset="0"/>
              <a:buChar char="•"/>
            </a:pPr>
            <a:r>
              <a:rPr lang="da-DK" b="0" i="0" u="none" strike="noStrike" dirty="0" err="1">
                <a:solidFill>
                  <a:srgbClr val="242424"/>
                </a:solidFill>
                <a:effectLst/>
                <a:latin typeface="Segoe UI" panose="020B0502040204020203" pitchFamily="34" charset="0"/>
              </a:rPr>
              <a:t>Eksperimentering</a:t>
            </a:r>
            <a:r>
              <a:rPr lang="da-DK" b="0" i="0" u="none" strike="noStrike" dirty="0">
                <a:solidFill>
                  <a:srgbClr val="242424"/>
                </a:solidFill>
                <a:effectLst/>
                <a:latin typeface="Segoe UI" panose="020B0502040204020203" pitchFamily="34" charset="0"/>
              </a:rPr>
              <a:t> med form og indhold.</a:t>
            </a:r>
          </a:p>
          <a:p>
            <a:pPr marL="742950" lvl="1" indent="-285750" algn="l">
              <a:spcBef>
                <a:spcPts val="750"/>
              </a:spcBef>
              <a:spcAft>
                <a:spcPts val="750"/>
              </a:spcAft>
              <a:buFont typeface="Arial" panose="020B0604020202020204" pitchFamily="34" charset="0"/>
              <a:buChar char="•"/>
            </a:pPr>
            <a:r>
              <a:rPr lang="da-DK" b="0" i="0" u="none" strike="noStrike" dirty="0">
                <a:solidFill>
                  <a:srgbClr val="242424"/>
                </a:solidFill>
                <a:effectLst/>
                <a:latin typeface="Segoe UI" panose="020B0502040204020203" pitchFamily="34" charset="0"/>
              </a:rPr>
              <a:t>Indflydelse fra postmodernismen og modernismens andre retningerne.</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Nøgleforfattere:</a:t>
            </a:r>
            <a:r>
              <a:rPr lang="da-DK" b="0" i="0" u="none" strike="noStrike" dirty="0">
                <a:solidFill>
                  <a:srgbClr val="242424"/>
                </a:solidFill>
                <a:effectLst/>
                <a:latin typeface="Segoe UI" panose="020B0502040204020203" pitchFamily="34" charset="0"/>
              </a:rPr>
              <a:t> Michael Strunge, Pia Tafdrup, F.P. Jac.</a:t>
            </a:r>
          </a:p>
          <a:p>
            <a:pPr algn="l">
              <a:spcBef>
                <a:spcPts val="750"/>
              </a:spcBef>
              <a:spcAft>
                <a:spcPts val="750"/>
              </a:spcAft>
              <a:buFont typeface="Arial" panose="020B0604020202020204" pitchFamily="34" charset="0"/>
              <a:buChar char="•"/>
            </a:pPr>
            <a:r>
              <a:rPr lang="da-DK" b="1" i="0" u="none" strike="noStrike" dirty="0">
                <a:solidFill>
                  <a:srgbClr val="242424"/>
                </a:solidFill>
                <a:effectLst/>
                <a:latin typeface="Segoe UI" panose="020B0502040204020203" pitchFamily="34" charset="0"/>
              </a:rPr>
              <a:t>Eksempler:</a:t>
            </a:r>
            <a:r>
              <a:rPr lang="da-DK" b="0" i="0" u="none" strike="noStrike" dirty="0">
                <a:solidFill>
                  <a:srgbClr val="242424"/>
                </a:solidFill>
                <a:effectLst/>
                <a:latin typeface="Segoe UI" panose="020B0502040204020203" pitchFamily="34" charset="0"/>
              </a:rPr>
              <a:t> Michael Strunges "Væbnet med vinger", Pia Tafdrups "Tingene væk".</a:t>
            </a:r>
          </a:p>
          <a:p>
            <a:endParaRPr lang="da-DK" dirty="0"/>
          </a:p>
        </p:txBody>
      </p:sp>
    </p:spTree>
    <p:extLst>
      <p:ext uri="{BB962C8B-B14F-4D97-AF65-F5344CB8AC3E}">
        <p14:creationId xmlns:p14="http://schemas.microsoft.com/office/powerpoint/2010/main" val="388973081"/>
      </p:ext>
    </p:extLst>
  </p:cSld>
  <p:clrMapOvr>
    <a:masterClrMapping/>
  </p:clrMapOvr>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ont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TotalTime>
  <Words>1801</Words>
  <Application>Microsoft Macintosh PowerPoint</Application>
  <PresentationFormat>Widescreen</PresentationFormat>
  <Paragraphs>130</Paragraphs>
  <Slides>15</Slides>
  <Notes>0</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15</vt:i4>
      </vt:variant>
    </vt:vector>
  </HeadingPairs>
  <TitlesOfParts>
    <vt:vector size="25" baseType="lpstr">
      <vt:lpstr>Aptos</vt:lpstr>
      <vt:lpstr>Aptos Display</vt:lpstr>
      <vt:lpstr>Arial</vt:lpstr>
      <vt:lpstr>Google Sans</vt:lpstr>
      <vt:lpstr>Publico text</vt:lpstr>
      <vt:lpstr>Segoe UI</vt:lpstr>
      <vt:lpstr>Symbol</vt:lpstr>
      <vt:lpstr>Times New Roman</vt:lpstr>
      <vt:lpstr>var(--fontFamilyBase)</vt:lpstr>
      <vt:lpstr>Kontortema</vt:lpstr>
      <vt:lpstr>Modernisme-strømningen i dansk litteratur</vt:lpstr>
      <vt:lpstr>Hvad er Modernisme? </vt:lpstr>
      <vt:lpstr>Faserne skitseret løst:</vt:lpstr>
      <vt:lpstr>Mellemkrigstiden og de begyndende modernistiske tendenser…..</vt:lpstr>
      <vt:lpstr>Pre-modernisme (før 1950)og Modernismen første fase</vt:lpstr>
      <vt:lpstr>Konfrontationsmodernisme</vt:lpstr>
      <vt:lpstr>Konfrontationsmodernisme og modernisme central forfatter: Tom Kristensen</vt:lpstr>
      <vt:lpstr>Otto Gelsted: ”Reklameskibet”</vt:lpstr>
      <vt:lpstr>Systemdigtning og Konkretisme</vt:lpstr>
      <vt:lpstr>Modernisme, Systemdigtning og Konkretisme forfattere og sproglige eksempler:</vt:lpstr>
      <vt:lpstr>Modernismetypernes kendetegn</vt:lpstr>
      <vt:lpstr>Systemdigtning og konkretisme def.:</vt:lpstr>
      <vt:lpstr>Heretica definition:</vt:lpstr>
      <vt:lpstr>Kropsmodernisme, firsermodernisme-poetisk nybrud</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Zoe Ørnbo</cp:lastModifiedBy>
  <cp:revision>5</cp:revision>
  <dcterms:created xsi:type="dcterms:W3CDTF">2025-04-02T04:40:13Z</dcterms:created>
  <dcterms:modified xsi:type="dcterms:W3CDTF">2025-04-02T09:40:06Z</dcterms:modified>
</cp:coreProperties>
</file>