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82" r:id="rId3"/>
    <p:sldId id="284" r:id="rId4"/>
    <p:sldId id="371" r:id="rId5"/>
    <p:sldId id="368" r:id="rId6"/>
    <p:sldId id="358" r:id="rId7"/>
    <p:sldId id="311" r:id="rId8"/>
    <p:sldId id="367" r:id="rId9"/>
    <p:sldId id="256" r:id="rId10"/>
    <p:sldId id="370" r:id="rId11"/>
    <p:sldId id="372" r:id="rId12"/>
    <p:sldId id="373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/>
    <p:restoredTop sz="94515"/>
  </p:normalViewPr>
  <p:slideViewPr>
    <p:cSldViewPr snapToGrid="0" snapToObjects="1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30047-EC9C-EF47-891F-7BE37D54C2E1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1AF37-511A-914E-87B8-FEBE7D6159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10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www.youtube.com</a:t>
            </a:r>
            <a:r>
              <a:rPr lang="da-DK" dirty="0"/>
              <a:t>/</a:t>
            </a:r>
            <a:r>
              <a:rPr lang="da-DK" dirty="0" err="1"/>
              <a:t>watch?v</a:t>
            </a:r>
            <a:r>
              <a:rPr lang="da-DK" dirty="0"/>
              <a:t>=qt8DR5w6otI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AF37-511A-914E-87B8-FEBE7D61599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70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Roald Als tegning 2025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AF37-511A-914E-87B8-FEBE7D61599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6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Satiretegning </a:t>
            </a:r>
            <a:r>
              <a:rPr lang="da-DK" dirty="0" err="1"/>
              <a:t>Jyllandsposten</a:t>
            </a:r>
            <a:r>
              <a:rPr lang="da-DK" dirty="0"/>
              <a:t> 31. maj 2019.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AF37-511A-914E-87B8-FEBE7D61599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47D-ED7C-4F82-8CA3-8CA54F37924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83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Fra bogen: ”IP&amp;Ø. Grundbog i internationale politik og økonomi”, af Jacob Graves Sørensen</a:t>
            </a:r>
            <a:r>
              <a:rPr lang="da-DK" baseline="0" dirty="0"/>
              <a:t> m.fl., Columbus 2016, side 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http://forlagetcolumbus.dk/boeger/international-politik/ipoe/figurer-fra-bogen/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C8EC-B895-4953-8AD0-A8AE23C2CD4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06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914BD-5C41-F14A-B35F-43C770D00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D31B625-D8D0-9140-9A43-797F2E730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A1A8B7-5558-D244-9BE9-6086A7A8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740157-2197-3843-83F5-C22A121C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202AE1-71F3-2D46-8B09-42D1F3E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3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7FDFC-FA71-AD41-8578-02557D62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BAC977-1917-B24E-9743-A1A0C391D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2A644F-186E-7C4B-813E-BDDCD870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E97AE0-5701-F645-9005-E8DB8B5B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13C0B2-FD81-374B-B98E-E0D587A2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9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E413A8F-B453-B941-8E76-2006D7A05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E21B34-3C84-8D47-9616-DE7547356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A1E3A5-3FBA-0348-97B1-5AE2F96C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FDE38A-6B04-7C48-BEF4-E403C55A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BF34D0-4462-9E44-94F5-FBB9D661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47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AD834-2DED-9349-9927-58177262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3040EC-76DD-6F49-AC7A-29FF5AE8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49C39A-9AC6-734E-906F-BB04B9FA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DB0D3F-4543-3A4B-B255-14B7F01D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2E2E13-4704-E140-8BB2-47314789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49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49295-FF30-144C-A829-A2855D32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4B4EDB-6D49-9A4E-ACAB-4D5059CD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993D93-96E2-4D4E-9ADB-AE4FE66B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F62C17-AA87-A04C-980F-048949A7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407C81-49AD-554E-BC8A-1E61C370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85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48BA-AC89-F141-93B1-ABB2D8A0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B8C1D0-5E9D-8841-BFFA-239D47DE6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EE9535-1FE4-D349-B257-A68B43A5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8297B2-FDDA-A04A-BF93-953F29A4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B52D43-3194-A243-9525-D0221ECA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7DB0FB-91E7-5C45-B91B-A93BE30F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56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24A33-C4D4-5042-890E-A5575662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8E7DA9-C82D-7440-86D0-11D7EBF2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0B4F2F-7DBD-6540-AAF7-8FE50FAC2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ADA3F31-F588-E14E-944B-6BA07587A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D695151-613F-764F-9CA5-AA67E527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22A3C14-D5E6-A84D-AEEB-F5CA9D88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E4C3BC7-D62C-D741-8559-422BF857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A00D97F-4634-A34D-851C-33C5424E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569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FE10B-E843-7345-9984-B4903E53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FA9B026-FA27-CD48-8B56-0C195517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E2C7F7-DB81-8340-ADCE-8FE25171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1DFF3F-551A-6F44-B20A-8BB9575D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7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FE2E9FA-7B46-2845-ACD7-FCAD744F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86B9C3D-2B56-6E44-BFD6-6E05C307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C66BB79-23D1-A248-95BD-3D4E4030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27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76BC4-29BC-A24C-BE9A-3AD6279E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A3F08D-8F92-ED41-BA19-E80A99FD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9D78EA-5CD4-2640-9575-67F0E1AE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AB5DBB9-8665-2143-A835-06DCFB7E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5D7F351-D66D-054F-9F1B-D70ABD8C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B02F48-F700-4045-A905-273C090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6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7EE91-253E-8F43-ADE1-B1254627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641E23B-6CF1-DE44-859E-B32B2F5AC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D3869A-6548-0B46-819F-E3C3EA9B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AA42E0-2E13-B943-9B6B-C7C6501A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6E6573-231C-3940-AAA1-9A72CDCE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36F81B-69D5-5E40-BA62-780C2417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88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5E7229-9B54-A640-97AC-0A86645E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29209A-12C7-DB46-8F82-59DB064A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AEB166-8F32-BD4B-ADA7-CA75BB052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F0FE-3883-A24C-B924-9BBE06FEF240}" type="datetimeFigureOut">
              <a:rPr lang="da-DK" smtClean="0"/>
              <a:t>07.04.2025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7EDD21-58FD-B649-B27D-59C40FA89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7691C6-36F4-5849-8A4A-22AD2EF5A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89AE-4B20-C94D-B34A-3E8FFC5FC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9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8DR5w6otI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a.wikipedia.org/wiki/NAT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ADEC8A-9820-7A45-A29A-5520B21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Kampen om Arktis</a:t>
            </a:r>
            <a:b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Hvorfor er der kamp om Arktis? </a:t>
            </a:r>
          </a:p>
        </p:txBody>
      </p:sp>
      <p:pic>
        <p:nvPicPr>
          <p:cNvPr id="4" name="Onlinemedier 3" descr="Hvorfor vil alle have en bid af Grønland?">
            <a:hlinkClick r:id="" action="ppaction://media"/>
            <a:extLst>
              <a:ext uri="{FF2B5EF4-FFF2-40B4-BE49-F238E27FC236}">
                <a16:creationId xmlns:a16="http://schemas.microsoft.com/office/drawing/2014/main" id="{F7ED380F-B376-E942-863D-8A7A90F2A3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C7730-426C-9614-92B6-EC66EA9B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Kinesiske interesser i Arktis.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48D8EC-119E-F3FD-BBBE-0769E3C6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811"/>
            <a:ext cx="10515600" cy="5398718"/>
          </a:xfrm>
        </p:spPr>
        <p:txBody>
          <a:bodyPr>
            <a:normAutofit/>
          </a:bodyPr>
          <a:lstStyle/>
          <a:p>
            <a:r>
              <a:rPr lang="da-DK" dirty="0"/>
              <a:t>Kinas ambitioner og status som stormagt på kort og lang sigt. </a:t>
            </a:r>
          </a:p>
          <a:p>
            <a:r>
              <a:rPr lang="da-DK" dirty="0"/>
              <a:t>Ønske om at sikre Kina en førerposition inden for Arktisforskning indenfor områder som klimatologi, geologi, glaciologi og oceanografi,</a:t>
            </a:r>
          </a:p>
          <a:p>
            <a:r>
              <a:rPr lang="da-DK" dirty="0"/>
              <a:t>Sikring landet adgang til arktiske ressourcer fx  jordartsmetaller. Her har Kina også investeret i grønlandske miner. </a:t>
            </a:r>
          </a:p>
          <a:p>
            <a:r>
              <a:rPr lang="da-DK" dirty="0"/>
              <a:t>Sikring af kinesisk adgang til de arktiske </a:t>
            </a:r>
            <a:r>
              <a:rPr lang="da-DK" dirty="0" err="1"/>
              <a:t>søruter</a:t>
            </a:r>
            <a:r>
              <a:rPr lang="da-DK" dirty="0"/>
              <a:t>. </a:t>
            </a:r>
          </a:p>
          <a:p>
            <a:r>
              <a:rPr lang="da-DK" dirty="0"/>
              <a:t>Det er dog ikke lykkes at opbygge en kinesisk forskningsstation i Grønland endnu. </a:t>
            </a:r>
          </a:p>
          <a:p>
            <a:r>
              <a:rPr lang="da-DK" dirty="0"/>
              <a:t>Ligesom DK har blokeret for kinesisk deltagelse i udbygning af lufthavne i Grønland.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956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6E45-185E-A03B-C1F0-CEA44BF2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USA’s interesser i Grønland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F9FE83-F08B-8BD0-6F47-A6243ED07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videnskab.dk</a:t>
            </a:r>
            <a:r>
              <a:rPr lang="da-DK" dirty="0"/>
              <a:t>/kultur-samfund/tre-grunde-til-at-</a:t>
            </a:r>
            <a:r>
              <a:rPr lang="da-DK" dirty="0" err="1"/>
              <a:t>trump</a:t>
            </a:r>
            <a:r>
              <a:rPr lang="da-DK" dirty="0"/>
              <a:t>-vil-</a:t>
            </a:r>
            <a:r>
              <a:rPr lang="da-DK" dirty="0" err="1"/>
              <a:t>koebe</a:t>
            </a:r>
            <a:r>
              <a:rPr lang="da-DK" dirty="0"/>
              <a:t>-</a:t>
            </a:r>
            <a:r>
              <a:rPr lang="da-DK" dirty="0" err="1"/>
              <a:t>groenland</a:t>
            </a:r>
            <a:r>
              <a:rPr lang="da-DK" dirty="0"/>
              <a:t>/</a:t>
            </a:r>
          </a:p>
          <a:p>
            <a:r>
              <a:rPr lang="da-DK" dirty="0"/>
              <a:t>Hvordan argumenterer Trump for en annektering af Grønland? </a:t>
            </a:r>
          </a:p>
          <a:p>
            <a:r>
              <a:rPr lang="da-DK" dirty="0"/>
              <a:t>De facto har USA militær kontrol og suverænitet over Grønland, så derfor er det uklart, hvad Trumps motiver er. </a:t>
            </a:r>
          </a:p>
          <a:p>
            <a:r>
              <a:rPr lang="da-DK" dirty="0"/>
              <a:t>Den amerikanske kontrol har rod i forsvarsaftalen i 1951, der giver 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Publico text"/>
              </a:rPr>
              <a:t>USA har ret til fri adgang overalt i Grønland. </a:t>
            </a:r>
          </a:p>
          <a:p>
            <a:r>
              <a:rPr lang="da-DK" dirty="0"/>
              <a:t>Kontrol med den grønlandske undergrund?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740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6E596-7435-C93F-B834-B80544C8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Klip fra Verden ifølge 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B7A965-70A9-E906-BB73-C13E628C8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er en amerikanske, russiske og kinesiske tilstedeværelse i Grønland i dag og hvilken funktion har tilstedeværelsen? 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Hvilke muligheder og begrænsninger er der mellem et samarbejde mellem stormagterne USA og Rusland. </a:t>
            </a:r>
            <a:endParaRPr lang="da-DK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br>
              <a:rPr lang="da-DK" dirty="0">
                <a:effectLst/>
                <a:latin typeface="Helvetica Neue" panose="02000503000000020004" pitchFamily="2" charset="0"/>
              </a:rPr>
            </a:br>
            <a:endParaRPr lang="da-DK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www.dr.dk</a:t>
            </a:r>
            <a:r>
              <a:rPr lang="da-DK" dirty="0"/>
              <a:t>/lyd/p1/verden-</a:t>
            </a:r>
            <a:r>
              <a:rPr lang="da-DK" dirty="0" err="1"/>
              <a:t>ifoelge</a:t>
            </a:r>
            <a:r>
              <a:rPr lang="da-DK" dirty="0"/>
              <a:t>-gram/verden-ifoelge-gram-2025/kaos-over-arktis-11802532143</a:t>
            </a:r>
          </a:p>
        </p:txBody>
      </p:sp>
    </p:spTree>
    <p:extLst>
      <p:ext uri="{BB962C8B-B14F-4D97-AF65-F5344CB8AC3E}">
        <p14:creationId xmlns:p14="http://schemas.microsoft.com/office/powerpoint/2010/main" val="303722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6F5AD7-F514-7448-967F-15B00CB3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Arktis og International Politik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63E6E3-65DD-8642-89BA-779FBC63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Klimaforandringer og Arktis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dirty="0"/>
              <a:t>Smeltende is ved Arktis betyder nye handelsruter og nye muligheder for at udvinde råstoffer.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dirty="0"/>
              <a:t>Analyse af småstatens Danmarks udenrigspolitiske adfærd i Arktis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b="1" dirty="0"/>
              <a:t>Hvordan skal USA’s, Kina og Ruslands stormagtsinteresser og udenrigspolitiske adfærd i Arktis forstås?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b="1" dirty="0"/>
              <a:t>Hvilken retning bevæger samarbejdet i Arktis sig i?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dirty="0"/>
              <a:t>Hvordan kan Arktis udvikles bæredygtigt.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dirty="0"/>
              <a:t>Hvad er de militære og sikkerhedsmæssige konsekvenser af klimaforandringer i Arktis.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dirty="0"/>
              <a:t>Hvilken udenrigspolitisk strategi skal DK have?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dirty="0"/>
              <a:t>Hvordan påvirker Ruslands krig mod Ukraine samarbejdsmulighederne i Arktis.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b="1" dirty="0"/>
              <a:t>Vil Trumps trusler om annektering af Grønland give Rusland mod på annektering af Svalbard?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a-DK" b="1" dirty="0"/>
              <a:t>Hvilken rolle får opbruddet i den vestlige orden for Arktis?  Vil Arktis blive et højspændingsområde eller vil man se en alliance mellem Trump og Putin?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C50014E-D1F8-FC4E-AC03-50F71950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E57ADF5-1D25-004E-9588-9EC6973E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A488DE-C625-064C-B2AE-78839D5BA739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58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720C3-038C-E34D-B4A3-FFE569C6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Roald Als satiretegning december 2018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978A79F-4CDB-5740-8A2E-BD5EBB279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921" y="2032794"/>
            <a:ext cx="7345136" cy="3708400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C059AC-AD11-DE4F-9479-9F64704B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8BA428C-E588-044D-B9E2-587B574C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88DE-C625-064C-B2AE-78839D5BA739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79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skitse, tegning, maleri, våben&#10;&#10;Indhold genereret af kunstig intelligens kan være forkert.">
            <a:extLst>
              <a:ext uri="{FF2B5EF4-FFF2-40B4-BE49-F238E27FC236}">
                <a16:creationId xmlns:a16="http://schemas.microsoft.com/office/drawing/2014/main" id="{B200FB52-43DF-48F0-DE99-43844B695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ABF9E7-9ECC-F833-136C-54956A4C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 fontScale="90000"/>
          </a:bodyPr>
          <a:lstStyle/>
          <a:p>
            <a:r>
              <a:rPr lang="da-DK" sz="2400" b="1" dirty="0"/>
              <a:t>Thule Air Base (Thulebasen), dens radaranlæg er en af de vigtigste grunde til USA’s interesse i Grønland</a:t>
            </a:r>
            <a:br>
              <a:rPr lang="da-DK" sz="2400" b="1" dirty="0"/>
            </a:br>
            <a:r>
              <a:rPr lang="da-DK" sz="1600" dirty="0"/>
              <a:t>Politiken 17.8.2019: Hvis USA ikke kan købe hele landet, så kan man måske leje nogle stykker af det</a:t>
            </a:r>
            <a:endParaRPr lang="da-DK" sz="1600" b="1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6421" y="1690688"/>
            <a:ext cx="7418057" cy="5047569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12077" y="0"/>
            <a:ext cx="4110336" cy="67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1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b="1" dirty="0"/>
              <a:t>Figur 3.15: USA’s inddæmningspolitik under Den Kolde Krig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48" y="1568768"/>
            <a:ext cx="6855081" cy="4736238"/>
          </a:xfrm>
        </p:spPr>
      </p:pic>
    </p:spTree>
    <p:extLst>
      <p:ext uri="{BB962C8B-B14F-4D97-AF65-F5344CB8AC3E}">
        <p14:creationId xmlns:p14="http://schemas.microsoft.com/office/powerpoint/2010/main" val="65090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2800" b="1" dirty="0"/>
              <a:t>Kort der viser NATO- og Warszawapagt-landene under Den kolde krig</a:t>
            </a:r>
            <a:br>
              <a:rPr lang="da-DK" sz="2000" b="1" dirty="0"/>
            </a:br>
            <a:r>
              <a:rPr lang="da-DK" sz="2000" b="1" dirty="0">
                <a:hlinkClick r:id="rId2"/>
              </a:rPr>
              <a:t>https://da.wikipedia.org/wiki/NATO</a:t>
            </a:r>
            <a:endParaRPr lang="da-DK" sz="2000" b="1" dirty="0"/>
          </a:p>
        </p:txBody>
      </p:sp>
      <p:pic>
        <p:nvPicPr>
          <p:cNvPr id="2050" name="Picture 2" descr="https://upload.wikimedia.org/wikipedia/commons/9/9e/NATO_vs_Warsaw_%281949-1990%2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" y="2137278"/>
            <a:ext cx="12034113" cy="31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9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46615F-7D2C-4F41-855C-473113B9D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664" y="930530"/>
            <a:ext cx="3361677" cy="3275019"/>
          </a:xfrm>
        </p:spPr>
        <p:txBody>
          <a:bodyPr anchor="ctr">
            <a:normAutofit/>
          </a:bodyPr>
          <a:lstStyle/>
          <a:p>
            <a:pPr algn="l"/>
            <a:r>
              <a:rPr lang="da-DK" sz="4600">
                <a:solidFill>
                  <a:srgbClr val="FFFFFF"/>
                </a:solidFill>
              </a:rPr>
              <a:t>Satiretegning fra Times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0C56FE2-0888-524E-A93F-CC8614B5D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664" y="5119223"/>
            <a:ext cx="1830086" cy="1022860"/>
          </a:xfrm>
        </p:spPr>
        <p:txBody>
          <a:bodyPr anchor="ctr">
            <a:normAutofit/>
          </a:bodyPr>
          <a:lstStyle/>
          <a:p>
            <a:pPr algn="l"/>
            <a:endParaRPr lang="da-DK" sz="190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7B5B55"/>
          </a:solidFill>
          <a:ln w="25400">
            <a:solidFill>
              <a:srgbClr val="7B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7" name="Billede 6" descr="Et billede, der indeholder foto, lastbil, gammel, malet&#10;&#10;Automatisk genereret beskrivelse">
            <a:extLst>
              <a:ext uri="{FF2B5EF4-FFF2-40B4-BE49-F238E27FC236}">
                <a16:creationId xmlns:a16="http://schemas.microsoft.com/office/drawing/2014/main" id="{F51D9AFE-E5BC-1C43-9E8D-2981BAA59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2" r="166" b="-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21535</TotalTime>
  <Words>517</Words>
  <Application>Microsoft Macintosh PowerPoint</Application>
  <PresentationFormat>Widescreen</PresentationFormat>
  <Paragraphs>49</Paragraphs>
  <Slides>12</Slides>
  <Notes>5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Publico text</vt:lpstr>
      <vt:lpstr>Office-tema</vt:lpstr>
      <vt:lpstr>Kampen om Arktis Hvorfor er der kamp om Arktis? </vt:lpstr>
      <vt:lpstr>Arktis og International Politik</vt:lpstr>
      <vt:lpstr>Roald Als satiretegning december 2018</vt:lpstr>
      <vt:lpstr>PowerPoint-præsentation</vt:lpstr>
      <vt:lpstr>PowerPoint-præsentation</vt:lpstr>
      <vt:lpstr>Thule Air Base (Thulebasen), dens radaranlæg er en af de vigtigste grunde til USA’s interesse i Grønland Politiken 17.8.2019: Hvis USA ikke kan købe hele landet, så kan man måske leje nogle stykker af det</vt:lpstr>
      <vt:lpstr>Figur 3.15: USA’s inddæmningspolitik under Den Kolde Krig</vt:lpstr>
      <vt:lpstr>Kort der viser NATO- og Warszawapagt-landene under Den kolde krig https://da.wikipedia.org/wiki/NATO</vt:lpstr>
      <vt:lpstr>Satiretegning fra Times</vt:lpstr>
      <vt:lpstr>Kinesiske interesser i Arktis. </vt:lpstr>
      <vt:lpstr>USA’s interesser i Grønland</vt:lpstr>
      <vt:lpstr>Klip fra Verden ifølge 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Kampen om Arktis </dc:title>
  <dc:creator>Maj-Britt Agerskov</dc:creator>
  <cp:lastModifiedBy>Maj-Britt Agerskov</cp:lastModifiedBy>
  <cp:revision>9</cp:revision>
  <dcterms:created xsi:type="dcterms:W3CDTF">2021-01-17T18:50:26Z</dcterms:created>
  <dcterms:modified xsi:type="dcterms:W3CDTF">2025-04-10T07:51:47Z</dcterms:modified>
</cp:coreProperties>
</file>