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0" r:id="rId3"/>
    <p:sldId id="270" r:id="rId4"/>
    <p:sldId id="275" r:id="rId5"/>
    <p:sldId id="268" r:id="rId6"/>
    <p:sldId id="274" r:id="rId7"/>
    <p:sldId id="258" r:id="rId8"/>
    <p:sldId id="272"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p:restoredTop sz="94867"/>
  </p:normalViewPr>
  <p:slideViewPr>
    <p:cSldViewPr snapToGrid="0" snapToObjects="1">
      <p:cViewPr varScale="1">
        <p:scale>
          <a:sx n="73" d="100"/>
          <a:sy n="73" d="100"/>
        </p:scale>
        <p:origin x="232"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CFCCA-E6CC-0D4D-88C5-A19379D1D097}" type="datetimeFigureOut">
              <a:rPr lang="da-DK" smtClean="0"/>
              <a:t>20.04.2025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6B63E-6759-6641-A246-D3D6DB382FA1}" type="slidenum">
              <a:rPr lang="da-DK" smtClean="0"/>
              <a:t>‹nr.›</a:t>
            </a:fld>
            <a:endParaRPr lang="da-DK"/>
          </a:p>
        </p:txBody>
      </p:sp>
    </p:spTree>
    <p:extLst>
      <p:ext uri="{BB962C8B-B14F-4D97-AF65-F5344CB8AC3E}">
        <p14:creationId xmlns:p14="http://schemas.microsoft.com/office/powerpoint/2010/main" val="209765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Hvilken sammenhæng er der mellem de udenrigspolitiske mål og muligheder (</a:t>
            </a:r>
            <a:r>
              <a:rPr lang="da-DK" dirty="0" err="1"/>
              <a:t>Determinater</a:t>
            </a:r>
            <a:r>
              <a:rPr lang="da-DK" dirty="0"/>
              <a:t>, kapabiliteter og instrumenter)</a:t>
            </a:r>
          </a:p>
          <a:p>
            <a:endParaRPr lang="da-DK" dirty="0"/>
          </a:p>
        </p:txBody>
      </p:sp>
      <p:sp>
        <p:nvSpPr>
          <p:cNvPr id="4" name="Pladsholder til slidenummer 3"/>
          <p:cNvSpPr>
            <a:spLocks noGrp="1"/>
          </p:cNvSpPr>
          <p:nvPr>
            <p:ph type="sldNum" sz="quarter" idx="5"/>
          </p:nvPr>
        </p:nvSpPr>
        <p:spPr/>
        <p:txBody>
          <a:bodyPr/>
          <a:lstStyle/>
          <a:p>
            <a:fld id="{FCB6B63E-6759-6641-A246-D3D6DB382FA1}" type="slidenum">
              <a:rPr lang="da-DK" smtClean="0"/>
              <a:t>5</a:t>
            </a:fld>
            <a:endParaRPr lang="da-DK"/>
          </a:p>
        </p:txBody>
      </p:sp>
    </p:spTree>
    <p:extLst>
      <p:ext uri="{BB962C8B-B14F-4D97-AF65-F5344CB8AC3E}">
        <p14:creationId xmlns:p14="http://schemas.microsoft.com/office/powerpoint/2010/main" val="373203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F7278-A854-DE46-A284-8C03832C97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A774B08-B9F0-F543-930B-20FFD87289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194A9E4-8140-CB49-B054-30DBD3274DA2}"/>
              </a:ext>
            </a:extLst>
          </p:cNvPr>
          <p:cNvSpPr>
            <a:spLocks noGrp="1"/>
          </p:cNvSpPr>
          <p:nvPr>
            <p:ph type="dt" sz="half" idx="10"/>
          </p:nvPr>
        </p:nvSpPr>
        <p:spPr/>
        <p:txBody>
          <a:bodyPr/>
          <a:lstStyle/>
          <a:p>
            <a:fld id="{2B60CB05-9C66-C045-A700-D0EA8323A6B2}" type="datetimeFigureOut">
              <a:rPr lang="da-DK" smtClean="0"/>
              <a:t>20.04.2025</a:t>
            </a:fld>
            <a:endParaRPr lang="da-DK"/>
          </a:p>
        </p:txBody>
      </p:sp>
      <p:sp>
        <p:nvSpPr>
          <p:cNvPr id="5" name="Pladsholder til sidefod 4">
            <a:extLst>
              <a:ext uri="{FF2B5EF4-FFF2-40B4-BE49-F238E27FC236}">
                <a16:creationId xmlns:a16="http://schemas.microsoft.com/office/drawing/2014/main" id="{6859443A-52CF-F243-9CE2-0FCE1A01591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923F518-1ACA-5148-B049-E2086509A2CE}"/>
              </a:ext>
            </a:extLst>
          </p:cNvPr>
          <p:cNvSpPr>
            <a:spLocks noGrp="1"/>
          </p:cNvSpPr>
          <p:nvPr>
            <p:ph type="sldNum" sz="quarter" idx="12"/>
          </p:nvPr>
        </p:nvSpPr>
        <p:spPr/>
        <p:txBody>
          <a:bodyPr/>
          <a:lstStyle/>
          <a:p>
            <a:fld id="{471B821D-8A40-284C-95C8-FE17C6E9A4DE}" type="slidenum">
              <a:rPr lang="da-DK" smtClean="0"/>
              <a:t>‹nr.›</a:t>
            </a:fld>
            <a:endParaRPr lang="da-DK"/>
          </a:p>
        </p:txBody>
      </p:sp>
    </p:spTree>
    <p:extLst>
      <p:ext uri="{BB962C8B-B14F-4D97-AF65-F5344CB8AC3E}">
        <p14:creationId xmlns:p14="http://schemas.microsoft.com/office/powerpoint/2010/main" val="3413241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2ECEA-26AB-3F45-AF9D-B0FD5A89707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A644161-1D17-E447-947E-42DBAE88A4A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3A25C55-B447-E94C-912B-48DC0EFF9134}"/>
              </a:ext>
            </a:extLst>
          </p:cNvPr>
          <p:cNvSpPr>
            <a:spLocks noGrp="1"/>
          </p:cNvSpPr>
          <p:nvPr>
            <p:ph type="dt" sz="half" idx="10"/>
          </p:nvPr>
        </p:nvSpPr>
        <p:spPr/>
        <p:txBody>
          <a:bodyPr/>
          <a:lstStyle/>
          <a:p>
            <a:fld id="{2B60CB05-9C66-C045-A700-D0EA8323A6B2}" type="datetimeFigureOut">
              <a:rPr lang="da-DK" smtClean="0"/>
              <a:t>20.04.2025</a:t>
            </a:fld>
            <a:endParaRPr lang="da-DK"/>
          </a:p>
        </p:txBody>
      </p:sp>
      <p:sp>
        <p:nvSpPr>
          <p:cNvPr id="5" name="Pladsholder til sidefod 4">
            <a:extLst>
              <a:ext uri="{FF2B5EF4-FFF2-40B4-BE49-F238E27FC236}">
                <a16:creationId xmlns:a16="http://schemas.microsoft.com/office/drawing/2014/main" id="{E2866050-49E9-AC4F-B7D7-682C404E729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3D5601B-269F-E843-B01B-9802FE714B92}"/>
              </a:ext>
            </a:extLst>
          </p:cNvPr>
          <p:cNvSpPr>
            <a:spLocks noGrp="1"/>
          </p:cNvSpPr>
          <p:nvPr>
            <p:ph type="sldNum" sz="quarter" idx="12"/>
          </p:nvPr>
        </p:nvSpPr>
        <p:spPr/>
        <p:txBody>
          <a:bodyPr/>
          <a:lstStyle/>
          <a:p>
            <a:fld id="{471B821D-8A40-284C-95C8-FE17C6E9A4DE}" type="slidenum">
              <a:rPr lang="da-DK" smtClean="0"/>
              <a:t>‹nr.›</a:t>
            </a:fld>
            <a:endParaRPr lang="da-DK"/>
          </a:p>
        </p:txBody>
      </p:sp>
    </p:spTree>
    <p:extLst>
      <p:ext uri="{BB962C8B-B14F-4D97-AF65-F5344CB8AC3E}">
        <p14:creationId xmlns:p14="http://schemas.microsoft.com/office/powerpoint/2010/main" val="381384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7303681-ECA2-5D4E-9523-8D30FBF2EB79}"/>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E456A23-4970-F542-B534-49C734C4D86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003D030-5BE8-054B-BF0D-D1D4F3755FFA}"/>
              </a:ext>
            </a:extLst>
          </p:cNvPr>
          <p:cNvSpPr>
            <a:spLocks noGrp="1"/>
          </p:cNvSpPr>
          <p:nvPr>
            <p:ph type="dt" sz="half" idx="10"/>
          </p:nvPr>
        </p:nvSpPr>
        <p:spPr/>
        <p:txBody>
          <a:bodyPr/>
          <a:lstStyle/>
          <a:p>
            <a:fld id="{2B60CB05-9C66-C045-A700-D0EA8323A6B2}" type="datetimeFigureOut">
              <a:rPr lang="da-DK" smtClean="0"/>
              <a:t>20.04.2025</a:t>
            </a:fld>
            <a:endParaRPr lang="da-DK"/>
          </a:p>
        </p:txBody>
      </p:sp>
      <p:sp>
        <p:nvSpPr>
          <p:cNvPr id="5" name="Pladsholder til sidefod 4">
            <a:extLst>
              <a:ext uri="{FF2B5EF4-FFF2-40B4-BE49-F238E27FC236}">
                <a16:creationId xmlns:a16="http://schemas.microsoft.com/office/drawing/2014/main" id="{304BD93B-0278-D24D-A704-45C61C8A547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1920B0B-4CEC-F749-8F67-5D8201A6BBDD}"/>
              </a:ext>
            </a:extLst>
          </p:cNvPr>
          <p:cNvSpPr>
            <a:spLocks noGrp="1"/>
          </p:cNvSpPr>
          <p:nvPr>
            <p:ph type="sldNum" sz="quarter" idx="12"/>
          </p:nvPr>
        </p:nvSpPr>
        <p:spPr/>
        <p:txBody>
          <a:bodyPr/>
          <a:lstStyle/>
          <a:p>
            <a:fld id="{471B821D-8A40-284C-95C8-FE17C6E9A4DE}" type="slidenum">
              <a:rPr lang="da-DK" smtClean="0"/>
              <a:t>‹nr.›</a:t>
            </a:fld>
            <a:endParaRPr lang="da-DK"/>
          </a:p>
        </p:txBody>
      </p:sp>
    </p:spTree>
    <p:extLst>
      <p:ext uri="{BB962C8B-B14F-4D97-AF65-F5344CB8AC3E}">
        <p14:creationId xmlns:p14="http://schemas.microsoft.com/office/powerpoint/2010/main" val="373134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C9D96-C4C8-B241-9920-2E2955BB5E9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F559421-B766-A34E-BB6A-1EFB46CD4FC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F147489-AEC7-6546-B749-E7341B20C01A}"/>
              </a:ext>
            </a:extLst>
          </p:cNvPr>
          <p:cNvSpPr>
            <a:spLocks noGrp="1"/>
          </p:cNvSpPr>
          <p:nvPr>
            <p:ph type="dt" sz="half" idx="10"/>
          </p:nvPr>
        </p:nvSpPr>
        <p:spPr/>
        <p:txBody>
          <a:bodyPr/>
          <a:lstStyle/>
          <a:p>
            <a:fld id="{2B60CB05-9C66-C045-A700-D0EA8323A6B2}" type="datetimeFigureOut">
              <a:rPr lang="da-DK" smtClean="0"/>
              <a:t>20.04.2025</a:t>
            </a:fld>
            <a:endParaRPr lang="da-DK"/>
          </a:p>
        </p:txBody>
      </p:sp>
      <p:sp>
        <p:nvSpPr>
          <p:cNvPr id="5" name="Pladsholder til sidefod 4">
            <a:extLst>
              <a:ext uri="{FF2B5EF4-FFF2-40B4-BE49-F238E27FC236}">
                <a16:creationId xmlns:a16="http://schemas.microsoft.com/office/drawing/2014/main" id="{C75AC1DB-21E7-674D-B932-1135A2F5385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97C1397-349A-014B-A7C1-8689EE938AED}"/>
              </a:ext>
            </a:extLst>
          </p:cNvPr>
          <p:cNvSpPr>
            <a:spLocks noGrp="1"/>
          </p:cNvSpPr>
          <p:nvPr>
            <p:ph type="sldNum" sz="quarter" idx="12"/>
          </p:nvPr>
        </p:nvSpPr>
        <p:spPr/>
        <p:txBody>
          <a:bodyPr/>
          <a:lstStyle/>
          <a:p>
            <a:fld id="{471B821D-8A40-284C-95C8-FE17C6E9A4DE}" type="slidenum">
              <a:rPr lang="da-DK" smtClean="0"/>
              <a:t>‹nr.›</a:t>
            </a:fld>
            <a:endParaRPr lang="da-DK"/>
          </a:p>
        </p:txBody>
      </p:sp>
    </p:spTree>
    <p:extLst>
      <p:ext uri="{BB962C8B-B14F-4D97-AF65-F5344CB8AC3E}">
        <p14:creationId xmlns:p14="http://schemas.microsoft.com/office/powerpoint/2010/main" val="120892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A7311-4683-A147-865E-E155AB42DBE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35933C5-2F4B-0842-BE13-BAEA63FFB9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D538CD5-1D30-7D46-90AC-34DD82D3C99B}"/>
              </a:ext>
            </a:extLst>
          </p:cNvPr>
          <p:cNvSpPr>
            <a:spLocks noGrp="1"/>
          </p:cNvSpPr>
          <p:nvPr>
            <p:ph type="dt" sz="half" idx="10"/>
          </p:nvPr>
        </p:nvSpPr>
        <p:spPr/>
        <p:txBody>
          <a:bodyPr/>
          <a:lstStyle/>
          <a:p>
            <a:fld id="{2B60CB05-9C66-C045-A700-D0EA8323A6B2}" type="datetimeFigureOut">
              <a:rPr lang="da-DK" smtClean="0"/>
              <a:t>20.04.2025</a:t>
            </a:fld>
            <a:endParaRPr lang="da-DK"/>
          </a:p>
        </p:txBody>
      </p:sp>
      <p:sp>
        <p:nvSpPr>
          <p:cNvPr id="5" name="Pladsholder til sidefod 4">
            <a:extLst>
              <a:ext uri="{FF2B5EF4-FFF2-40B4-BE49-F238E27FC236}">
                <a16:creationId xmlns:a16="http://schemas.microsoft.com/office/drawing/2014/main" id="{B92DC229-3E9E-0B46-9492-4254E6A89EF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1FF6037-F0CE-CA47-8C0F-08F0B94FDE6A}"/>
              </a:ext>
            </a:extLst>
          </p:cNvPr>
          <p:cNvSpPr>
            <a:spLocks noGrp="1"/>
          </p:cNvSpPr>
          <p:nvPr>
            <p:ph type="sldNum" sz="quarter" idx="12"/>
          </p:nvPr>
        </p:nvSpPr>
        <p:spPr/>
        <p:txBody>
          <a:bodyPr/>
          <a:lstStyle/>
          <a:p>
            <a:fld id="{471B821D-8A40-284C-95C8-FE17C6E9A4DE}" type="slidenum">
              <a:rPr lang="da-DK" smtClean="0"/>
              <a:t>‹nr.›</a:t>
            </a:fld>
            <a:endParaRPr lang="da-DK"/>
          </a:p>
        </p:txBody>
      </p:sp>
    </p:spTree>
    <p:extLst>
      <p:ext uri="{BB962C8B-B14F-4D97-AF65-F5344CB8AC3E}">
        <p14:creationId xmlns:p14="http://schemas.microsoft.com/office/powerpoint/2010/main" val="163777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680CF-94A4-8547-BE27-CA8A1678ADE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95B1FD2-BFCA-AF45-8B7F-BA279812D00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E79805-7366-2341-B7DA-3BC671A7721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BC05720-E1A2-F946-91B4-BB5A3A8BE781}"/>
              </a:ext>
            </a:extLst>
          </p:cNvPr>
          <p:cNvSpPr>
            <a:spLocks noGrp="1"/>
          </p:cNvSpPr>
          <p:nvPr>
            <p:ph type="dt" sz="half" idx="10"/>
          </p:nvPr>
        </p:nvSpPr>
        <p:spPr/>
        <p:txBody>
          <a:bodyPr/>
          <a:lstStyle/>
          <a:p>
            <a:fld id="{2B60CB05-9C66-C045-A700-D0EA8323A6B2}" type="datetimeFigureOut">
              <a:rPr lang="da-DK" smtClean="0"/>
              <a:t>20.04.2025</a:t>
            </a:fld>
            <a:endParaRPr lang="da-DK"/>
          </a:p>
        </p:txBody>
      </p:sp>
      <p:sp>
        <p:nvSpPr>
          <p:cNvPr id="6" name="Pladsholder til sidefod 5">
            <a:extLst>
              <a:ext uri="{FF2B5EF4-FFF2-40B4-BE49-F238E27FC236}">
                <a16:creationId xmlns:a16="http://schemas.microsoft.com/office/drawing/2014/main" id="{CC19314A-A6F3-FC47-BFE6-95E96DAD1E4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1637C17-123E-564F-A8AF-135DE993CF96}"/>
              </a:ext>
            </a:extLst>
          </p:cNvPr>
          <p:cNvSpPr>
            <a:spLocks noGrp="1"/>
          </p:cNvSpPr>
          <p:nvPr>
            <p:ph type="sldNum" sz="quarter" idx="12"/>
          </p:nvPr>
        </p:nvSpPr>
        <p:spPr/>
        <p:txBody>
          <a:bodyPr/>
          <a:lstStyle/>
          <a:p>
            <a:fld id="{471B821D-8A40-284C-95C8-FE17C6E9A4DE}" type="slidenum">
              <a:rPr lang="da-DK" smtClean="0"/>
              <a:t>‹nr.›</a:t>
            </a:fld>
            <a:endParaRPr lang="da-DK"/>
          </a:p>
        </p:txBody>
      </p:sp>
    </p:spTree>
    <p:extLst>
      <p:ext uri="{BB962C8B-B14F-4D97-AF65-F5344CB8AC3E}">
        <p14:creationId xmlns:p14="http://schemas.microsoft.com/office/powerpoint/2010/main" val="319780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9C514-5D1E-DC48-A610-4C577F53CAC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AC10ACE-8690-B941-9185-D27FDF1398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F50CD5B-AA1E-6842-A965-54F9830B2D8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B2A8BBE-E86A-D74F-AF67-10A49946ED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F33BE30C-195A-BC4E-898F-2E3E3670B84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9D02D5B-9BCB-0844-A48E-3B56D9BE6603}"/>
              </a:ext>
            </a:extLst>
          </p:cNvPr>
          <p:cNvSpPr>
            <a:spLocks noGrp="1"/>
          </p:cNvSpPr>
          <p:nvPr>
            <p:ph type="dt" sz="half" idx="10"/>
          </p:nvPr>
        </p:nvSpPr>
        <p:spPr/>
        <p:txBody>
          <a:bodyPr/>
          <a:lstStyle/>
          <a:p>
            <a:fld id="{2B60CB05-9C66-C045-A700-D0EA8323A6B2}" type="datetimeFigureOut">
              <a:rPr lang="da-DK" smtClean="0"/>
              <a:t>20.04.2025</a:t>
            </a:fld>
            <a:endParaRPr lang="da-DK"/>
          </a:p>
        </p:txBody>
      </p:sp>
      <p:sp>
        <p:nvSpPr>
          <p:cNvPr id="8" name="Pladsholder til sidefod 7">
            <a:extLst>
              <a:ext uri="{FF2B5EF4-FFF2-40B4-BE49-F238E27FC236}">
                <a16:creationId xmlns:a16="http://schemas.microsoft.com/office/drawing/2014/main" id="{DFDBBF0A-7D2A-3E47-B48B-B164F849BF4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D36AF73-C6D6-AA42-A2A5-7C81DE8D87DB}"/>
              </a:ext>
            </a:extLst>
          </p:cNvPr>
          <p:cNvSpPr>
            <a:spLocks noGrp="1"/>
          </p:cNvSpPr>
          <p:nvPr>
            <p:ph type="sldNum" sz="quarter" idx="12"/>
          </p:nvPr>
        </p:nvSpPr>
        <p:spPr/>
        <p:txBody>
          <a:bodyPr/>
          <a:lstStyle/>
          <a:p>
            <a:fld id="{471B821D-8A40-284C-95C8-FE17C6E9A4DE}" type="slidenum">
              <a:rPr lang="da-DK" smtClean="0"/>
              <a:t>‹nr.›</a:t>
            </a:fld>
            <a:endParaRPr lang="da-DK"/>
          </a:p>
        </p:txBody>
      </p:sp>
    </p:spTree>
    <p:extLst>
      <p:ext uri="{BB962C8B-B14F-4D97-AF65-F5344CB8AC3E}">
        <p14:creationId xmlns:p14="http://schemas.microsoft.com/office/powerpoint/2010/main" val="181847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7008C-4017-A249-A334-DC92DB8476B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981922B-AF48-8447-8D9F-AFD0741ED2D2}"/>
              </a:ext>
            </a:extLst>
          </p:cNvPr>
          <p:cNvSpPr>
            <a:spLocks noGrp="1"/>
          </p:cNvSpPr>
          <p:nvPr>
            <p:ph type="dt" sz="half" idx="10"/>
          </p:nvPr>
        </p:nvSpPr>
        <p:spPr/>
        <p:txBody>
          <a:bodyPr/>
          <a:lstStyle/>
          <a:p>
            <a:fld id="{2B60CB05-9C66-C045-A700-D0EA8323A6B2}" type="datetimeFigureOut">
              <a:rPr lang="da-DK" smtClean="0"/>
              <a:t>20.04.2025</a:t>
            </a:fld>
            <a:endParaRPr lang="da-DK"/>
          </a:p>
        </p:txBody>
      </p:sp>
      <p:sp>
        <p:nvSpPr>
          <p:cNvPr id="4" name="Pladsholder til sidefod 3">
            <a:extLst>
              <a:ext uri="{FF2B5EF4-FFF2-40B4-BE49-F238E27FC236}">
                <a16:creationId xmlns:a16="http://schemas.microsoft.com/office/drawing/2014/main" id="{47DFFDC4-B8C8-0742-9738-E6734B24E1A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E9E4CC1-04E4-F747-8114-E06E46D75129}"/>
              </a:ext>
            </a:extLst>
          </p:cNvPr>
          <p:cNvSpPr>
            <a:spLocks noGrp="1"/>
          </p:cNvSpPr>
          <p:nvPr>
            <p:ph type="sldNum" sz="quarter" idx="12"/>
          </p:nvPr>
        </p:nvSpPr>
        <p:spPr/>
        <p:txBody>
          <a:bodyPr/>
          <a:lstStyle/>
          <a:p>
            <a:fld id="{471B821D-8A40-284C-95C8-FE17C6E9A4DE}" type="slidenum">
              <a:rPr lang="da-DK" smtClean="0"/>
              <a:t>‹nr.›</a:t>
            </a:fld>
            <a:endParaRPr lang="da-DK"/>
          </a:p>
        </p:txBody>
      </p:sp>
    </p:spTree>
    <p:extLst>
      <p:ext uri="{BB962C8B-B14F-4D97-AF65-F5344CB8AC3E}">
        <p14:creationId xmlns:p14="http://schemas.microsoft.com/office/powerpoint/2010/main" val="336064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4EA318D-34A2-D749-ADC5-287668EB7D82}"/>
              </a:ext>
            </a:extLst>
          </p:cNvPr>
          <p:cNvSpPr>
            <a:spLocks noGrp="1"/>
          </p:cNvSpPr>
          <p:nvPr>
            <p:ph type="dt" sz="half" idx="10"/>
          </p:nvPr>
        </p:nvSpPr>
        <p:spPr/>
        <p:txBody>
          <a:bodyPr/>
          <a:lstStyle/>
          <a:p>
            <a:fld id="{2B60CB05-9C66-C045-A700-D0EA8323A6B2}" type="datetimeFigureOut">
              <a:rPr lang="da-DK" smtClean="0"/>
              <a:t>20.04.2025</a:t>
            </a:fld>
            <a:endParaRPr lang="da-DK"/>
          </a:p>
        </p:txBody>
      </p:sp>
      <p:sp>
        <p:nvSpPr>
          <p:cNvPr id="3" name="Pladsholder til sidefod 2">
            <a:extLst>
              <a:ext uri="{FF2B5EF4-FFF2-40B4-BE49-F238E27FC236}">
                <a16:creationId xmlns:a16="http://schemas.microsoft.com/office/drawing/2014/main" id="{FBB4D686-163D-F34A-82C3-ECC4DA48270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E1F62D1-C886-C84B-B161-DE9EEE5CEBF7}"/>
              </a:ext>
            </a:extLst>
          </p:cNvPr>
          <p:cNvSpPr>
            <a:spLocks noGrp="1"/>
          </p:cNvSpPr>
          <p:nvPr>
            <p:ph type="sldNum" sz="quarter" idx="12"/>
          </p:nvPr>
        </p:nvSpPr>
        <p:spPr/>
        <p:txBody>
          <a:bodyPr/>
          <a:lstStyle/>
          <a:p>
            <a:fld id="{471B821D-8A40-284C-95C8-FE17C6E9A4DE}" type="slidenum">
              <a:rPr lang="da-DK" smtClean="0"/>
              <a:t>‹nr.›</a:t>
            </a:fld>
            <a:endParaRPr lang="da-DK"/>
          </a:p>
        </p:txBody>
      </p:sp>
    </p:spTree>
    <p:extLst>
      <p:ext uri="{BB962C8B-B14F-4D97-AF65-F5344CB8AC3E}">
        <p14:creationId xmlns:p14="http://schemas.microsoft.com/office/powerpoint/2010/main" val="2414678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5E728-92D6-8F46-BA0E-5754FAF0329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4AAB838-4F01-9149-828E-4169B769C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559BFA9-B7C8-D942-ACC6-0E4163E2D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13FDCA7-4F5E-A74F-B5E0-D8829928D261}"/>
              </a:ext>
            </a:extLst>
          </p:cNvPr>
          <p:cNvSpPr>
            <a:spLocks noGrp="1"/>
          </p:cNvSpPr>
          <p:nvPr>
            <p:ph type="dt" sz="half" idx="10"/>
          </p:nvPr>
        </p:nvSpPr>
        <p:spPr/>
        <p:txBody>
          <a:bodyPr/>
          <a:lstStyle/>
          <a:p>
            <a:fld id="{2B60CB05-9C66-C045-A700-D0EA8323A6B2}" type="datetimeFigureOut">
              <a:rPr lang="da-DK" smtClean="0"/>
              <a:t>20.04.2025</a:t>
            </a:fld>
            <a:endParaRPr lang="da-DK"/>
          </a:p>
        </p:txBody>
      </p:sp>
      <p:sp>
        <p:nvSpPr>
          <p:cNvPr id="6" name="Pladsholder til sidefod 5">
            <a:extLst>
              <a:ext uri="{FF2B5EF4-FFF2-40B4-BE49-F238E27FC236}">
                <a16:creationId xmlns:a16="http://schemas.microsoft.com/office/drawing/2014/main" id="{431708E4-5067-8E4D-B447-69F089752BE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09775E5-4F23-5645-A4B3-45450AC2AF6D}"/>
              </a:ext>
            </a:extLst>
          </p:cNvPr>
          <p:cNvSpPr>
            <a:spLocks noGrp="1"/>
          </p:cNvSpPr>
          <p:nvPr>
            <p:ph type="sldNum" sz="quarter" idx="12"/>
          </p:nvPr>
        </p:nvSpPr>
        <p:spPr/>
        <p:txBody>
          <a:bodyPr/>
          <a:lstStyle/>
          <a:p>
            <a:fld id="{471B821D-8A40-284C-95C8-FE17C6E9A4DE}" type="slidenum">
              <a:rPr lang="da-DK" smtClean="0"/>
              <a:t>‹nr.›</a:t>
            </a:fld>
            <a:endParaRPr lang="da-DK"/>
          </a:p>
        </p:txBody>
      </p:sp>
    </p:spTree>
    <p:extLst>
      <p:ext uri="{BB962C8B-B14F-4D97-AF65-F5344CB8AC3E}">
        <p14:creationId xmlns:p14="http://schemas.microsoft.com/office/powerpoint/2010/main" val="2076020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7BF57-32E4-794B-A51C-5E07D6C7478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90A62C9-765D-DD41-B2C8-1FB6B1111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600CCAC-E491-8D40-A60F-747F63D74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C4301FF-E0CA-F843-BFE8-84F986EC83E0}"/>
              </a:ext>
            </a:extLst>
          </p:cNvPr>
          <p:cNvSpPr>
            <a:spLocks noGrp="1"/>
          </p:cNvSpPr>
          <p:nvPr>
            <p:ph type="dt" sz="half" idx="10"/>
          </p:nvPr>
        </p:nvSpPr>
        <p:spPr/>
        <p:txBody>
          <a:bodyPr/>
          <a:lstStyle/>
          <a:p>
            <a:fld id="{2B60CB05-9C66-C045-A700-D0EA8323A6B2}" type="datetimeFigureOut">
              <a:rPr lang="da-DK" smtClean="0"/>
              <a:t>20.04.2025</a:t>
            </a:fld>
            <a:endParaRPr lang="da-DK"/>
          </a:p>
        </p:txBody>
      </p:sp>
      <p:sp>
        <p:nvSpPr>
          <p:cNvPr id="6" name="Pladsholder til sidefod 5">
            <a:extLst>
              <a:ext uri="{FF2B5EF4-FFF2-40B4-BE49-F238E27FC236}">
                <a16:creationId xmlns:a16="http://schemas.microsoft.com/office/drawing/2014/main" id="{791C0BEA-34AB-9F4F-92BC-6D6A3E06756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DF997B4-9BF4-2F4A-8FC0-BBC479A45A37}"/>
              </a:ext>
            </a:extLst>
          </p:cNvPr>
          <p:cNvSpPr>
            <a:spLocks noGrp="1"/>
          </p:cNvSpPr>
          <p:nvPr>
            <p:ph type="sldNum" sz="quarter" idx="12"/>
          </p:nvPr>
        </p:nvSpPr>
        <p:spPr/>
        <p:txBody>
          <a:bodyPr/>
          <a:lstStyle/>
          <a:p>
            <a:fld id="{471B821D-8A40-284C-95C8-FE17C6E9A4DE}" type="slidenum">
              <a:rPr lang="da-DK" smtClean="0"/>
              <a:t>‹nr.›</a:t>
            </a:fld>
            <a:endParaRPr lang="da-DK"/>
          </a:p>
        </p:txBody>
      </p:sp>
    </p:spTree>
    <p:extLst>
      <p:ext uri="{BB962C8B-B14F-4D97-AF65-F5344CB8AC3E}">
        <p14:creationId xmlns:p14="http://schemas.microsoft.com/office/powerpoint/2010/main" val="312405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02A9557-4352-4E41-8BE3-B27DB3826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05E3F42-6B48-D942-B935-B0086345F3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1893712-2936-FE4A-B7FE-17F99AD2B7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0CB05-9C66-C045-A700-D0EA8323A6B2}" type="datetimeFigureOut">
              <a:rPr lang="da-DK" smtClean="0"/>
              <a:t>20.04.2025</a:t>
            </a:fld>
            <a:endParaRPr lang="da-DK"/>
          </a:p>
        </p:txBody>
      </p:sp>
      <p:sp>
        <p:nvSpPr>
          <p:cNvPr id="5" name="Pladsholder til sidefod 4">
            <a:extLst>
              <a:ext uri="{FF2B5EF4-FFF2-40B4-BE49-F238E27FC236}">
                <a16:creationId xmlns:a16="http://schemas.microsoft.com/office/drawing/2014/main" id="{9B1C253B-8258-5840-8592-0DB39A1A7A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5E971669-634B-394A-AE53-3CCB41800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B821D-8A40-284C-95C8-FE17C6E9A4DE}" type="slidenum">
              <a:rPr lang="da-DK" smtClean="0"/>
              <a:t>‹nr.›</a:t>
            </a:fld>
            <a:endParaRPr lang="da-DK"/>
          </a:p>
        </p:txBody>
      </p:sp>
    </p:spTree>
    <p:extLst>
      <p:ext uri="{BB962C8B-B14F-4D97-AF65-F5344CB8AC3E}">
        <p14:creationId xmlns:p14="http://schemas.microsoft.com/office/powerpoint/2010/main" val="866031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0034B-BDBA-B440-A117-FE06F307B2E4}"/>
              </a:ext>
            </a:extLst>
          </p:cNvPr>
          <p:cNvSpPr>
            <a:spLocks noGrp="1"/>
          </p:cNvSpPr>
          <p:nvPr>
            <p:ph type="ctrTitle"/>
          </p:nvPr>
        </p:nvSpPr>
        <p:spPr/>
        <p:txBody>
          <a:bodyPr/>
          <a:lstStyle/>
          <a:p>
            <a:r>
              <a:rPr lang="da-DK" dirty="0"/>
              <a:t>Intro til dansk udenrigspolitik</a:t>
            </a:r>
          </a:p>
        </p:txBody>
      </p:sp>
      <p:sp>
        <p:nvSpPr>
          <p:cNvPr id="3" name="Undertitel 2">
            <a:extLst>
              <a:ext uri="{FF2B5EF4-FFF2-40B4-BE49-F238E27FC236}">
                <a16:creationId xmlns:a16="http://schemas.microsoft.com/office/drawing/2014/main" id="{AAA6CEF5-4E5A-9D4A-8E2D-6916B6548A1B}"/>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409420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Historisk overblik 1864-1989</a:t>
            </a:r>
          </a:p>
        </p:txBody>
      </p:sp>
      <p:sp>
        <p:nvSpPr>
          <p:cNvPr id="3" name="Pladsholder til indhold 2"/>
          <p:cNvSpPr>
            <a:spLocks noGrp="1"/>
          </p:cNvSpPr>
          <p:nvPr>
            <p:ph idx="1"/>
          </p:nvPr>
        </p:nvSpPr>
        <p:spPr>
          <a:xfrm>
            <a:off x="838200" y="1553227"/>
            <a:ext cx="10515600" cy="4623736"/>
          </a:xfrm>
        </p:spPr>
        <p:txBody>
          <a:bodyPr>
            <a:normAutofit fontScale="70000" lnSpcReduction="20000"/>
          </a:bodyPr>
          <a:lstStyle/>
          <a:p>
            <a:r>
              <a:rPr lang="da-DK" dirty="0"/>
              <a:t>Efter nederlaget 2/5 del af det danske rige går tabt. National katastrofe.</a:t>
            </a:r>
          </a:p>
          <a:p>
            <a:r>
              <a:rPr lang="da-DK" dirty="0"/>
              <a:t>Danmark blev en nationalstat, det nationale sammenhold styrkes midt i den nationale katastrofe.</a:t>
            </a:r>
          </a:p>
          <a:p>
            <a:r>
              <a:rPr lang="da-DK" dirty="0"/>
              <a:t>DK blev en småstat, der tilpasser sig den store nabo mod syd. </a:t>
            </a:r>
          </a:p>
          <a:p>
            <a:r>
              <a:rPr lang="da-DK" dirty="0"/>
              <a:t>Under den kolde krig fra 1945-89 tilpassede vi i stedet til USA og vi blev medlem af vestlige organisationer som NATO og EF(senere EU)</a:t>
            </a:r>
          </a:p>
          <a:p>
            <a:r>
              <a:rPr lang="da-DK" dirty="0"/>
              <a:t>Fra 1982-88 var den borgerlige regering underlagt et alternativt sikkerhedspolitisk flertal som pålagde regeringer at tage en række forbehold, de såkaldte fodnoter, overfor dele af NATOs politik. </a:t>
            </a:r>
          </a:p>
          <a:p>
            <a:r>
              <a:rPr lang="da-DK" dirty="0"/>
              <a:t>Den parlamentariske situation var således at De radikale støttede en borgerlig regering, men i udenrigs- og sikkerhedspolitikken var enig med venstrefløjen og derfor havde flertal for en udenrigspolitik i modstrid med regeringen. </a:t>
            </a:r>
          </a:p>
          <a:p>
            <a:r>
              <a:rPr lang="da-DK" dirty="0"/>
              <a:t>Fodnotepolitikken ophører ved valget i 1988, hvor Radikale går i regering med Venstre og Konservative. </a:t>
            </a:r>
          </a:p>
          <a:p>
            <a:r>
              <a:rPr lang="da-DK" dirty="0"/>
              <a:t>Da verden blev unipolær i 1989 blev den danske udenrigspolitik gradvis mere aktivistisk.</a:t>
            </a:r>
          </a:p>
          <a:p>
            <a:r>
              <a:rPr lang="da-DK" dirty="0"/>
              <a:t>Aktivisme eller udadrettet tilpasningspolitik(</a:t>
            </a:r>
            <a:r>
              <a:rPr lang="da-DK" dirty="0" err="1"/>
              <a:t>Bandwagoning</a:t>
            </a:r>
            <a:r>
              <a:rPr lang="da-DK"/>
              <a:t>) </a:t>
            </a:r>
            <a:r>
              <a:rPr lang="da-DK" dirty="0"/>
              <a:t>til den unipolære magt USA? </a:t>
            </a:r>
          </a:p>
        </p:txBody>
      </p:sp>
    </p:spTree>
    <p:extLst>
      <p:ext uri="{BB962C8B-B14F-4D97-AF65-F5344CB8AC3E}">
        <p14:creationId xmlns:p14="http://schemas.microsoft.com/office/powerpoint/2010/main" val="19948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Udenrigspolitiske målsætninger</a:t>
            </a:r>
          </a:p>
        </p:txBody>
      </p:sp>
      <p:pic>
        <p:nvPicPr>
          <p:cNvPr id="4"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848" y="1314906"/>
            <a:ext cx="7466556" cy="4486275"/>
          </a:xfrm>
        </p:spPr>
      </p:pic>
      <p:sp>
        <p:nvSpPr>
          <p:cNvPr id="5" name="Tekstfelt 4"/>
          <p:cNvSpPr txBox="1"/>
          <p:nvPr/>
        </p:nvSpPr>
        <p:spPr>
          <a:xfrm>
            <a:off x="8004132" y="1903956"/>
            <a:ext cx="3594969" cy="3139321"/>
          </a:xfrm>
          <a:prstGeom prst="rect">
            <a:avLst/>
          </a:prstGeom>
          <a:noFill/>
        </p:spPr>
        <p:txBody>
          <a:bodyPr wrap="square" rtlCol="0">
            <a:spAutoFit/>
          </a:bodyPr>
          <a:lstStyle/>
          <a:p>
            <a:r>
              <a:rPr lang="da-DK" b="1" dirty="0"/>
              <a:t>Summemøde</a:t>
            </a:r>
          </a:p>
          <a:p>
            <a:r>
              <a:rPr lang="da-DK" dirty="0"/>
              <a:t>Hvilke af målsætningerne er vigtigst? </a:t>
            </a:r>
          </a:p>
          <a:p>
            <a:endParaRPr lang="da-DK" dirty="0"/>
          </a:p>
          <a:p>
            <a:r>
              <a:rPr lang="da-DK" dirty="0"/>
              <a:t>Hvilke målsætninger for dansk udenrigspolitik er i spil i konflikten mellem USA og Danmark om Grønland. </a:t>
            </a:r>
          </a:p>
          <a:p>
            <a:endParaRPr lang="da-DK" dirty="0"/>
          </a:p>
          <a:p>
            <a:endParaRPr lang="da-DK" dirty="0"/>
          </a:p>
          <a:p>
            <a:endParaRPr lang="da-DK" dirty="0"/>
          </a:p>
        </p:txBody>
      </p:sp>
    </p:spTree>
    <p:extLst>
      <p:ext uri="{BB962C8B-B14F-4D97-AF65-F5344CB8AC3E}">
        <p14:creationId xmlns:p14="http://schemas.microsoft.com/office/powerpoint/2010/main" val="85122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83288-D8BF-611E-B671-4221C1E7C2E0}"/>
              </a:ext>
            </a:extLst>
          </p:cNvPr>
          <p:cNvSpPr>
            <a:spLocks noGrp="1"/>
          </p:cNvSpPr>
          <p:nvPr>
            <p:ph type="title"/>
          </p:nvPr>
        </p:nvSpPr>
        <p:spPr/>
        <p:txBody>
          <a:bodyPr/>
          <a:lstStyle/>
          <a:p>
            <a:endParaRPr lang="da-DK"/>
          </a:p>
        </p:txBody>
      </p:sp>
      <p:pic>
        <p:nvPicPr>
          <p:cNvPr id="4" name="Pladsholder til indhold 3">
            <a:extLst>
              <a:ext uri="{FF2B5EF4-FFF2-40B4-BE49-F238E27FC236}">
                <a16:creationId xmlns:a16="http://schemas.microsoft.com/office/drawing/2014/main" id="{BF78CF27-4F29-8DCB-180E-B401F3182B44}"/>
              </a:ext>
            </a:extLst>
          </p:cNvPr>
          <p:cNvPicPr>
            <a:picLocks noGrp="1" noChangeAspect="1"/>
          </p:cNvPicPr>
          <p:nvPr>
            <p:ph idx="1"/>
          </p:nvPr>
        </p:nvPicPr>
        <p:blipFill>
          <a:blip r:embed="rId2"/>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188240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ladsholder til indhold 7">
            <a:extLst>
              <a:ext uri="{FF2B5EF4-FFF2-40B4-BE49-F238E27FC236}">
                <a16:creationId xmlns:a16="http://schemas.microsoft.com/office/drawing/2014/main" id="{6C3A60A1-962C-6E45-9FC6-ABC79180FD2F}"/>
              </a:ext>
            </a:extLst>
          </p:cNvPr>
          <p:cNvPicPr>
            <a:picLocks noGrp="1" noChangeAspect="1"/>
          </p:cNvPicPr>
          <p:nvPr>
            <p:ph idx="1"/>
          </p:nvPr>
        </p:nvPicPr>
        <p:blipFill>
          <a:blip r:embed="rId3"/>
          <a:stretch>
            <a:fillRect/>
          </a:stretch>
        </p:blipFill>
        <p:spPr>
          <a:xfrm>
            <a:off x="838200" y="2192338"/>
            <a:ext cx="6584950" cy="3406775"/>
          </a:xfr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4588" y="2192338"/>
            <a:ext cx="3859213" cy="3406775"/>
          </a:xfrm>
          <a:prstGeom prst="rect">
            <a:avLst/>
          </a:prstGeom>
        </p:spPr>
      </p:pic>
      <p:sp>
        <p:nvSpPr>
          <p:cNvPr id="2" name="Titel 1"/>
          <p:cNvSpPr>
            <a:spLocks noGrp="1"/>
          </p:cNvSpPr>
          <p:nvPr>
            <p:ph type="title"/>
          </p:nvPr>
        </p:nvSpPr>
        <p:spPr>
          <a:xfrm>
            <a:off x="838200" y="672747"/>
            <a:ext cx="10515600" cy="715556"/>
          </a:xfrm>
        </p:spPr>
        <p:txBody>
          <a:bodyPr>
            <a:normAutofit/>
          </a:bodyPr>
          <a:lstStyle/>
          <a:p>
            <a:pPr algn="ctr"/>
            <a:r>
              <a:rPr lang="da-DK" sz="3200">
                <a:solidFill>
                  <a:schemeClr val="bg1"/>
                </a:solidFill>
              </a:rPr>
              <a:t>Danmarks muligheder i udenrigspolitikken</a:t>
            </a:r>
          </a:p>
        </p:txBody>
      </p:sp>
    </p:spTree>
    <p:extLst>
      <p:ext uri="{BB962C8B-B14F-4D97-AF65-F5344CB8AC3E}">
        <p14:creationId xmlns:p14="http://schemas.microsoft.com/office/powerpoint/2010/main" val="111235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D40BAA-2C93-9122-D346-03C7DBD9AFEF}"/>
              </a:ext>
            </a:extLst>
          </p:cNvPr>
          <p:cNvSpPr>
            <a:spLocks noGrp="1"/>
          </p:cNvSpPr>
          <p:nvPr>
            <p:ph type="title"/>
          </p:nvPr>
        </p:nvSpPr>
        <p:spPr>
          <a:xfrm>
            <a:off x="686834" y="1153572"/>
            <a:ext cx="3200400" cy="4461163"/>
          </a:xfrm>
        </p:spPr>
        <p:txBody>
          <a:bodyPr>
            <a:normAutofit/>
          </a:bodyPr>
          <a:lstStyle/>
          <a:p>
            <a:r>
              <a:rPr lang="da-DK" sz="4000" dirty="0">
                <a:solidFill>
                  <a:srgbClr val="FFFFFF"/>
                </a:solidFill>
              </a:rPr>
              <a:t>Den vestlige verdensorden sammenbrud?</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7759E00A-276F-DA46-C9FD-C4A36EF6B788}"/>
              </a:ext>
            </a:extLst>
          </p:cNvPr>
          <p:cNvSpPr>
            <a:spLocks noGrp="1"/>
          </p:cNvSpPr>
          <p:nvPr>
            <p:ph idx="1"/>
          </p:nvPr>
        </p:nvSpPr>
        <p:spPr>
          <a:xfrm>
            <a:off x="4447308" y="591344"/>
            <a:ext cx="6906491" cy="5585619"/>
          </a:xfrm>
        </p:spPr>
        <p:txBody>
          <a:bodyPr anchor="ctr">
            <a:normAutofit/>
          </a:bodyPr>
          <a:lstStyle/>
          <a:p>
            <a:pPr>
              <a:buNone/>
            </a:pPr>
            <a:r>
              <a:rPr lang="da-DK" sz="2000" dirty="0">
                <a:effectLst/>
                <a:latin typeface="Calibri" panose="020F0502020204030204" pitchFamily="34" charset="0"/>
                <a:ea typeface="Calibri" panose="020F0502020204030204" pitchFamily="34" charset="0"/>
                <a:cs typeface="Calibri" panose="020F0502020204030204" pitchFamily="34" charset="0"/>
              </a:rPr>
              <a:t>Den liberale verdensorden: Verdensorden efter anden verdenskrig med henblik på at fremme menneskerettigheder, frihandel og samarbejde mellem landene. </a:t>
            </a:r>
          </a:p>
          <a:p>
            <a:pPr>
              <a:buNone/>
            </a:pPr>
            <a:r>
              <a:rPr lang="da-DK" sz="2000" dirty="0">
                <a:effectLst/>
                <a:latin typeface="Calibri" panose="020F0502020204030204" pitchFamily="34" charset="0"/>
                <a:ea typeface="Calibri" panose="020F0502020204030204" pitchFamily="34" charset="0"/>
                <a:cs typeface="Calibri" panose="020F0502020204030204" pitchFamily="34" charset="0"/>
              </a:rPr>
              <a:t>Globalisering og interdependens er et nøgleord. Den liberale verdensorden blev skabt og konsolideret gennem forskellige internationale institutioner. Liberal verdensorden en fordel for småstaten, fordi det internationale samarbejde med regler og normer tæmmer anarkiet. </a:t>
            </a:r>
          </a:p>
          <a:p>
            <a:pPr>
              <a:buNone/>
            </a:pPr>
            <a:r>
              <a:rPr lang="da-DK" sz="2000" dirty="0">
                <a:effectLst/>
                <a:latin typeface="Calibri" panose="020F0502020204030204" pitchFamily="34" charset="0"/>
                <a:ea typeface="Calibri" panose="020F0502020204030204" pitchFamily="34" charset="0"/>
                <a:cs typeface="Calibri" panose="020F0502020204030204" pitchFamily="34" charset="0"/>
              </a:rPr>
              <a:t> </a:t>
            </a:r>
          </a:p>
          <a:p>
            <a:r>
              <a:rPr lang="da-DK" sz="2000" dirty="0">
                <a:effectLst/>
                <a:latin typeface="Calibri" panose="020F0502020204030204" pitchFamily="34" charset="0"/>
                <a:ea typeface="Times New Roman" panose="02020603050405020304" pitchFamily="18" charset="0"/>
                <a:cs typeface="Calibri" panose="020F0502020204030204" pitchFamily="34" charset="0"/>
              </a:rPr>
              <a:t>Den blev understøttet af institutioner som Den Internationale Bank for Genopbygning og Udvikling (IBRD), senere kendt som Verdensbanken, og den Internationale </a:t>
            </a:r>
            <a:r>
              <a:rPr lang="da-DK" sz="2000" dirty="0" err="1">
                <a:effectLst/>
                <a:latin typeface="Calibri" panose="020F0502020204030204" pitchFamily="34" charset="0"/>
                <a:ea typeface="Times New Roman" panose="02020603050405020304" pitchFamily="18" charset="0"/>
                <a:cs typeface="Calibri" panose="020F0502020204030204" pitchFamily="34" charset="0"/>
              </a:rPr>
              <a:t>Valutafund</a:t>
            </a:r>
            <a:r>
              <a:rPr lang="da-DK" sz="2000" dirty="0">
                <a:effectLst/>
                <a:latin typeface="Calibri" panose="020F0502020204030204" pitchFamily="34" charset="0"/>
                <a:ea typeface="Times New Roman" panose="02020603050405020304" pitchFamily="18" charset="0"/>
                <a:cs typeface="Calibri" panose="020F0502020204030204" pitchFamily="34" charset="0"/>
              </a:rPr>
              <a:t> (IMF), og også regionale sikkerhedsorganisationer som NATO. Den liberale orden understregede multilateralisme, herunder gennem FN, og fremmede frihandel.</a:t>
            </a:r>
            <a:endParaRPr lang="da-DK"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282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Kendetegn for en småstat</a:t>
            </a:r>
          </a:p>
        </p:txBody>
      </p:sp>
      <p:sp>
        <p:nvSpPr>
          <p:cNvPr id="3" name="Pladsholder til indhold 2"/>
          <p:cNvSpPr>
            <a:spLocks noGrp="1"/>
          </p:cNvSpPr>
          <p:nvPr>
            <p:ph idx="1"/>
          </p:nvPr>
        </p:nvSpPr>
        <p:spPr/>
        <p:txBody>
          <a:bodyPr/>
          <a:lstStyle/>
          <a:p>
            <a:r>
              <a:rPr lang="da-DK" dirty="0"/>
              <a:t>En stat med relativt begrænsede ressourcer og som politisk og økonomisk er afhængig af en anden magt(Professor Nikolaj Pedersen)</a:t>
            </a:r>
          </a:p>
          <a:p>
            <a:r>
              <a:rPr lang="da-DK" dirty="0"/>
              <a:t>Kendetegn</a:t>
            </a:r>
          </a:p>
          <a:p>
            <a:r>
              <a:rPr lang="da-DK" dirty="0"/>
              <a:t>1)Tilpasning sig mellem og stormagter</a:t>
            </a:r>
          </a:p>
          <a:p>
            <a:r>
              <a:rPr lang="da-DK" dirty="0"/>
              <a:t>2)Modstand imod brug af militære magt</a:t>
            </a:r>
          </a:p>
          <a:p>
            <a:r>
              <a:rPr lang="da-DK" dirty="0"/>
              <a:t>3)Støtte til internationalt lov og orden</a:t>
            </a:r>
          </a:p>
          <a:p>
            <a:r>
              <a:rPr lang="da-DK" dirty="0"/>
              <a:t>4)Ikke-involvering i internationale konflikter. Dvs. neutralitet tilstræbes. </a:t>
            </a:r>
          </a:p>
          <a:p>
            <a:endParaRPr lang="da-DK" dirty="0"/>
          </a:p>
        </p:txBody>
      </p:sp>
    </p:spTree>
    <p:extLst>
      <p:ext uri="{BB962C8B-B14F-4D97-AF65-F5344CB8AC3E}">
        <p14:creationId xmlns:p14="http://schemas.microsoft.com/office/powerpoint/2010/main" val="181150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Statstyper; Småstater</a:t>
            </a:r>
          </a:p>
        </p:txBody>
      </p:sp>
      <p:sp>
        <p:nvSpPr>
          <p:cNvPr id="3" name="Pladsholder til indhold 2"/>
          <p:cNvSpPr>
            <a:spLocks noGrp="1"/>
          </p:cNvSpPr>
          <p:nvPr>
            <p:ph idx="1"/>
          </p:nvPr>
        </p:nvSpPr>
        <p:spPr/>
        <p:txBody>
          <a:bodyPr>
            <a:normAutofit/>
          </a:bodyPr>
          <a:lstStyle/>
          <a:p>
            <a:r>
              <a:rPr lang="da-DK" dirty="0"/>
              <a:t>Kendetegn</a:t>
            </a:r>
          </a:p>
          <a:p>
            <a:pPr lvl="1"/>
            <a:r>
              <a:rPr lang="da-DK" dirty="0"/>
              <a:t>Ingen indflydelse på international struktur</a:t>
            </a:r>
          </a:p>
          <a:p>
            <a:pPr lvl="1"/>
            <a:r>
              <a:rPr lang="da-DK" dirty="0"/>
              <a:t>Begrænset indhold på udenrigspolitikkens indhold og kurs</a:t>
            </a:r>
          </a:p>
          <a:p>
            <a:pPr marL="411480" lvl="1" indent="0">
              <a:buNone/>
            </a:pPr>
            <a:endParaRPr lang="da-DK" dirty="0"/>
          </a:p>
          <a:p>
            <a:r>
              <a:rPr lang="da-DK" dirty="0"/>
              <a:t>Adfærd</a:t>
            </a:r>
          </a:p>
          <a:p>
            <a:pPr lvl="1"/>
            <a:r>
              <a:rPr lang="da-DK" dirty="0"/>
              <a:t>Tilpasser sig internationale spilleregler og stærkere stater</a:t>
            </a:r>
          </a:p>
          <a:p>
            <a:pPr marL="411480" lvl="1" indent="0">
              <a:buNone/>
            </a:pPr>
            <a:endParaRPr lang="da-DK" dirty="0"/>
          </a:p>
          <a:p>
            <a:r>
              <a:rPr lang="da-DK" dirty="0"/>
              <a:t>Fx</a:t>
            </a:r>
          </a:p>
          <a:p>
            <a:pPr lvl="1"/>
            <a:r>
              <a:rPr lang="da-DK" dirty="0"/>
              <a:t>Danmark, Norge, Island, Holland, Mongoliet</a:t>
            </a: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50" y="4917760"/>
            <a:ext cx="4667250" cy="981075"/>
          </a:xfrm>
          <a:prstGeom prst="rect">
            <a:avLst/>
          </a:prstGeom>
        </p:spPr>
      </p:pic>
    </p:spTree>
    <p:extLst>
      <p:ext uri="{BB962C8B-B14F-4D97-AF65-F5344CB8AC3E}">
        <p14:creationId xmlns:p14="http://schemas.microsoft.com/office/powerpoint/2010/main" val="169493826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442</Words>
  <Application>Microsoft Macintosh PowerPoint</Application>
  <PresentationFormat>Widescreen</PresentationFormat>
  <Paragraphs>42</Paragraphs>
  <Slides>8</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Arial</vt:lpstr>
      <vt:lpstr>Calibri</vt:lpstr>
      <vt:lpstr>Calibri Light</vt:lpstr>
      <vt:lpstr>Office-tema</vt:lpstr>
      <vt:lpstr>Intro til dansk udenrigspolitik</vt:lpstr>
      <vt:lpstr>Historisk overblik 1864-1989</vt:lpstr>
      <vt:lpstr>Udenrigspolitiske målsætninger</vt:lpstr>
      <vt:lpstr>PowerPoint-præsentation</vt:lpstr>
      <vt:lpstr>Danmarks muligheder i udenrigspolitikken</vt:lpstr>
      <vt:lpstr>Den vestlige verdensorden sammenbrud?</vt:lpstr>
      <vt:lpstr>Kendetegn for en småstat</vt:lpstr>
      <vt:lpstr>Statstyper; Småstater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til dansk udenrigspolitik</dc:title>
  <dc:creator>Maj-Britt Agerskov</dc:creator>
  <cp:lastModifiedBy>Maj-Britt Agerskov</cp:lastModifiedBy>
  <cp:revision>4</cp:revision>
  <dcterms:created xsi:type="dcterms:W3CDTF">2022-01-05T12:49:40Z</dcterms:created>
  <dcterms:modified xsi:type="dcterms:W3CDTF">2025-04-20T17:55:51Z</dcterms:modified>
</cp:coreProperties>
</file>