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58" r:id="rId5"/>
    <p:sldId id="264" r:id="rId6"/>
    <p:sldId id="278" r:id="rId7"/>
    <p:sldId id="257" r:id="rId8"/>
    <p:sldId id="265" r:id="rId9"/>
    <p:sldId id="266" r:id="rId10"/>
    <p:sldId id="267" r:id="rId11"/>
    <p:sldId id="268" r:id="rId12"/>
    <p:sldId id="269" r:id="rId13"/>
    <p:sldId id="27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D47791-7B19-45C4-A983-2525859DF259}" v="3" dt="2025-04-21T17:38:02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5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Wejse Nielsen" userId="da262f09-71d6-4276-8ce8-91c500bb462f" providerId="ADAL" clId="{9AD47791-7B19-45C4-A983-2525859DF259}"/>
    <pc:docChg chg="custSel addSld delSld modSld">
      <pc:chgData name="Christina Wejse Nielsen" userId="da262f09-71d6-4276-8ce8-91c500bb462f" providerId="ADAL" clId="{9AD47791-7B19-45C4-A983-2525859DF259}" dt="2025-04-21T17:38:02.755" v="87" actId="20577"/>
      <pc:docMkLst>
        <pc:docMk/>
      </pc:docMkLst>
      <pc:sldChg chg="modSp">
        <pc:chgData name="Christina Wejse Nielsen" userId="da262f09-71d6-4276-8ce8-91c500bb462f" providerId="ADAL" clId="{9AD47791-7B19-45C4-A983-2525859DF259}" dt="2025-04-21T17:38:02.755" v="87" actId="20577"/>
        <pc:sldMkLst>
          <pc:docMk/>
          <pc:sldMk cId="2247369326" sldId="271"/>
        </pc:sldMkLst>
        <pc:spChg chg="mod">
          <ac:chgData name="Christina Wejse Nielsen" userId="da262f09-71d6-4276-8ce8-91c500bb462f" providerId="ADAL" clId="{9AD47791-7B19-45C4-A983-2525859DF259}" dt="2025-04-21T17:38:02.755" v="87" actId="20577"/>
          <ac:spMkLst>
            <pc:docMk/>
            <pc:sldMk cId="2247369326" sldId="271"/>
            <ac:spMk id="4" creationId="{00000000-0000-0000-0000-000000000000}"/>
          </ac:spMkLst>
        </pc:spChg>
      </pc:sldChg>
      <pc:sldChg chg="delSp modSp new del mod">
        <pc:chgData name="Christina Wejse Nielsen" userId="da262f09-71d6-4276-8ce8-91c500bb462f" providerId="ADAL" clId="{9AD47791-7B19-45C4-A983-2525859DF259}" dt="2025-04-21T17:36:30.925" v="54" actId="47"/>
        <pc:sldMkLst>
          <pc:docMk/>
          <pc:sldMk cId="3501922050" sldId="277"/>
        </pc:sldMkLst>
        <pc:spChg chg="del">
          <ac:chgData name="Christina Wejse Nielsen" userId="da262f09-71d6-4276-8ce8-91c500bb462f" providerId="ADAL" clId="{9AD47791-7B19-45C4-A983-2525859DF259}" dt="2025-04-21T17:35:37.512" v="1" actId="478"/>
          <ac:spMkLst>
            <pc:docMk/>
            <pc:sldMk cId="3501922050" sldId="277"/>
            <ac:spMk id="2" creationId="{F4F8F390-EF18-8DD7-0508-12BA94D52B4B}"/>
          </ac:spMkLst>
        </pc:spChg>
        <pc:spChg chg="mod">
          <ac:chgData name="Christina Wejse Nielsen" userId="da262f09-71d6-4276-8ce8-91c500bb462f" providerId="ADAL" clId="{9AD47791-7B19-45C4-A983-2525859DF259}" dt="2025-04-21T17:35:45.059" v="32" actId="20577"/>
          <ac:spMkLst>
            <pc:docMk/>
            <pc:sldMk cId="3501922050" sldId="277"/>
            <ac:spMk id="3" creationId="{2F469A2C-3F71-9820-B1FC-D6E8028DAC6C}"/>
          </ac:spMkLst>
        </pc:spChg>
      </pc:sldChg>
      <pc:sldChg chg="modSp add mod">
        <pc:chgData name="Christina Wejse Nielsen" userId="da262f09-71d6-4276-8ce8-91c500bb462f" providerId="ADAL" clId="{9AD47791-7B19-45C4-A983-2525859DF259}" dt="2025-04-21T17:36:22.520" v="53" actId="20577"/>
        <pc:sldMkLst>
          <pc:docMk/>
          <pc:sldMk cId="701821388" sldId="278"/>
        </pc:sldMkLst>
        <pc:spChg chg="mod">
          <ac:chgData name="Christina Wejse Nielsen" userId="da262f09-71d6-4276-8ce8-91c500bb462f" providerId="ADAL" clId="{9AD47791-7B19-45C4-A983-2525859DF259}" dt="2025-04-21T17:36:22.520" v="53" actId="20577"/>
          <ac:spMkLst>
            <pc:docMk/>
            <pc:sldMk cId="701821388" sldId="278"/>
            <ac:spMk id="2" creationId="{A4969D5C-916C-FC0C-EEB0-03197A050E95}"/>
          </ac:spMkLst>
        </pc:spChg>
      </pc:sldChg>
      <pc:sldChg chg="modSp add mod">
        <pc:chgData name="Christina Wejse Nielsen" userId="da262f09-71d6-4276-8ce8-91c500bb462f" providerId="ADAL" clId="{9AD47791-7B19-45C4-A983-2525859DF259}" dt="2025-04-21T17:36:45.778" v="86" actId="20577"/>
        <pc:sldMkLst>
          <pc:docMk/>
          <pc:sldMk cId="4270887149" sldId="279"/>
        </pc:sldMkLst>
        <pc:spChg chg="mod">
          <ac:chgData name="Christina Wejse Nielsen" userId="da262f09-71d6-4276-8ce8-91c500bb462f" providerId="ADAL" clId="{9AD47791-7B19-45C4-A983-2525859DF259}" dt="2025-04-21T17:36:45.778" v="86" actId="20577"/>
          <ac:spMkLst>
            <pc:docMk/>
            <pc:sldMk cId="4270887149" sldId="279"/>
            <ac:spMk id="2" creationId="{AFE84AB8-1F0C-9A83-E5B6-DA2E0413E47C}"/>
          </ac:spMkLst>
        </pc:spChg>
      </pc:sldChg>
    </pc:docChg>
  </pc:docChgLst>
  <pc:docChgLst>
    <pc:chgData name="Christina Wejse Nielsen" userId="da262f09-71d6-4276-8ce8-91c500bb462f" providerId="ADAL" clId="{5D44778B-8FCC-452D-A1BE-C27B587FD6F2}"/>
    <pc:docChg chg="undo custSel addSld modSld">
      <pc:chgData name="Christina Wejse Nielsen" userId="da262f09-71d6-4276-8ce8-91c500bb462f" providerId="ADAL" clId="{5D44778B-8FCC-452D-A1BE-C27B587FD6F2}" dt="2025-04-03T07:28:14.782" v="418" actId="20577"/>
      <pc:docMkLst>
        <pc:docMk/>
      </pc:docMkLst>
      <pc:sldChg chg="modSp mod">
        <pc:chgData name="Christina Wejse Nielsen" userId="da262f09-71d6-4276-8ce8-91c500bb462f" providerId="ADAL" clId="{5D44778B-8FCC-452D-A1BE-C27B587FD6F2}" dt="2025-04-03T07:14:27.060" v="229" actId="20577"/>
        <pc:sldMkLst>
          <pc:docMk/>
          <pc:sldMk cId="1677873601" sldId="256"/>
        </pc:sldMkLst>
        <pc:spChg chg="mod">
          <ac:chgData name="Christina Wejse Nielsen" userId="da262f09-71d6-4276-8ce8-91c500bb462f" providerId="ADAL" clId="{5D44778B-8FCC-452D-A1BE-C27B587FD6F2}" dt="2025-04-03T07:14:27.060" v="229" actId="20577"/>
          <ac:spMkLst>
            <pc:docMk/>
            <pc:sldMk cId="1677873601" sldId="256"/>
            <ac:spMk id="2" creationId="{16C665F5-CAA5-4A98-9C48-F2A3102BC98A}"/>
          </ac:spMkLst>
        </pc:spChg>
      </pc:sldChg>
      <pc:sldChg chg="modSp mod">
        <pc:chgData name="Christina Wejse Nielsen" userId="da262f09-71d6-4276-8ce8-91c500bb462f" providerId="ADAL" clId="{5D44778B-8FCC-452D-A1BE-C27B587FD6F2}" dt="2025-04-03T06:58:22.398" v="0" actId="6549"/>
        <pc:sldMkLst>
          <pc:docMk/>
          <pc:sldMk cId="1816970212" sldId="257"/>
        </pc:sldMkLst>
        <pc:spChg chg="mod">
          <ac:chgData name="Christina Wejse Nielsen" userId="da262f09-71d6-4276-8ce8-91c500bb462f" providerId="ADAL" clId="{5D44778B-8FCC-452D-A1BE-C27B587FD6F2}" dt="2025-04-03T06:58:22.398" v="0" actId="6549"/>
          <ac:spMkLst>
            <pc:docMk/>
            <pc:sldMk cId="1816970212" sldId="257"/>
            <ac:spMk id="2" creationId="{42AEEBBA-EC4D-4B3E-A286-773DBAA9A465}"/>
          </ac:spMkLst>
        </pc:spChg>
      </pc:sldChg>
      <pc:sldChg chg="addSp delSp modSp mod modAnim">
        <pc:chgData name="Christina Wejse Nielsen" userId="da262f09-71d6-4276-8ce8-91c500bb462f" providerId="ADAL" clId="{5D44778B-8FCC-452D-A1BE-C27B587FD6F2}" dt="2025-04-03T07:27:18.090" v="406" actId="113"/>
        <pc:sldMkLst>
          <pc:docMk/>
          <pc:sldMk cId="3525393071" sldId="263"/>
        </pc:sldMkLst>
        <pc:spChg chg="mod ord">
          <ac:chgData name="Christina Wejse Nielsen" userId="da262f09-71d6-4276-8ce8-91c500bb462f" providerId="ADAL" clId="{5D44778B-8FCC-452D-A1BE-C27B587FD6F2}" dt="2025-04-03T07:27:18.090" v="406" actId="113"/>
          <ac:spMkLst>
            <pc:docMk/>
            <pc:sldMk cId="3525393071" sldId="263"/>
            <ac:spMk id="5" creationId="{00000000-0000-0000-0000-000000000000}"/>
          </ac:spMkLst>
        </pc:spChg>
        <pc:picChg chg="add del mod">
          <ac:chgData name="Christina Wejse Nielsen" userId="da262f09-71d6-4276-8ce8-91c500bb462f" providerId="ADAL" clId="{5D44778B-8FCC-452D-A1BE-C27B587FD6F2}" dt="2025-04-03T07:22:46.269" v="274" actId="14100"/>
          <ac:picMkLst>
            <pc:docMk/>
            <pc:sldMk cId="3525393071" sldId="263"/>
            <ac:picMk id="6" creationId="{00000000-0000-0000-0000-000000000000}"/>
          </ac:picMkLst>
        </pc:picChg>
      </pc:sldChg>
      <pc:sldChg chg="modSp mod">
        <pc:chgData name="Christina Wejse Nielsen" userId="da262f09-71d6-4276-8ce8-91c500bb462f" providerId="ADAL" clId="{5D44778B-8FCC-452D-A1BE-C27B587FD6F2}" dt="2025-04-03T07:27:23.795" v="407" actId="113"/>
        <pc:sldMkLst>
          <pc:docMk/>
          <pc:sldMk cId="1363909465" sldId="264"/>
        </pc:sldMkLst>
        <pc:spChg chg="mod">
          <ac:chgData name="Christina Wejse Nielsen" userId="da262f09-71d6-4276-8ce8-91c500bb462f" providerId="ADAL" clId="{5D44778B-8FCC-452D-A1BE-C27B587FD6F2}" dt="2025-04-03T07:27:23.795" v="407" actId="113"/>
          <ac:spMkLst>
            <pc:docMk/>
            <pc:sldMk cId="1363909465" sldId="264"/>
            <ac:spMk id="3" creationId="{00000000-0000-0000-0000-000000000000}"/>
          </ac:spMkLst>
        </pc:spChg>
      </pc:sldChg>
      <pc:sldChg chg="modSp mod">
        <pc:chgData name="Christina Wejse Nielsen" userId="da262f09-71d6-4276-8ce8-91c500bb462f" providerId="ADAL" clId="{5D44778B-8FCC-452D-A1BE-C27B587FD6F2}" dt="2025-04-03T07:27:48.261" v="409" actId="20577"/>
        <pc:sldMkLst>
          <pc:docMk/>
          <pc:sldMk cId="233392653" sldId="267"/>
        </pc:sldMkLst>
        <pc:spChg chg="mod">
          <ac:chgData name="Christina Wejse Nielsen" userId="da262f09-71d6-4276-8ce8-91c500bb462f" providerId="ADAL" clId="{5D44778B-8FCC-452D-A1BE-C27B587FD6F2}" dt="2025-04-03T07:27:48.261" v="409" actId="20577"/>
          <ac:spMkLst>
            <pc:docMk/>
            <pc:sldMk cId="233392653" sldId="267"/>
            <ac:spMk id="2" creationId="{00000000-0000-0000-0000-000000000000}"/>
          </ac:spMkLst>
        </pc:spChg>
      </pc:sldChg>
      <pc:sldChg chg="modSp mod">
        <pc:chgData name="Christina Wejse Nielsen" userId="da262f09-71d6-4276-8ce8-91c500bb462f" providerId="ADAL" clId="{5D44778B-8FCC-452D-A1BE-C27B587FD6F2}" dt="2025-04-03T07:27:57.821" v="412" actId="20577"/>
        <pc:sldMkLst>
          <pc:docMk/>
          <pc:sldMk cId="2114355098" sldId="268"/>
        </pc:sldMkLst>
        <pc:spChg chg="mod">
          <ac:chgData name="Christina Wejse Nielsen" userId="da262f09-71d6-4276-8ce8-91c500bb462f" providerId="ADAL" clId="{5D44778B-8FCC-452D-A1BE-C27B587FD6F2}" dt="2025-04-03T07:27:57.821" v="412" actId="20577"/>
          <ac:spMkLst>
            <pc:docMk/>
            <pc:sldMk cId="2114355098" sldId="268"/>
            <ac:spMk id="2" creationId="{00000000-0000-0000-0000-000000000000}"/>
          </ac:spMkLst>
        </pc:spChg>
      </pc:sldChg>
      <pc:sldChg chg="modSp mod">
        <pc:chgData name="Christina Wejse Nielsen" userId="da262f09-71d6-4276-8ce8-91c500bb462f" providerId="ADAL" clId="{5D44778B-8FCC-452D-A1BE-C27B587FD6F2}" dt="2025-04-03T07:28:06.818" v="414" actId="20577"/>
        <pc:sldMkLst>
          <pc:docMk/>
          <pc:sldMk cId="1039679222" sldId="274"/>
        </pc:sldMkLst>
        <pc:spChg chg="mod">
          <ac:chgData name="Christina Wejse Nielsen" userId="da262f09-71d6-4276-8ce8-91c500bb462f" providerId="ADAL" clId="{5D44778B-8FCC-452D-A1BE-C27B587FD6F2}" dt="2025-04-03T07:28:06.818" v="414" actId="20577"/>
          <ac:spMkLst>
            <pc:docMk/>
            <pc:sldMk cId="1039679222" sldId="274"/>
            <ac:spMk id="2" creationId="{00000000-0000-0000-0000-000000000000}"/>
          </ac:spMkLst>
        </pc:spChg>
      </pc:sldChg>
      <pc:sldChg chg="modSp mod">
        <pc:chgData name="Christina Wejse Nielsen" userId="da262f09-71d6-4276-8ce8-91c500bb462f" providerId="ADAL" clId="{5D44778B-8FCC-452D-A1BE-C27B587FD6F2}" dt="2025-04-03T07:28:10.788" v="416" actId="20577"/>
        <pc:sldMkLst>
          <pc:docMk/>
          <pc:sldMk cId="1517277559" sldId="275"/>
        </pc:sldMkLst>
        <pc:spChg chg="mod">
          <ac:chgData name="Christina Wejse Nielsen" userId="da262f09-71d6-4276-8ce8-91c500bb462f" providerId="ADAL" clId="{5D44778B-8FCC-452D-A1BE-C27B587FD6F2}" dt="2025-04-03T07:28:10.788" v="416" actId="20577"/>
          <ac:spMkLst>
            <pc:docMk/>
            <pc:sldMk cId="1517277559" sldId="275"/>
            <ac:spMk id="2" creationId="{00000000-0000-0000-0000-000000000000}"/>
          </ac:spMkLst>
        </pc:spChg>
      </pc:sldChg>
      <pc:sldChg chg="modSp new mod">
        <pc:chgData name="Christina Wejse Nielsen" userId="da262f09-71d6-4276-8ce8-91c500bb462f" providerId="ADAL" clId="{5D44778B-8FCC-452D-A1BE-C27B587FD6F2}" dt="2025-04-03T07:28:14.782" v="418" actId="20577"/>
        <pc:sldMkLst>
          <pc:docMk/>
          <pc:sldMk cId="971621742" sldId="276"/>
        </pc:sldMkLst>
        <pc:spChg chg="mod">
          <ac:chgData name="Christina Wejse Nielsen" userId="da262f09-71d6-4276-8ce8-91c500bb462f" providerId="ADAL" clId="{5D44778B-8FCC-452D-A1BE-C27B587FD6F2}" dt="2025-04-03T07:28:14.782" v="418" actId="20577"/>
          <ac:spMkLst>
            <pc:docMk/>
            <pc:sldMk cId="971621742" sldId="276"/>
            <ac:spMk id="2" creationId="{BA6DE649-C503-268E-8D2F-439CE15AC962}"/>
          </ac:spMkLst>
        </pc:spChg>
        <pc:spChg chg="mod">
          <ac:chgData name="Christina Wejse Nielsen" userId="da262f09-71d6-4276-8ce8-91c500bb462f" providerId="ADAL" clId="{5D44778B-8FCC-452D-A1BE-C27B587FD6F2}" dt="2025-04-03T07:02:49.265" v="159" actId="20577"/>
          <ac:spMkLst>
            <pc:docMk/>
            <pc:sldMk cId="971621742" sldId="276"/>
            <ac:spMk id="3" creationId="{C76D652F-7B6F-C0EB-EB0F-06DBB2FB4E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74101-7FC5-4702-BB99-FF764EDB02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8EAD3A1-6BBC-422B-9737-7DB77F7C3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C583EC4-8BB7-45C5-BABD-B57D4925E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A16932-9E25-44B9-80B4-5A4D9971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F478123-0DE0-4EC4-A36E-C88DE5E2D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4712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F83B10-DB56-468C-BADC-A9678BF89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B480529-8EF2-4590-95E4-9F706E282E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218D7D1-8D31-487B-B397-D6285B00D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CE22F8-2306-4E5C-B8FD-DF4C57831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6F8AAC5-B477-4ACD-B20C-4D991E08B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701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F33FF25-BE58-44F4-B7DB-5B48B1134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DEAC688-4166-4F53-B0A2-977043DD1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4BD910-69B1-4B25-897A-AB3BBB7D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0020D67-93F5-4F47-9700-2B54AB29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C644F31-0588-4B98-A3D9-D73912DA3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312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2F7A65-8046-4284-9F45-09D4AA0C8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32B2D2-41A4-41AD-B352-EF5D2B058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595640C-0F37-4294-95AC-A1001AB33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B61646A-1EA6-4C90-91F5-917873EA3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827A14D-9D17-4220-ABD6-FCD4D80B2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03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9B5B3A-6709-4ACC-ADF0-3153D7303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15799DB-A407-4E67-B6D9-6F90741DD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9C54C0-94C7-46D6-8962-71CBCF49E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06FC5F4-B626-4083-B818-DF72BCC1B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AEF8441-8BAE-4D65-BDEC-D4E2CA3E5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47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6244C2-0BA3-4849-A212-2C7B671AD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613996-C76B-4515-A828-37A7EBDF6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4F48F3C-16EB-44CA-B3FC-0D7A58347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781C3EE-2A29-45E8-8155-85A09D4DB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EC9E19D-691A-46F7-8AB7-E0260D855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EAE55B9-FFFE-451D-B7E1-BFFEB94E6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4385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B5BAB1-E3AA-4E14-BF50-6EC4C2DD3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2ADC162-3B75-4EA9-B417-890CEBB90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C226A24-C051-4CFE-95F0-2A49B0ABA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A2CD78B-702F-4C7D-8251-144837ACBD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54F8061-74A0-4693-849E-D6B0D8847A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FA453E4-D2AB-4773-B0B5-5F4F01B3A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835325E-FF66-4A99-BC8A-8E144EDD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D7D260C-CE7B-435E-BB00-E1EA29AC9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472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109F3D-FBA2-472C-802A-E7625439B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3E4A04E-117B-4D59-8FC3-9FB2EC58A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D90E4FC-7222-4A30-8D30-AC4205D83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207555A-92EC-413E-AB86-2988E3FFF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8057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CD75E16-BD92-4676-822F-998F92ABF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6BAD774-0A16-4897-9C69-3B5432AD4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9E6CB69-D031-49CD-9436-785548F90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028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782E9B-FB81-4DC5-898A-395FB4143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518D9F-151E-435E-93B0-8BD089568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F25EF3A-F1C4-42FE-9AD7-4A1857A8B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72E73A8-74B0-453D-9EB7-31FAFDE16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FE791AD-6AD2-4AA2-BF09-C9687A948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1F9B164-E318-4878-9BE2-FAB321A6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68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846C36-41AD-4A6F-B834-5AE42DC2B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870BB6B-3422-4C7C-8BD9-CA8D77D8B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496FA69-BC24-4442-A563-D900E703F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967111A-1004-4E3D-91FE-E7E0C17D0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1A34255-4D20-42AB-98F0-63BAE13A0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56F9F0A-64BD-4707-AC09-C7B54B1CC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818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67D1341-E226-41B3-AF57-C447A965C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5EBC067-4F63-483F-90F0-DB23534A3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DE3765F-AD36-469C-9DC7-8D88172D1F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C7190-AD26-4953-957E-5AD408233344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F30EBB5-D678-4CFE-BD82-C11FB927F9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232D6C-45AD-40A0-9086-7ED9BC749E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F555C-8B1E-4834-B1A2-06A8652C570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262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C665F5-CAA5-4A98-9C48-F2A3102BC9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Exceptionelle udfald, meningsmålinger og konfidensintervaller</a:t>
            </a:r>
          </a:p>
        </p:txBody>
      </p:sp>
    </p:spTree>
    <p:extLst>
      <p:ext uri="{BB962C8B-B14F-4D97-AF65-F5344CB8AC3E}">
        <p14:creationId xmlns:p14="http://schemas.microsoft.com/office/powerpoint/2010/main" val="1677873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3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stokastisk variabel er binomialfordelt med n=150 og p=0,35.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a) Bestem middelværdi og spredning.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b) Afgør om 32 er et exceptionelt udfald.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c) Afgør om 69 er et exceptionelt udfald.  </a:t>
            </a:r>
          </a:p>
        </p:txBody>
      </p:sp>
    </p:spTree>
    <p:extLst>
      <p:ext uri="{BB962C8B-B14F-4D97-AF65-F5344CB8AC3E}">
        <p14:creationId xmlns:p14="http://schemas.microsoft.com/office/powerpoint/2010/main" val="233392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4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stokastisk variabel er binomialfordelt med n=100 og p=0,2.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a) Afgør om 35 og 9 exceptionelle udfald.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14355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Normale udfald 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24605490-B1FA-4BF7-AA9A-0B34487A0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5559" y="1746907"/>
            <a:ext cx="5684448" cy="3842523"/>
          </a:xfrm>
          <a:prstGeom prst="rect">
            <a:avLst/>
          </a:prstGeom>
        </p:spPr>
      </p:pic>
      <p:sp>
        <p:nvSpPr>
          <p:cNvPr id="5" name="Tekstboks 4"/>
          <p:cNvSpPr txBox="1"/>
          <p:nvPr/>
        </p:nvSpPr>
        <p:spPr>
          <a:xfrm>
            <a:off x="5241701" y="5623706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95,5%</a:t>
            </a:r>
          </a:p>
        </p:txBody>
      </p:sp>
      <p:sp>
        <p:nvSpPr>
          <p:cNvPr id="6" name="Tekstboks 5"/>
          <p:cNvSpPr txBox="1"/>
          <p:nvPr/>
        </p:nvSpPr>
        <p:spPr>
          <a:xfrm>
            <a:off x="5241701" y="4653634"/>
            <a:ext cx="18473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89043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4F5E1-8B8C-F92B-3CD3-E60593CB3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84AB8-1F0C-9A83-E5B6-DA2E0413E4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Konfidensintervaller</a:t>
            </a:r>
          </a:p>
        </p:txBody>
      </p:sp>
    </p:spTree>
    <p:extLst>
      <p:ext uri="{BB962C8B-B14F-4D97-AF65-F5344CB8AC3E}">
        <p14:creationId xmlns:p14="http://schemas.microsoft.com/office/powerpoint/2010/main" val="4270887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el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da-DK" dirty="0"/>
                  <a:t>En stikprøve på </a:t>
                </a:r>
                <a:r>
                  <a:rPr lang="da-DK" i="1" dirty="0"/>
                  <a:t>n</a:t>
                </a:r>
                <a:r>
                  <a:rPr lang="da-DK" dirty="0"/>
                  <a:t> </a:t>
                </a:r>
                <a:r>
                  <a:rPr lang="da-DK" dirty="0">
                    <a:sym typeface="Wingdings" panose="05000000000000000000" pitchFamily="2" charset="2"/>
                  </a:rPr>
                  <a:t> vi har fundet en andel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a-DK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da-DK" b="0" i="1" smtClean="0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br>
                  <a:rPr lang="da-DK" dirty="0"/>
                </a:br>
                <a:endParaRPr lang="da-DK" dirty="0"/>
              </a:p>
            </p:txBody>
          </p:sp>
        </mc:Choice>
        <mc:Fallback xmlns="">
          <p:sp>
            <p:nvSpPr>
              <p:cNvPr id="2" name="Titel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087" t="-10138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da-DK" dirty="0"/>
                  <a:t>Eksempel : Ud af en stikprøve på 1000 tilfældigt udvalgte danskere er der 250 personer, der stemmer på socialdemokratiet. </a:t>
                </a:r>
              </a:p>
              <a:p>
                <a:endParaRPr lang="da-DK" dirty="0"/>
              </a:p>
              <a:p>
                <a:r>
                  <a:rPr lang="da-DK" dirty="0"/>
                  <a:t>Der er en usikkerhed omkring denne værdi. (Andre ligeså tilfældigt udvalgte stikprøver kunne give et andet tal tæt på det første) </a:t>
                </a:r>
              </a:p>
              <a:p>
                <a:endParaRPr lang="da-DK" dirty="0"/>
              </a:p>
              <a:p>
                <a:r>
                  <a:rPr lang="da-DK" dirty="0"/>
                  <a:t>Stikprøveandel: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a-DK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0" i="1" smtClean="0">
                            <a:latin typeface="Cambria Math"/>
                          </a:rPr>
                          <m:t>250</m:t>
                        </m:r>
                      </m:num>
                      <m:den>
                        <m:r>
                          <a:rPr lang="da-DK" b="0" i="1" smtClean="0">
                            <a:latin typeface="Cambria Math"/>
                          </a:rPr>
                          <m:t>1000</m:t>
                        </m:r>
                      </m:den>
                    </m:f>
                    <m:r>
                      <a:rPr lang="da-DK" b="0" i="1" smtClean="0">
                        <a:latin typeface="Cambria Math"/>
                      </a:rPr>
                      <m:t>=0,25</m:t>
                    </m:r>
                  </m:oMath>
                </a14:m>
                <a:br>
                  <a:rPr lang="da-DK" dirty="0"/>
                </a:br>
                <a:endParaRPr lang="da-DK" dirty="0"/>
              </a:p>
              <a:p>
                <a:r>
                  <a:rPr lang="da-DK" dirty="0"/>
                  <a:t>Med stor sandsynlighed (95% ) vil andre stikprøveandele kunne lægge sig inden for et bestemt interval omkring 0,25 </a:t>
                </a:r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3" name="Pladsholder til indhold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043" t="-3081" r="-1565" b="-2801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3150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3806" y="249215"/>
            <a:ext cx="10515600" cy="1325563"/>
          </a:xfrm>
        </p:spPr>
        <p:txBody>
          <a:bodyPr/>
          <a:lstStyle/>
          <a:p>
            <a:r>
              <a:rPr lang="da-DK" dirty="0" err="1"/>
              <a:t>Konfidensinterval</a:t>
            </a:r>
            <a:endParaRPr lang="da-DK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59" y="1673830"/>
            <a:ext cx="3814089" cy="2137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boks 3"/>
              <p:cNvSpPr txBox="1"/>
              <p:nvPr/>
            </p:nvSpPr>
            <p:spPr>
              <a:xfrm>
                <a:off x="4237148" y="1390918"/>
                <a:ext cx="7862473" cy="48399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2400" dirty="0"/>
                  <a:t>Et </a:t>
                </a:r>
                <a:r>
                  <a:rPr lang="da-DK" sz="2400" dirty="0" err="1"/>
                  <a:t>konfidensinterval</a:t>
                </a:r>
                <a:r>
                  <a:rPr lang="da-DK" sz="2400" dirty="0"/>
                  <a:t> er et symmetrisk interval omkring </a:t>
                </a:r>
              </a:p>
              <a:p>
                <a:r>
                  <a:rPr lang="da-DK" sz="2400" dirty="0"/>
                  <a:t>stikprøveandelen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sz="2400" i="1">
                            <a:latin typeface="Cambria Math"/>
                          </a:rPr>
                          <m:t>𝑝</m:t>
                        </m:r>
                      </m:e>
                    </m:acc>
                  </m:oMath>
                </a14:m>
                <a:r>
                  <a:rPr lang="da-DK" sz="2400" dirty="0"/>
                  <a:t>. Vi siger, at den ”sande” andel </a:t>
                </a:r>
                <a14:m>
                  <m:oMath xmlns:m="http://schemas.openxmlformats.org/officeDocument/2006/math">
                    <m:r>
                      <a:rPr lang="da-DK" sz="2400" i="1">
                        <a:latin typeface="Cambria Math"/>
                      </a:rPr>
                      <m:t>𝑝</m:t>
                    </m:r>
                  </m:oMath>
                </a14:m>
                <a:r>
                  <a:rPr lang="da-DK" sz="2400" dirty="0"/>
                  <a:t> med 95% </a:t>
                </a:r>
              </a:p>
              <a:p>
                <a:r>
                  <a:rPr lang="da-DK" sz="2400" dirty="0"/>
                  <a:t>sikkerhed ligger i dette interval.</a:t>
                </a:r>
              </a:p>
              <a:p>
                <a:endParaRPr lang="da-DK" sz="2400" dirty="0"/>
              </a:p>
              <a:p>
                <a:r>
                  <a:rPr lang="da-DK" sz="2400" dirty="0"/>
                  <a:t>Intervallet bestemmes  via formlen </a:t>
                </a:r>
                <a14:m>
                  <m:oMath xmlns:m="http://schemas.openxmlformats.org/officeDocument/2006/math">
                    <m:r>
                      <a:rPr lang="da-DK" sz="2400" i="1">
                        <a:latin typeface="Cambria Math"/>
                      </a:rPr>
                      <m:t>𝑘</m:t>
                    </m:r>
                    <m:r>
                      <a:rPr lang="da-DK" sz="2400" i="1">
                        <a:latin typeface="Cambria Math"/>
                      </a:rPr>
                      <m:t>=2·</m:t>
                    </m:r>
                    <m:rad>
                      <m:radPr>
                        <m:degHide m:val="on"/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da-DK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̂"/>
                                <m:ctrlPr>
                                  <a:rPr lang="da-DK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da-DK" sz="2400" i="1"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  <m:r>
                              <a:rPr lang="da-DK" sz="2400" i="1">
                                <a:latin typeface="Cambria Math"/>
                              </a:rPr>
                              <m:t>·(1−</m:t>
                            </m:r>
                            <m:acc>
                              <m:accPr>
                                <m:chr m:val="̂"/>
                                <m:ctrlPr>
                                  <a:rPr lang="da-DK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da-DK" sz="2400" i="1"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  <m:r>
                              <a:rPr lang="da-DK" sz="2400" i="1"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da-DK" sz="2400" i="1">
                                <a:latin typeface="Cambria Math"/>
                              </a:rPr>
                              <m:t>𝑛</m:t>
                            </m:r>
                          </m:den>
                        </m:f>
                      </m:e>
                    </m:rad>
                  </m:oMath>
                </a14:m>
                <a:endParaRPr lang="da-DK" sz="2400" dirty="0"/>
              </a:p>
              <a:p>
                <a:endParaRPr lang="da-DK" sz="2400" dirty="0"/>
              </a:p>
              <a:p>
                <a:r>
                  <a:rPr lang="da-DK" sz="2400" dirty="0"/>
                  <a:t>Nederste grænse bestemmes ved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sz="2400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a-DK" sz="2400" b="0" i="1" smtClean="0">
                        <a:latin typeface="Cambria Math"/>
                      </a:rPr>
                      <m:t>−</m:t>
                    </m:r>
                    <m:r>
                      <a:rPr lang="da-DK" sz="2400" i="1">
                        <a:latin typeface="Cambria Math"/>
                      </a:rPr>
                      <m:t>𝑘</m:t>
                    </m:r>
                    <m:r>
                      <a:rPr lang="da-DK" sz="2400" i="1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sz="2400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a-DK" sz="2400" b="0" i="1" smtClean="0">
                        <a:latin typeface="Cambria Math"/>
                      </a:rPr>
                      <m:t>−</m:t>
                    </m:r>
                    <m:r>
                      <a:rPr lang="da-DK" sz="2400" i="1">
                        <a:latin typeface="Cambria Math"/>
                      </a:rPr>
                      <m:t>2·</m:t>
                    </m:r>
                    <m:rad>
                      <m:radPr>
                        <m:degHide m:val="on"/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da-DK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̂"/>
                                <m:ctrlPr>
                                  <a:rPr lang="da-DK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da-DK" sz="2400" i="1"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  <m:r>
                              <a:rPr lang="da-DK" sz="2400" i="1">
                                <a:latin typeface="Cambria Math"/>
                              </a:rPr>
                              <m:t>·</m:t>
                            </m:r>
                            <m:d>
                              <m:dPr>
                                <m:ctrlPr>
                                  <a:rPr lang="da-DK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a-DK" sz="2400" i="1">
                                    <a:latin typeface="Cambria Math"/>
                                  </a:rPr>
                                  <m:t>1−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da-DK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da-DK" sz="2400" i="1"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</m:d>
                          </m:num>
                          <m:den>
                            <m:r>
                              <a:rPr lang="da-DK" sz="2400" i="1">
                                <a:latin typeface="Cambria Math"/>
                              </a:rPr>
                              <m:t>𝑛</m:t>
                            </m:r>
                          </m:den>
                        </m:f>
                      </m:e>
                    </m:rad>
                  </m:oMath>
                </a14:m>
                <a:endParaRPr lang="da-DK" sz="2400" dirty="0"/>
              </a:p>
              <a:p>
                <a:endParaRPr lang="da-DK" sz="2400" dirty="0"/>
              </a:p>
              <a:p>
                <a:r>
                  <a:rPr lang="da-DK" sz="2400" dirty="0"/>
                  <a:t>Øverste grænse bestemmes ved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sz="2400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a-DK" sz="2400" b="0" i="1" smtClean="0">
                        <a:latin typeface="Cambria Math"/>
                      </a:rPr>
                      <m:t>+</m:t>
                    </m:r>
                    <m:r>
                      <a:rPr lang="da-DK" sz="2400" i="1">
                        <a:latin typeface="Cambria Math"/>
                      </a:rPr>
                      <m:t>𝑘</m:t>
                    </m:r>
                    <m:r>
                      <a:rPr lang="da-DK" sz="2400" i="1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sz="2400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a-DK" sz="2400" b="0" i="1" smtClean="0">
                        <a:latin typeface="Cambria Math"/>
                      </a:rPr>
                      <m:t>+</m:t>
                    </m:r>
                    <m:r>
                      <a:rPr lang="da-DK" sz="2400" i="1">
                        <a:latin typeface="Cambria Math"/>
                      </a:rPr>
                      <m:t>2·</m:t>
                    </m:r>
                    <m:rad>
                      <m:radPr>
                        <m:degHide m:val="on"/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da-DK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̂"/>
                                <m:ctrlPr>
                                  <a:rPr lang="da-DK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da-DK" sz="2400" i="1"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  <m:r>
                              <a:rPr lang="da-DK" sz="2400" i="1">
                                <a:latin typeface="Cambria Math"/>
                              </a:rPr>
                              <m:t>·(1−</m:t>
                            </m:r>
                            <m:acc>
                              <m:accPr>
                                <m:chr m:val="̂"/>
                                <m:ctrlPr>
                                  <a:rPr lang="da-DK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da-DK" sz="2400" i="1"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  <m:r>
                              <a:rPr lang="da-DK" sz="2400" i="1"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da-DK" sz="2400" i="1">
                                <a:latin typeface="Cambria Math"/>
                              </a:rPr>
                              <m:t>𝑛</m:t>
                            </m:r>
                          </m:den>
                        </m:f>
                      </m:e>
                    </m:rad>
                  </m:oMath>
                </a14:m>
                <a:endParaRPr lang="da-DK" sz="2400" dirty="0"/>
              </a:p>
              <a:p>
                <a:endParaRPr lang="da-DK" sz="2000" dirty="0"/>
              </a:p>
            </p:txBody>
          </p:sp>
        </mc:Choice>
        <mc:Fallback>
          <p:sp>
            <p:nvSpPr>
              <p:cNvPr id="4" name="Tekstboks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7148" y="1390918"/>
                <a:ext cx="7862473" cy="4839979"/>
              </a:xfrm>
              <a:prstGeom prst="rect">
                <a:avLst/>
              </a:prstGeom>
              <a:blipFill>
                <a:blip r:embed="rId3"/>
                <a:stretch>
                  <a:fillRect l="-1163" t="-1008" r="-85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7369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Konkret udregning af </a:t>
            </a:r>
            <a:r>
              <a:rPr lang="da-DK" dirty="0" err="1"/>
              <a:t>konfidensinterval</a:t>
            </a:r>
            <a:endParaRPr lang="da-D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a-DK" dirty="0"/>
                  <a:t>Stikprøveandel: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a-DK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i="1">
                            <a:latin typeface="Cambria Math"/>
                          </a:rPr>
                          <m:t>250</m:t>
                        </m:r>
                      </m:num>
                      <m:den>
                        <m:r>
                          <a:rPr lang="da-DK" i="1">
                            <a:latin typeface="Cambria Math"/>
                          </a:rPr>
                          <m:t>1000</m:t>
                        </m:r>
                      </m:den>
                    </m:f>
                    <m:r>
                      <a:rPr lang="da-DK" i="1">
                        <a:latin typeface="Cambria Math"/>
                      </a:rPr>
                      <m:t>=0,25</m:t>
                    </m:r>
                  </m:oMath>
                </a14:m>
                <a:br>
                  <a:rPr lang="da-DK" dirty="0"/>
                </a:br>
                <a:endParaRPr lang="da-DK" dirty="0"/>
              </a:p>
              <a:p>
                <a:r>
                  <a:rPr lang="da-DK" dirty="0"/>
                  <a:t>Værdien af k beregnes: </a:t>
                </a:r>
                <a14:m>
                  <m:oMath xmlns:m="http://schemas.openxmlformats.org/officeDocument/2006/math">
                    <m:r>
                      <a:rPr lang="da-DK" i="1">
                        <a:latin typeface="Cambria Math"/>
                      </a:rPr>
                      <m:t>𝑘</m:t>
                    </m:r>
                    <m:r>
                      <a:rPr lang="da-DK" i="1">
                        <a:latin typeface="Cambria Math"/>
                      </a:rPr>
                      <m:t>=2·</m:t>
                    </m:r>
                    <m:rad>
                      <m:radPr>
                        <m:degHide m:val="on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da-DK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a-DK" b="0" i="1" smtClean="0">
                                <a:latin typeface="Cambria Math"/>
                              </a:rPr>
                              <m:t>0,25</m:t>
                            </m:r>
                            <m:r>
                              <a:rPr lang="da-DK" i="1">
                                <a:latin typeface="Cambria Math"/>
                              </a:rPr>
                              <m:t>·(1−</m:t>
                            </m:r>
                            <m:r>
                              <a:rPr lang="da-DK" b="0" i="1" smtClean="0">
                                <a:latin typeface="Cambria Math"/>
                              </a:rPr>
                              <m:t>0,25</m:t>
                            </m:r>
                            <m:r>
                              <a:rPr lang="da-DK" i="1"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da-DK" b="0" i="1" smtClean="0">
                                <a:latin typeface="Cambria Math"/>
                              </a:rPr>
                              <m:t>1000</m:t>
                            </m:r>
                          </m:den>
                        </m:f>
                      </m:e>
                    </m:rad>
                    <m:r>
                      <a:rPr lang="da-DK" b="0" i="1" smtClean="0">
                        <a:latin typeface="Cambria Math"/>
                      </a:rPr>
                      <m:t>=0,03</m:t>
                    </m:r>
                  </m:oMath>
                </a14:m>
                <a:endParaRPr lang="da-DK" dirty="0"/>
              </a:p>
              <a:p>
                <a:r>
                  <a:rPr lang="da-DK" dirty="0" err="1"/>
                  <a:t>Konfidensintervallet</a:t>
                </a:r>
                <a:r>
                  <a:rPr lang="da-DK" dirty="0"/>
                  <a:t>: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a-DK" i="1">
                        <a:latin typeface="Cambria Math"/>
                      </a:rPr>
                      <m:t>−</m:t>
                    </m:r>
                    <m:r>
                      <a:rPr lang="da-DK" i="1">
                        <a:latin typeface="Cambria Math"/>
                      </a:rPr>
                      <m:t>𝑘</m:t>
                    </m:r>
                    <m:r>
                      <a:rPr lang="da-DK" i="1">
                        <a:latin typeface="Cambria Math"/>
                      </a:rPr>
                      <m:t>=0,25−2·</m:t>
                    </m:r>
                    <m:rad>
                      <m:radPr>
                        <m:degHide m:val="on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da-DK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a-DK" b="0" i="1" smtClean="0">
                                <a:latin typeface="Cambria Math"/>
                              </a:rPr>
                              <m:t>0,25</m:t>
                            </m:r>
                            <m:r>
                              <a:rPr lang="da-DK" i="1">
                                <a:latin typeface="Cambria Math"/>
                              </a:rPr>
                              <m:t>·</m:t>
                            </m:r>
                            <m:d>
                              <m:dPr>
                                <m:ctrlPr>
                                  <a:rPr lang="da-DK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a-DK" i="1">
                                    <a:latin typeface="Cambria Math"/>
                                  </a:rPr>
                                  <m:t>1−</m:t>
                                </m:r>
                                <m:r>
                                  <a:rPr lang="da-DK" b="0" i="1" smtClean="0">
                                    <a:latin typeface="Cambria Math"/>
                                  </a:rPr>
                                  <m:t>0,25</m:t>
                                </m:r>
                              </m:e>
                            </m:d>
                          </m:num>
                          <m:den>
                            <m:r>
                              <a:rPr lang="da-DK" b="0" i="1" smtClean="0">
                                <a:latin typeface="Cambria Math"/>
                              </a:rPr>
                              <m:t>1000</m:t>
                            </m:r>
                          </m:den>
                        </m:f>
                      </m:e>
                    </m:rad>
                    <m:r>
                      <a:rPr lang="da-DK" b="0" i="1" smtClean="0">
                        <a:latin typeface="Cambria Math"/>
                      </a:rPr>
                      <m:t>=0,25−0,03=0,22=22%</m:t>
                    </m:r>
                  </m:oMath>
                </a14:m>
                <a:r>
                  <a:rPr lang="da-DK" dirty="0"/>
                  <a:t>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a-DK" b="0" i="1" smtClean="0">
                        <a:latin typeface="Cambria Math"/>
                      </a:rPr>
                      <m:t>+</m:t>
                    </m:r>
                    <m:r>
                      <a:rPr lang="da-DK" i="1">
                        <a:latin typeface="Cambria Math"/>
                      </a:rPr>
                      <m:t>𝑘</m:t>
                    </m:r>
                    <m:r>
                      <a:rPr lang="da-DK" i="1">
                        <a:latin typeface="Cambria Math"/>
                      </a:rPr>
                      <m:t>=0,25+2·</m:t>
                    </m:r>
                    <m:rad>
                      <m:radPr>
                        <m:degHide m:val="on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da-DK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a-DK" i="1">
                                <a:latin typeface="Cambria Math"/>
                              </a:rPr>
                              <m:t>0,25·</m:t>
                            </m:r>
                            <m:d>
                              <m:dPr>
                                <m:ctrlPr>
                                  <a:rPr lang="da-DK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a-DK" i="1">
                                    <a:latin typeface="Cambria Math"/>
                                  </a:rPr>
                                  <m:t>1−0,25</m:t>
                                </m:r>
                              </m:e>
                            </m:d>
                          </m:num>
                          <m:den>
                            <m:r>
                              <a:rPr lang="da-DK" i="1">
                                <a:latin typeface="Cambria Math"/>
                              </a:rPr>
                              <m:t>1000</m:t>
                            </m:r>
                          </m:den>
                        </m:f>
                      </m:e>
                    </m:rad>
                    <m:r>
                      <a:rPr lang="da-DK" i="1">
                        <a:latin typeface="Cambria Math"/>
                      </a:rPr>
                      <m:t>=0,25+0,03=0,28=28%</m:t>
                    </m:r>
                  </m:oMath>
                </a14:m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3" name="Pladsholder til indhold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43" t="-140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8014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Dvs. den ”sande” andel vil med 95% sandsynlighed ligge inden for intervallet 22% til 28%.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I 2015 var der 26,3%, som stemte på Socialdemokratiet. Selvom der så nu er målt en stikprøve på 25%, så er usikkerheden på dette så stor at vi ikke kan sige, at vælgertilslutningen er ændret. </a:t>
            </a:r>
          </a:p>
        </p:txBody>
      </p:sp>
    </p:spTree>
    <p:extLst>
      <p:ext uri="{BB962C8B-B14F-4D97-AF65-F5344CB8AC3E}">
        <p14:creationId xmlns:p14="http://schemas.microsoft.com/office/powerpoint/2010/main" val="2027252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6 (samme som i notesæt)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a-DK" dirty="0"/>
                  <a:t>En stikprøve på 1200 har vist at 270 vil stemme på Socialdemokratiet. </a:t>
                </a:r>
              </a:p>
              <a:p>
                <a:pPr marL="514350" indent="-514350">
                  <a:buAutoNum type="alphaLcParenR"/>
                </a:pPr>
                <a:r>
                  <a:rPr lang="da-DK" dirty="0"/>
                  <a:t>Bestem stikprøveandelen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i="1">
                            <a:latin typeface="Cambria Math"/>
                          </a:rPr>
                          <m:t>𝑝</m:t>
                        </m:r>
                      </m:e>
                    </m:acc>
                  </m:oMath>
                </a14:m>
                <a:r>
                  <a:rPr lang="da-DK" dirty="0"/>
                  <a:t>.</a:t>
                </a:r>
              </a:p>
              <a:p>
                <a:pPr marL="514350" indent="-514350">
                  <a:buAutoNum type="alphaLcParenR"/>
                </a:pPr>
                <a:r>
                  <a:rPr lang="da-DK" dirty="0"/>
                  <a:t>Bestem </a:t>
                </a:r>
                <a:r>
                  <a:rPr lang="da-DK" dirty="0" err="1"/>
                  <a:t>konfidensintervallet</a:t>
                </a:r>
                <a:r>
                  <a:rPr lang="da-DK" dirty="0"/>
                  <a:t> for stikprøveandelen.</a:t>
                </a:r>
              </a:p>
              <a:p>
                <a:pPr marL="514350" indent="-514350">
                  <a:buAutoNum type="alphaLcParenR"/>
                </a:pPr>
                <a:r>
                  <a:rPr lang="da-DK" dirty="0"/>
                  <a:t>Er der ud fra denne stikprøve grund til at antage, at vælgertilslutningen til Socialdemokratiet har ændret sig siden valget i 2015 hvor A fik 26,3% af stemmerne. </a:t>
                </a:r>
              </a:p>
              <a:p>
                <a:pPr marL="514350" indent="-514350">
                  <a:buAutoNum type="alphaLcParenR"/>
                </a:pPr>
                <a:endParaRPr lang="da-DK" dirty="0"/>
              </a:p>
            </p:txBody>
          </p:sp>
        </mc:Choice>
        <mc:Fallback xmlns="">
          <p:sp>
            <p:nvSpPr>
              <p:cNvPr id="3" name="Pladsholder til indhold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7" t="-2241" r="-1565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9679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a-DK" dirty="0"/>
                  <a:t>En stikprøve blandt 1300 gymnasielever har vist at 1152 er imod de nye fraværsregler.   </a:t>
                </a:r>
              </a:p>
              <a:p>
                <a:pPr marL="514350" indent="-514350">
                  <a:buAutoNum type="alphaLcParenR"/>
                </a:pPr>
                <a:r>
                  <a:rPr lang="da-DK" dirty="0"/>
                  <a:t>Bestem stikprøveandelen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a-DK" i="1">
                            <a:latin typeface="Cambria Math"/>
                          </a:rPr>
                          <m:t>𝑝</m:t>
                        </m:r>
                      </m:e>
                    </m:acc>
                  </m:oMath>
                </a14:m>
                <a:r>
                  <a:rPr lang="da-DK" dirty="0"/>
                  <a:t>.</a:t>
                </a:r>
              </a:p>
              <a:p>
                <a:pPr marL="514350" indent="-514350">
                  <a:buAutoNum type="alphaLcParenR"/>
                </a:pPr>
                <a:r>
                  <a:rPr lang="da-DK" dirty="0"/>
                  <a:t>Bestem </a:t>
                </a:r>
                <a:r>
                  <a:rPr lang="da-DK" dirty="0" err="1"/>
                  <a:t>konfidensintervallet</a:t>
                </a:r>
                <a:r>
                  <a:rPr lang="da-DK" dirty="0"/>
                  <a:t> for stikprøveandelen.</a:t>
                </a:r>
              </a:p>
              <a:p>
                <a:pPr marL="514350" indent="-514350">
                  <a:buAutoNum type="alphaLcParenR"/>
                </a:pPr>
                <a:endParaRPr lang="da-DK" dirty="0"/>
              </a:p>
            </p:txBody>
          </p:sp>
        </mc:Choice>
        <mc:Fallback xmlns="">
          <p:sp>
            <p:nvSpPr>
              <p:cNvPr id="3" name="Pladsholder til indhold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7" t="-2241" r="-1565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727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dsholder til indhold 3"/>
          <p:cNvPicPr>
            <a:picLocks/>
          </p:cNvPicPr>
          <p:nvPr/>
        </p:nvPicPr>
        <p:blipFill rotWithShape="1">
          <a:blip r:embed="rId2"/>
          <a:srcRect l="174" t="16859"/>
          <a:stretch/>
        </p:blipFill>
        <p:spPr>
          <a:xfrm>
            <a:off x="166047" y="156387"/>
            <a:ext cx="8346582" cy="625529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boks 4"/>
              <p:cNvSpPr txBox="1"/>
              <p:nvPr/>
            </p:nvSpPr>
            <p:spPr>
              <a:xfrm>
                <a:off x="6365382" y="156387"/>
                <a:ext cx="5660571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b="1" dirty="0"/>
                  <a:t>Opgave 1</a:t>
                </a:r>
              </a:p>
              <a:p>
                <a:r>
                  <a:rPr lang="da-DK" dirty="0"/>
                  <a:t>Vi sætter </a:t>
                </a:r>
                <a14:m>
                  <m:oMath xmlns:m="http://schemas.openxmlformats.org/officeDocument/2006/math">
                    <m:r>
                      <a:rPr lang="da-DK" i="1">
                        <a:latin typeface="Cambria Math"/>
                      </a:rPr>
                      <m:t>𝜇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a-DK" dirty="0"/>
                  <a:t> og </a:t>
                </a:r>
                <a14:m>
                  <m:oMath xmlns:m="http://schemas.openxmlformats.org/officeDocument/2006/math">
                    <m:r>
                      <a:rPr lang="da-DK" i="1">
                        <a:latin typeface="Cambria Math"/>
                      </a:rPr>
                      <m:t>𝜎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a-DK" dirty="0"/>
                  <a:t>.</a:t>
                </a:r>
              </a:p>
              <a:p>
                <a:pPr marL="342900" indent="-342900">
                  <a:buAutoNum type="arabicParenR"/>
                </a:pPr>
                <a:r>
                  <a:rPr lang="da-DK" dirty="0"/>
                  <a:t>Udregn </a:t>
                </a:r>
                <a14:m>
                  <m:oMath xmlns:m="http://schemas.openxmlformats.org/officeDocument/2006/math">
                    <m:r>
                      <a:rPr lang="da-DK" i="1">
                        <a:latin typeface="Cambria Math"/>
                      </a:rPr>
                      <m:t>𝜇</m:t>
                    </m:r>
                    <m:r>
                      <a:rPr lang="da-DK" i="1">
                        <a:latin typeface="Cambria Math"/>
                      </a:rPr>
                      <m:t>−2</m:t>
                    </m:r>
                    <m:r>
                      <a:rPr lang="da-DK" i="1">
                        <a:latin typeface="Cambria Math"/>
                      </a:rPr>
                      <m:t>𝜎</m:t>
                    </m:r>
                  </m:oMath>
                </a14:m>
                <a:r>
                  <a:rPr lang="da-DK" dirty="0"/>
                  <a:t> og </a:t>
                </a:r>
                <a14:m>
                  <m:oMath xmlns:m="http://schemas.openxmlformats.org/officeDocument/2006/math">
                    <m:r>
                      <a:rPr lang="da-DK" i="1">
                        <a:latin typeface="Cambria Math"/>
                      </a:rPr>
                      <m:t>𝜇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a-DK" i="1">
                        <a:latin typeface="Cambria Math"/>
                      </a:rPr>
                      <m:t>2</m:t>
                    </m:r>
                    <m:r>
                      <a:rPr lang="da-DK" i="1">
                        <a:latin typeface="Cambria Math"/>
                      </a:rPr>
                      <m:t>𝜎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a-DK" dirty="0"/>
              </a:p>
              <a:p>
                <a:pPr marL="342900" indent="-342900">
                  <a:buAutoNum type="arabicParenR"/>
                </a:pPr>
                <a:r>
                  <a:rPr lang="da-DK" dirty="0"/>
                  <a:t>Benyt GeoGebra-filen: </a:t>
                </a:r>
                <a:r>
                  <a:rPr lang="da-DK" i="1" dirty="0"/>
                  <a:t>Normalfordelingen</a:t>
                </a:r>
                <a:r>
                  <a:rPr lang="da-DK" dirty="0"/>
                  <a:t> til at bestemme sandsynligheden for, at </a:t>
                </a:r>
                <a:r>
                  <a:rPr lang="da-DK" i="1" dirty="0"/>
                  <a:t>X</a:t>
                </a:r>
                <a:r>
                  <a:rPr lang="da-DK" dirty="0"/>
                  <a:t> ligger inden for en afstand af 2 spredninger fra middelværdien:</a:t>
                </a:r>
              </a:p>
              <a:p>
                <a:r>
                  <a:rPr lang="da-DK" dirty="0"/>
                  <a:t>       Dvs. Bestem </a:t>
                </a:r>
                <a14:m>
                  <m:oMath xmlns:m="http://schemas.openxmlformats.org/officeDocument/2006/math">
                    <m:r>
                      <a:rPr lang="da-DK" i="1">
                        <a:latin typeface="Cambria Math"/>
                      </a:rPr>
                      <m:t>𝑃</m:t>
                    </m:r>
                    <m:r>
                      <a:rPr lang="da-DK" i="1">
                        <a:latin typeface="Cambria Math"/>
                      </a:rPr>
                      <m:t>(</m:t>
                    </m:r>
                    <m:r>
                      <a:rPr lang="da-DK" i="1">
                        <a:latin typeface="Cambria Math"/>
                      </a:rPr>
                      <m:t>𝜇</m:t>
                    </m:r>
                    <m:r>
                      <a:rPr lang="da-DK" i="1">
                        <a:latin typeface="Cambria Math"/>
                      </a:rPr>
                      <m:t>−2</m:t>
                    </m:r>
                    <m:r>
                      <a:rPr lang="da-DK" i="1">
                        <a:latin typeface="Cambria Math"/>
                      </a:rPr>
                      <m:t>𝜎</m:t>
                    </m:r>
                    <m:r>
                      <a:rPr lang="da-DK" i="1">
                        <a:latin typeface="Cambria Math"/>
                      </a:rPr>
                      <m:t>≤</m:t>
                    </m:r>
                    <m:r>
                      <a:rPr lang="da-DK" i="1">
                        <a:latin typeface="Cambria Math"/>
                      </a:rPr>
                      <m:t>𝑋</m:t>
                    </m:r>
                    <m:r>
                      <a:rPr lang="da-DK" i="1">
                        <a:latin typeface="Cambria Math"/>
                      </a:rPr>
                      <m:t>≤</m:t>
                    </m:r>
                    <m:r>
                      <a:rPr lang="da-DK" i="1">
                        <a:latin typeface="Cambria Math"/>
                      </a:rPr>
                      <m:t>𝜇</m:t>
                    </m:r>
                    <m:r>
                      <a:rPr lang="da-DK" i="1">
                        <a:latin typeface="Cambria Math"/>
                      </a:rPr>
                      <m:t>+2</m:t>
                    </m:r>
                    <m:r>
                      <a:rPr lang="da-DK" i="1">
                        <a:latin typeface="Cambria Math"/>
                      </a:rPr>
                      <m:t>𝜎</m:t>
                    </m:r>
                    <m:r>
                      <a:rPr lang="da-DK" i="1">
                        <a:latin typeface="Cambria Math"/>
                      </a:rPr>
                      <m:t>)</m:t>
                    </m:r>
                  </m:oMath>
                </a14:m>
                <a:r>
                  <a:rPr lang="da-DK" dirty="0"/>
                  <a:t>. </a:t>
                </a:r>
              </a:p>
              <a:p>
                <a:r>
                  <a:rPr lang="da-DK" dirty="0"/>
                  <a:t>  </a:t>
                </a:r>
              </a:p>
              <a:p>
                <a:r>
                  <a:rPr lang="da-DK" dirty="0"/>
                  <a:t>3)  Bestem sandsynligheden for at </a:t>
                </a:r>
                <a:r>
                  <a:rPr lang="da-DK" i="1" dirty="0"/>
                  <a:t>X</a:t>
                </a:r>
                <a:r>
                  <a:rPr lang="da-DK" dirty="0"/>
                  <a:t> ligger inden for en    afstand af 1 spredning fra middelværdien:</a:t>
                </a:r>
              </a:p>
              <a:p>
                <a:r>
                  <a:rPr lang="da-DK" dirty="0"/>
                  <a:t>       Dvs. Bestem </a:t>
                </a:r>
                <a14:m>
                  <m:oMath xmlns:m="http://schemas.openxmlformats.org/officeDocument/2006/math">
                    <m:r>
                      <a:rPr lang="da-DK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a-DK" i="1">
                            <a:latin typeface="Cambria Math"/>
                          </a:rPr>
                          <m:t>𝜇</m:t>
                        </m:r>
                        <m:r>
                          <a:rPr lang="da-DK" i="1">
                            <a:latin typeface="Cambria Math"/>
                          </a:rPr>
                          <m:t>−</m:t>
                        </m:r>
                        <m:r>
                          <a:rPr lang="da-DK" i="1">
                            <a:latin typeface="Cambria Math"/>
                          </a:rPr>
                          <m:t>𝜎</m:t>
                        </m:r>
                        <m:r>
                          <a:rPr lang="da-DK" i="1">
                            <a:latin typeface="Cambria Math"/>
                          </a:rPr>
                          <m:t>≤</m:t>
                        </m:r>
                        <m:r>
                          <a:rPr lang="da-DK" i="1">
                            <a:latin typeface="Cambria Math"/>
                          </a:rPr>
                          <m:t>𝑋</m:t>
                        </m:r>
                        <m:r>
                          <a:rPr lang="da-DK" i="1">
                            <a:latin typeface="Cambria Math"/>
                          </a:rPr>
                          <m:t>≤</m:t>
                        </m:r>
                        <m:r>
                          <a:rPr lang="da-DK" i="1">
                            <a:latin typeface="Cambria Math"/>
                          </a:rPr>
                          <m:t>𝜇</m:t>
                        </m:r>
                        <m:r>
                          <a:rPr lang="da-DK" i="1">
                            <a:latin typeface="Cambria Math"/>
                          </a:rPr>
                          <m:t>+</m:t>
                        </m:r>
                        <m:r>
                          <a:rPr lang="da-DK" i="1">
                            <a:latin typeface="Cambria Math"/>
                          </a:rPr>
                          <m:t>𝜎</m:t>
                        </m:r>
                      </m:e>
                    </m:d>
                    <m:r>
                      <a:rPr lang="da-DK" b="0" i="1" smtClean="0">
                        <a:latin typeface="Cambria Math"/>
                      </a:rPr>
                      <m:t>.</m:t>
                    </m:r>
                  </m:oMath>
                </a14:m>
                <a:endParaRPr lang="da-DK" dirty="0"/>
              </a:p>
              <a:p>
                <a:r>
                  <a:rPr lang="da-DK" dirty="0"/>
                  <a:t>  </a:t>
                </a:r>
              </a:p>
            </p:txBody>
          </p:sp>
        </mc:Choice>
        <mc:Fallback xmlns="">
          <p:sp>
            <p:nvSpPr>
              <p:cNvPr id="5" name="Tekstboks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382" y="156387"/>
                <a:ext cx="5660571" cy="3416320"/>
              </a:xfrm>
              <a:prstGeom prst="rect">
                <a:avLst/>
              </a:prstGeom>
              <a:blipFill>
                <a:blip r:embed="rId3"/>
                <a:stretch>
                  <a:fillRect l="-861" t="-1071" r="-1292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539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6DE649-C503-268E-8D2F-439CE15AC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8</a:t>
            </a:r>
            <a:br>
              <a:rPr lang="da-DK" dirty="0"/>
            </a:br>
            <a:endParaRPr lang="da-D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C76D652F-7B6F-C0EB-EB0F-06DBB2FB4E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3747861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da-DK" dirty="0"/>
                  <a:t>Overvej ud fra formlen for </a:t>
                </a:r>
                <a14:m>
                  <m:oMath xmlns:m="http://schemas.openxmlformats.org/officeDocument/2006/math">
                    <m:r>
                      <a:rPr lang="da-DK" sz="2800" i="1" smtClean="0">
                        <a:latin typeface="Cambria Math"/>
                      </a:rPr>
                      <m:t>𝑘</m:t>
                    </m:r>
                    <m:r>
                      <a:rPr lang="da-DK" sz="280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da-DK" dirty="0"/>
                  <a:t>hvad der sker med konfidensintervallet, hvis stikprøvens størrelse sættes op. </a:t>
                </a:r>
              </a:p>
              <a:p>
                <a:endParaRPr lang="da-DK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800" i="1" smtClean="0">
                          <a:latin typeface="Cambria Math"/>
                        </a:rPr>
                        <m:t>𝑘</m:t>
                      </m:r>
                      <m:r>
                        <a:rPr lang="da-DK" sz="2800" i="1" smtClean="0">
                          <a:latin typeface="Cambria Math"/>
                        </a:rPr>
                        <m:t>=2·</m:t>
                      </m:r>
                      <m:rad>
                        <m:radPr>
                          <m:degHide m:val="on"/>
                          <m:ctrlPr>
                            <a:rPr lang="da-DK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da-DK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da-DK" sz="28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da-DK" sz="28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</m:acc>
                              <m:r>
                                <a:rPr lang="da-DK" sz="2800" i="1">
                                  <a:latin typeface="Cambria Math"/>
                                </a:rPr>
                                <m:t>·(1−</m:t>
                              </m:r>
                              <m:acc>
                                <m:accPr>
                                  <m:chr m:val="̂"/>
                                  <m:ctrlPr>
                                    <a:rPr lang="da-DK" sz="28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da-DK" sz="28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</m:acc>
                              <m:r>
                                <a:rPr lang="da-DK" sz="2800" i="1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da-DK" sz="2800" i="1">
                                  <a:latin typeface="Cambria Math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da-DK" dirty="0"/>
              </a:p>
              <a:p>
                <a:endParaRPr lang="da-DK" dirty="0"/>
              </a:p>
              <a:p>
                <a:pPr marL="0" indent="0">
                  <a:buNone/>
                </a:pPr>
                <a:r>
                  <a:rPr lang="da-DK" dirty="0"/>
                  <a:t>a) Hvad sker der med værdien af </a:t>
                </a:r>
                <a14:m>
                  <m:oMath xmlns:m="http://schemas.openxmlformats.org/officeDocument/2006/math">
                    <m:r>
                      <a:rPr lang="da-DK" sz="2800" i="1" smtClean="0">
                        <a:latin typeface="Cambria Math"/>
                      </a:rPr>
                      <m:t>𝑘</m:t>
                    </m:r>
                  </m:oMath>
                </a14:m>
                <a:r>
                  <a:rPr lang="da-DK" dirty="0"/>
                  <a:t>, når 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a-DK" dirty="0"/>
                  <a:t> er lille?</a:t>
                </a:r>
              </a:p>
              <a:p>
                <a:pPr marL="0" indent="0">
                  <a:buNone/>
                </a:pPr>
                <a:r>
                  <a:rPr lang="da-DK" dirty="0"/>
                  <a:t>b) Hvad sker der med værdien af </a:t>
                </a:r>
                <a14:m>
                  <m:oMath xmlns:m="http://schemas.openxmlformats.org/officeDocument/2006/math">
                    <m:r>
                      <a:rPr lang="da-DK" sz="2800" i="1" smtClean="0">
                        <a:latin typeface="Cambria Math"/>
                      </a:rPr>
                      <m:t>𝑘</m:t>
                    </m:r>
                  </m:oMath>
                </a14:m>
                <a:r>
                  <a:rPr lang="da-DK" dirty="0"/>
                  <a:t>, når 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a-DK" dirty="0"/>
                  <a:t> er lille?</a:t>
                </a:r>
              </a:p>
              <a:p>
                <a:endParaRPr lang="da-DK" dirty="0"/>
              </a:p>
              <a:p>
                <a:endParaRPr lang="da-DK" dirty="0"/>
              </a:p>
              <a:p>
                <a:pPr marL="0" indent="0">
                  <a:buNone/>
                </a:pPr>
                <a:endParaRPr lang="da-DK" dirty="0"/>
              </a:p>
              <a:p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C76D652F-7B6F-C0EB-EB0F-06DBB2FB4E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3747861"/>
              </a:xfrm>
              <a:blipFill>
                <a:blip r:embed="rId2"/>
                <a:stretch>
                  <a:fillRect l="-1043" t="-3252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1621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2F89E5-2AB3-4576-8CDA-C6AF29B7C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81" y="0"/>
            <a:ext cx="10515600" cy="1325563"/>
          </a:xfrm>
        </p:spPr>
        <p:txBody>
          <a:bodyPr/>
          <a:lstStyle/>
          <a:p>
            <a:pPr algn="ctr"/>
            <a:r>
              <a:rPr lang="da-DK" dirty="0"/>
              <a:t>Andele i normalfordelingen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FA3AC232-28AE-4542-B7EA-D04C639CF3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6085" y="911304"/>
            <a:ext cx="6267425" cy="544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686D61-988D-4E5B-B713-1513CCC1A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0"/>
            <a:ext cx="10515600" cy="1325563"/>
          </a:xfrm>
        </p:spPr>
        <p:txBody>
          <a:bodyPr/>
          <a:lstStyle/>
          <a:p>
            <a:pPr algn="ctr"/>
            <a:r>
              <a:rPr lang="da-DK" dirty="0"/>
              <a:t>Normalfordeling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E84F604F-B9C3-42EB-84C4-6843857C05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8603" y="975360"/>
            <a:ext cx="8410802" cy="5608320"/>
          </a:xfrm>
          <a:prstGeom prst="rect">
            <a:avLst/>
          </a:prstGeom>
        </p:spPr>
      </p:pic>
      <p:sp>
        <p:nvSpPr>
          <p:cNvPr id="3" name="Tekstboks 2"/>
          <p:cNvSpPr txBox="1"/>
          <p:nvPr/>
        </p:nvSpPr>
        <p:spPr>
          <a:xfrm>
            <a:off x="5589430" y="5190185"/>
            <a:ext cx="37348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34970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dirty="0" err="1"/>
              <a:t>Bionomialfordelingen</a:t>
            </a:r>
            <a:r>
              <a:rPr lang="da-DK" sz="4000" dirty="0"/>
              <a:t> og normalapproksimation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Opgave 2</a:t>
            </a:r>
          </a:p>
          <a:p>
            <a:r>
              <a:rPr lang="da-DK" dirty="0"/>
              <a:t>Åben Maple-filen: </a:t>
            </a:r>
            <a:r>
              <a:rPr lang="da-DK" dirty="0" err="1"/>
              <a:t>normalapprox</a:t>
            </a:r>
            <a:endParaRPr lang="da-DK" dirty="0"/>
          </a:p>
          <a:p>
            <a:r>
              <a:rPr lang="da-DK" dirty="0"/>
              <a:t>Lav opgaverne i Maple-filen. </a:t>
            </a:r>
          </a:p>
          <a:p>
            <a:pPr marL="0" indent="0">
              <a:buNone/>
            </a:pPr>
            <a:r>
              <a:rPr lang="da-DK" dirty="0"/>
              <a:t>	- Der er lavet skydere i Maple-filen. I skal genindlæse 	kommandoerne ved at trykke </a:t>
            </a:r>
            <a:r>
              <a:rPr lang="da-DK" dirty="0" err="1"/>
              <a:t>Enter</a:t>
            </a:r>
            <a:r>
              <a:rPr lang="da-DK" dirty="0"/>
              <a:t> i de enkelte matematik-felter 	i filen. Husk også </a:t>
            </a:r>
            <a:r>
              <a:rPr lang="da-DK" i="1" dirty="0"/>
              <a:t>with(</a:t>
            </a:r>
            <a:r>
              <a:rPr lang="da-DK" i="1" dirty="0" err="1"/>
              <a:t>Gym</a:t>
            </a:r>
            <a:r>
              <a:rPr lang="da-DK" i="1" dirty="0"/>
              <a:t>).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3909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981CD-4370-1EA3-96E8-F57F71106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969D5C-916C-FC0C-EEB0-03197A050E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Exceptionelle udfald og normaludfald</a:t>
            </a:r>
          </a:p>
        </p:txBody>
      </p:sp>
    </p:spTree>
    <p:extLst>
      <p:ext uri="{BB962C8B-B14F-4D97-AF65-F5344CB8AC3E}">
        <p14:creationId xmlns:p14="http://schemas.microsoft.com/office/powerpoint/2010/main" val="701821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AEEBBA-EC4D-4B3E-A286-773DBAA9A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da-DK" dirty="0"/>
              <a:t>Binomialfordelingen</a:t>
            </a:r>
            <a:br>
              <a:rPr lang="da-DK" dirty="0"/>
            </a:br>
            <a:r>
              <a:rPr lang="da-DK" sz="3100" dirty="0"/>
              <a:t>- Vi overtager ideen om normale udfald og exceptionelle udfald fra normalfordelingen og lader det gælde for binomialfordelingen. </a:t>
            </a:r>
            <a:endParaRPr lang="da-DK" dirty="0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24605490-B1FA-4BF7-AA9A-0B34487A0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9848" y="1570668"/>
            <a:ext cx="7374006" cy="4984616"/>
          </a:xfrm>
          <a:prstGeom prst="rect">
            <a:avLst/>
          </a:prstGeom>
        </p:spPr>
      </p:pic>
      <p:sp>
        <p:nvSpPr>
          <p:cNvPr id="3" name="Tekstboks 2"/>
          <p:cNvSpPr txBox="1"/>
          <p:nvPr/>
        </p:nvSpPr>
        <p:spPr>
          <a:xfrm>
            <a:off x="5692462" y="5318974"/>
            <a:ext cx="33485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16970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2586"/>
                <a:ext cx="6180786" cy="4644377"/>
              </a:xfrm>
            </p:spPr>
            <p:txBody>
              <a:bodyPr>
                <a:normAutofit/>
              </a:bodyPr>
              <a:lstStyle/>
              <a:p>
                <a:r>
                  <a:rPr lang="da-DK" dirty="0"/>
                  <a:t>En stokastisk variabel </a:t>
                </a:r>
                <a:r>
                  <a:rPr lang="da-DK" i="1" dirty="0"/>
                  <a:t>X </a:t>
                </a:r>
                <a:r>
                  <a:rPr lang="da-DK" dirty="0"/>
                  <a:t>er binomialfordelt med n=100 og p=0,25.</a:t>
                </a:r>
              </a:p>
              <a:p>
                <a:pPr marL="0" indent="0">
                  <a:buNone/>
                </a:pPr>
                <a:endParaRPr lang="da-DK" dirty="0"/>
              </a:p>
              <a:p>
                <a:r>
                  <a:rPr lang="da-DK" dirty="0"/>
                  <a:t>Bestem middelværdi og spredning</a:t>
                </a:r>
              </a:p>
              <a:p>
                <a:pPr marL="0" indent="0">
                  <a:buNone/>
                </a:pPr>
                <a:endParaRPr lang="da-DK" dirty="0"/>
              </a:p>
              <a:p>
                <a:pPr marL="0" indent="0">
                  <a:buNone/>
                </a:pPr>
                <a:r>
                  <a:rPr lang="da-DK" dirty="0"/>
                  <a:t>Middelværdi:     </a:t>
                </a:r>
                <a14:m>
                  <m:oMath xmlns:m="http://schemas.openxmlformats.org/officeDocument/2006/math">
                    <m:r>
                      <a:rPr lang="da-DK" i="1">
                        <a:latin typeface="Cambria Math"/>
                      </a:rPr>
                      <m:t>𝜇</m:t>
                    </m:r>
                    <m:r>
                      <a:rPr lang="da-DK" i="1">
                        <a:latin typeface="Cambria Math"/>
                      </a:rPr>
                      <m:t>=100·0,25=25</m:t>
                    </m:r>
                  </m:oMath>
                </a14:m>
                <a:endParaRPr lang="da-DK" dirty="0"/>
              </a:p>
              <a:p>
                <a:pPr marL="0" indent="0">
                  <a:buNone/>
                </a:pPr>
                <a:r>
                  <a:rPr lang="da-DK" dirty="0"/>
                  <a:t> </a:t>
                </a:r>
              </a:p>
              <a:p>
                <a:pPr marL="0" indent="0">
                  <a:buNone/>
                </a:pPr>
                <a:r>
                  <a:rPr lang="da-DK" dirty="0"/>
                  <a:t>Spredning: 	</a:t>
                </a:r>
                <a:endParaRPr lang="da-DK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i="1">
                          <a:latin typeface="Cambria Math"/>
                        </a:rPr>
                        <m:t>𝜎</m:t>
                      </m:r>
                      <m:r>
                        <a:rPr lang="da-DK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da-DK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da-DK" i="1">
                              <a:latin typeface="Cambria Math"/>
                            </a:rPr>
                            <m:t>100·0,25·0,75</m:t>
                          </m:r>
                        </m:e>
                      </m:rad>
                      <m:r>
                        <a:rPr lang="da-DK" i="1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da-DK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da-DK" i="1">
                              <a:latin typeface="Cambria Math"/>
                            </a:rPr>
                            <m:t>18,75</m:t>
                          </m:r>
                        </m:e>
                      </m:rad>
                      <m:r>
                        <a:rPr lang="da-DK" i="1">
                          <a:latin typeface="Cambria Math"/>
                        </a:rPr>
                        <m:t>=4,3</m:t>
                      </m:r>
                    </m:oMath>
                  </m:oMathPara>
                </a14:m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3" name="Pladsholder til indhold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2586"/>
                <a:ext cx="6180786" cy="4644377"/>
              </a:xfrm>
              <a:blipFill rotWithShape="1">
                <a:blip r:embed="rId2"/>
                <a:stretch>
                  <a:fillRect l="-2073" t="-2100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241" y="2106903"/>
            <a:ext cx="3857625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boks 4"/>
              <p:cNvSpPr txBox="1"/>
              <p:nvPr/>
            </p:nvSpPr>
            <p:spPr>
              <a:xfrm>
                <a:off x="7765961" y="1558344"/>
                <a:ext cx="3754618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2000" dirty="0"/>
                  <a:t>Pindediagram for </a:t>
                </a:r>
                <a14:m>
                  <m:oMath xmlns:m="http://schemas.openxmlformats.org/officeDocument/2006/math">
                    <m:r>
                      <a:rPr lang="da-DK" sz="2000" i="1">
                        <a:latin typeface="Cambria Math"/>
                      </a:rPr>
                      <m:t>𝑋</m:t>
                    </m:r>
                    <m:r>
                      <a:rPr lang="da-DK" sz="2000" i="1">
                        <a:latin typeface="Cambria Math"/>
                      </a:rPr>
                      <m:t>~</m:t>
                    </m:r>
                    <m:r>
                      <a:rPr lang="da-DK" sz="2000" i="1">
                        <a:latin typeface="Cambria Math"/>
                      </a:rPr>
                      <m:t>𝑏</m:t>
                    </m:r>
                    <m:r>
                      <a:rPr lang="da-DK" sz="2000" i="1">
                        <a:latin typeface="Cambria Math"/>
                      </a:rPr>
                      <m:t>(100;0,25)</m:t>
                    </m:r>
                  </m:oMath>
                </a14:m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5" name="Tekstboks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961" y="1558344"/>
                <a:ext cx="3754618" cy="677108"/>
              </a:xfrm>
              <a:prstGeom prst="rect">
                <a:avLst/>
              </a:prstGeom>
              <a:blipFill rotWithShape="1">
                <a:blip r:embed="rId4"/>
                <a:stretch>
                  <a:fillRect l="-1786" t="-4505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5284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/>
              <p:cNvSpPr>
                <a:spLocks noGrp="1"/>
              </p:cNvSpPr>
              <p:nvPr>
                <p:ph idx="1"/>
              </p:nvPr>
            </p:nvSpPr>
            <p:spPr>
              <a:xfrm>
                <a:off x="773806" y="615010"/>
                <a:ext cx="10515600" cy="5966094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da-DK" sz="3300" dirty="0"/>
                  <a:t>Afgør om udfaldet 40 er exceptionelt</a:t>
                </a:r>
              </a:p>
              <a:p>
                <a:pPr marL="457200" lvl="1" indent="0">
                  <a:buNone/>
                </a:pPr>
                <a:r>
                  <a:rPr lang="da-DK" sz="3100" dirty="0"/>
                  <a:t>Et udfald er exceptionel, hvis det er mindre end </a:t>
                </a:r>
                <a14:m>
                  <m:oMath xmlns:m="http://schemas.openxmlformats.org/officeDocument/2006/math">
                    <m:r>
                      <a:rPr lang="da-DK" sz="3100" i="1">
                        <a:latin typeface="Cambria Math"/>
                      </a:rPr>
                      <m:t>𝜇</m:t>
                    </m:r>
                    <m:r>
                      <a:rPr lang="da-DK" sz="3100" i="1">
                        <a:latin typeface="Cambria Math"/>
                      </a:rPr>
                      <m:t>−3</m:t>
                    </m:r>
                    <m:r>
                      <a:rPr lang="da-DK" sz="3100" i="1">
                        <a:latin typeface="Cambria Math"/>
                      </a:rPr>
                      <m:t>𝜎</m:t>
                    </m:r>
                  </m:oMath>
                </a14:m>
                <a:r>
                  <a:rPr lang="da-DK" sz="3100" dirty="0"/>
                  <a:t> eller større end </a:t>
                </a:r>
                <a14:m>
                  <m:oMath xmlns:m="http://schemas.openxmlformats.org/officeDocument/2006/math">
                    <m:r>
                      <a:rPr lang="da-DK" sz="3100" i="1">
                        <a:latin typeface="Cambria Math"/>
                      </a:rPr>
                      <m:t>𝜇</m:t>
                    </m:r>
                    <m:r>
                      <a:rPr lang="da-DK" sz="3100" i="1">
                        <a:latin typeface="Cambria Math"/>
                      </a:rPr>
                      <m:t>+3</m:t>
                    </m:r>
                    <m:r>
                      <a:rPr lang="da-DK" sz="3100" i="1">
                        <a:latin typeface="Cambria Math"/>
                      </a:rPr>
                      <m:t>𝜎</m:t>
                    </m:r>
                  </m:oMath>
                </a14:m>
                <a:r>
                  <a:rPr lang="da-DK" sz="3100" dirty="0"/>
                  <a:t>.  (Fra sidste  slide har vi </a:t>
                </a:r>
                <a14:m>
                  <m:oMath xmlns:m="http://schemas.openxmlformats.org/officeDocument/2006/math">
                    <m:r>
                      <a:rPr lang="da-DK" sz="3100" i="1">
                        <a:latin typeface="Cambria Math"/>
                      </a:rPr>
                      <m:t>𝜇</m:t>
                    </m:r>
                    <m:r>
                      <a:rPr lang="da-DK" sz="3100" i="1">
                        <a:latin typeface="Cambria Math"/>
                      </a:rPr>
                      <m:t>=25</m:t>
                    </m:r>
                  </m:oMath>
                </a14:m>
                <a:r>
                  <a:rPr lang="da-DK" sz="3100" dirty="0"/>
                  <a:t> </a:t>
                </a:r>
                <a:r>
                  <a:rPr lang="da-DK" sz="3600" dirty="0"/>
                  <a:t>og </a:t>
                </a:r>
                <a14:m>
                  <m:oMath xmlns:m="http://schemas.openxmlformats.org/officeDocument/2006/math">
                    <m:r>
                      <a:rPr lang="da-DK" sz="3100" i="1">
                        <a:latin typeface="Cambria Math"/>
                      </a:rPr>
                      <m:t>𝜎</m:t>
                    </m:r>
                    <m:r>
                      <a:rPr lang="da-DK" sz="3100" i="1">
                        <a:latin typeface="Cambria Math"/>
                      </a:rPr>
                      <m:t>=4,3</m:t>
                    </m:r>
                  </m:oMath>
                </a14:m>
                <a:r>
                  <a:rPr lang="da-DK" sz="3100" dirty="0"/>
                  <a:t>)</a:t>
                </a:r>
              </a:p>
              <a:p>
                <a:pPr marL="457200" lvl="1" indent="0">
                  <a:buNone/>
                </a:pPr>
                <a:r>
                  <a:rPr lang="da-DK" sz="3100" dirty="0"/>
                  <a:t>Her er det mest interessant at undersøge om det er større end </a:t>
                </a:r>
                <a14:m>
                  <m:oMath xmlns:m="http://schemas.openxmlformats.org/officeDocument/2006/math">
                    <m:r>
                      <a:rPr lang="da-DK" sz="3100" i="1">
                        <a:latin typeface="Cambria Math"/>
                      </a:rPr>
                      <m:t>𝜇</m:t>
                    </m:r>
                    <m:r>
                      <a:rPr lang="da-DK" sz="3100" i="1">
                        <a:latin typeface="Cambria Math"/>
                      </a:rPr>
                      <m:t>+3</m:t>
                    </m:r>
                    <m:r>
                      <a:rPr lang="da-DK" sz="3100" i="1">
                        <a:latin typeface="Cambria Math"/>
                      </a:rPr>
                      <m:t>𝜎</m:t>
                    </m:r>
                  </m:oMath>
                </a14:m>
                <a:r>
                  <a:rPr lang="da-DK" sz="3100" dirty="0"/>
                  <a:t>.</a:t>
                </a:r>
              </a:p>
              <a:p>
                <a:pPr marL="457200" lvl="1" indent="0">
                  <a:buNone/>
                </a:pPr>
                <a:endParaRPr lang="da-DK" sz="3100" i="1" dirty="0">
                  <a:latin typeface="Cambria Math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3100" i="1">
                          <a:latin typeface="Cambria Math"/>
                        </a:rPr>
                        <m:t>𝜇</m:t>
                      </m:r>
                      <m:r>
                        <a:rPr lang="da-DK" sz="3100" i="1">
                          <a:latin typeface="Cambria Math"/>
                        </a:rPr>
                        <m:t>+3</m:t>
                      </m:r>
                      <m:r>
                        <a:rPr lang="da-DK" sz="3100" i="1">
                          <a:latin typeface="Cambria Math"/>
                        </a:rPr>
                        <m:t>𝜎</m:t>
                      </m:r>
                      <m:r>
                        <a:rPr lang="da-DK" sz="3100" i="1">
                          <a:latin typeface="Cambria Math"/>
                        </a:rPr>
                        <m:t>=25+3·4,3=35,2</m:t>
                      </m:r>
                    </m:oMath>
                  </m:oMathPara>
                </a14:m>
                <a:endParaRPr lang="da-DK" sz="3100" dirty="0"/>
              </a:p>
              <a:p>
                <a:pPr marL="457200" lvl="1" indent="0">
                  <a:buNone/>
                </a:pPr>
                <a:endParaRPr lang="da-DK" sz="3100" dirty="0"/>
              </a:p>
              <a:p>
                <a:pPr marL="457200" lvl="1" indent="0">
                  <a:buNone/>
                </a:pPr>
                <a:r>
                  <a:rPr lang="da-DK" sz="3100" dirty="0"/>
                  <a:t>Da 40&gt;35,2 er 40 et exceptionelt udfald.  </a:t>
                </a:r>
              </a:p>
              <a:p>
                <a:endParaRPr lang="da-DK" sz="3300" dirty="0"/>
              </a:p>
              <a:p>
                <a:r>
                  <a:rPr lang="da-DK" sz="3300" dirty="0"/>
                  <a:t>Afgør om 16 et exceptionelt udfald?</a:t>
                </a:r>
              </a:p>
              <a:p>
                <a:pPr marL="0" indent="0">
                  <a:buNone/>
                </a:pPr>
                <a:r>
                  <a:rPr lang="da-DK" sz="3300" dirty="0"/>
                  <a:t>      </a:t>
                </a:r>
                <a:r>
                  <a:rPr lang="da-DK" sz="3100" dirty="0"/>
                  <a:t>Vi undersøger  om 16 er mindre end </a:t>
                </a:r>
                <a14:m>
                  <m:oMath xmlns:m="http://schemas.openxmlformats.org/officeDocument/2006/math">
                    <m:r>
                      <a:rPr lang="da-DK" sz="3100" i="1">
                        <a:latin typeface="Cambria Math"/>
                      </a:rPr>
                      <m:t>𝜇</m:t>
                    </m:r>
                    <m:r>
                      <a:rPr lang="da-DK" sz="3100" i="1">
                        <a:latin typeface="Cambria Math"/>
                      </a:rPr>
                      <m:t>−3</m:t>
                    </m:r>
                    <m:r>
                      <a:rPr lang="da-DK" sz="3100" i="1">
                        <a:latin typeface="Cambria Math"/>
                      </a:rPr>
                      <m:t>𝜎</m:t>
                    </m:r>
                  </m:oMath>
                </a14:m>
                <a:r>
                  <a:rPr lang="da-DK" sz="3100" dirty="0"/>
                  <a:t>:</a:t>
                </a:r>
              </a:p>
              <a:p>
                <a:pPr marL="0" indent="0">
                  <a:buNone/>
                </a:pPr>
                <a:endParaRPr lang="da-DK" sz="31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3100" i="1">
                          <a:latin typeface="Cambria Math"/>
                        </a:rPr>
                        <m:t>𝜇</m:t>
                      </m:r>
                      <m:r>
                        <a:rPr lang="da-DK" sz="3100" b="0" i="1" smtClean="0">
                          <a:latin typeface="Cambria Math"/>
                        </a:rPr>
                        <m:t>−</m:t>
                      </m:r>
                      <m:r>
                        <a:rPr lang="da-DK" sz="3100" i="1">
                          <a:latin typeface="Cambria Math"/>
                        </a:rPr>
                        <m:t>3</m:t>
                      </m:r>
                      <m:r>
                        <a:rPr lang="da-DK" sz="3100" i="1">
                          <a:latin typeface="Cambria Math"/>
                        </a:rPr>
                        <m:t>𝜎</m:t>
                      </m:r>
                      <m:r>
                        <a:rPr lang="da-DK" sz="3100" i="1">
                          <a:latin typeface="Cambria Math"/>
                        </a:rPr>
                        <m:t>=25−3·4,3=14,8</m:t>
                      </m:r>
                    </m:oMath>
                  </m:oMathPara>
                </a14:m>
                <a:endParaRPr lang="da-DK" sz="3100" dirty="0"/>
              </a:p>
              <a:p>
                <a:pPr marL="457200" lvl="1" indent="0">
                  <a:buNone/>
                </a:pPr>
                <a:r>
                  <a:rPr lang="da-DK" sz="3100" dirty="0"/>
                  <a:t>	</a:t>
                </a:r>
              </a:p>
              <a:p>
                <a:pPr marL="457200" lvl="1" indent="0">
                  <a:buNone/>
                </a:pPr>
                <a:r>
                  <a:rPr lang="da-DK" sz="3100" dirty="0"/>
                  <a:t>Da 16&gt;14,8 er 16 ikke et exceptionelt udfald.  </a:t>
                </a:r>
              </a:p>
              <a:p>
                <a:pPr marL="0" indent="0">
                  <a:buNone/>
                </a:pPr>
                <a:r>
                  <a:rPr lang="da-DK" sz="3100" dirty="0"/>
                  <a:t> </a:t>
                </a:r>
              </a:p>
            </p:txBody>
          </p:sp>
        </mc:Choice>
        <mc:Fallback xmlns="">
          <p:sp>
            <p:nvSpPr>
              <p:cNvPr id="3" name="Pladsholder til indhold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3806" y="615010"/>
                <a:ext cx="10515600" cy="5966094"/>
              </a:xfrm>
              <a:blipFill rotWithShape="1">
                <a:blip r:embed="rId2"/>
                <a:stretch>
                  <a:fillRect l="-1043" t="-2758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0523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807</Words>
  <Application>Microsoft Office PowerPoint</Application>
  <PresentationFormat>Widescreen</PresentationFormat>
  <Paragraphs>104</Paragraphs>
  <Slides>20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Wingdings</vt:lpstr>
      <vt:lpstr>Office-tema</vt:lpstr>
      <vt:lpstr>Exceptionelle udfald, meningsmålinger og konfidensintervaller</vt:lpstr>
      <vt:lpstr>PowerPoint-præsentation</vt:lpstr>
      <vt:lpstr>Andele i normalfordelingen</vt:lpstr>
      <vt:lpstr>Normalfordeling</vt:lpstr>
      <vt:lpstr>Bionomialfordelingen og normalapproksimation</vt:lpstr>
      <vt:lpstr>Exceptionelle udfald og normaludfald</vt:lpstr>
      <vt:lpstr>Binomialfordelingen - Vi overtager ideen om normale udfald og exceptionelle udfald fra normalfordelingen og lader det gælde for binomialfordelingen. </vt:lpstr>
      <vt:lpstr>Eksempel</vt:lpstr>
      <vt:lpstr>PowerPoint-præsentation</vt:lpstr>
      <vt:lpstr>Opgave 3 </vt:lpstr>
      <vt:lpstr>Opgave 4</vt:lpstr>
      <vt:lpstr>Normale udfald </vt:lpstr>
      <vt:lpstr>Konfidensintervaller</vt:lpstr>
      <vt:lpstr>En stikprøve på n  vi har fundet en andel p ̂=x/n </vt:lpstr>
      <vt:lpstr>Konfidensinterval</vt:lpstr>
      <vt:lpstr>Konkret udregning af konfidensinterval</vt:lpstr>
      <vt:lpstr>PowerPoint-præsentation</vt:lpstr>
      <vt:lpstr>Opgave 6 (samme som i notesæt)</vt:lpstr>
      <vt:lpstr>Opgave 7</vt:lpstr>
      <vt:lpstr>Opgave 8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Normalapproksimationen</dc:title>
  <dc:creator>J�rgen Brodersen</dc:creator>
  <cp:lastModifiedBy>Christina Wejse Nielsen</cp:lastModifiedBy>
  <cp:revision>31</cp:revision>
  <dcterms:created xsi:type="dcterms:W3CDTF">2018-10-08T08:22:39Z</dcterms:created>
  <dcterms:modified xsi:type="dcterms:W3CDTF">2025-04-21T17:38:12Z</dcterms:modified>
</cp:coreProperties>
</file>