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0" r:id="rId5"/>
    <p:sldId id="259" r:id="rId6"/>
    <p:sldId id="261" r:id="rId7"/>
    <p:sldId id="265" r:id="rId8"/>
    <p:sldId id="262" r:id="rId9"/>
    <p:sldId id="263" r:id="rId10"/>
    <p:sldId id="264"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e Mølgaard" userId="33e33e6a-21bc-4519-be40-3e1fbc33e48c" providerId="ADAL" clId="{CA5E8CCF-8EE1-458E-A662-88D22CAFD0E2}"/>
    <pc:docChg chg="custSel addSld modSld">
      <pc:chgData name="Mine Mølgaard" userId="33e33e6a-21bc-4519-be40-3e1fbc33e48c" providerId="ADAL" clId="{CA5E8CCF-8EE1-458E-A662-88D22CAFD0E2}" dt="2025-04-28T19:56:19.824" v="551" actId="20577"/>
      <pc:docMkLst>
        <pc:docMk/>
      </pc:docMkLst>
      <pc:sldChg chg="modSp new mod">
        <pc:chgData name="Mine Mølgaard" userId="33e33e6a-21bc-4519-be40-3e1fbc33e48c" providerId="ADAL" clId="{CA5E8CCF-8EE1-458E-A662-88D22CAFD0E2}" dt="2025-04-28T19:56:19.824" v="551" actId="20577"/>
        <pc:sldMkLst>
          <pc:docMk/>
          <pc:sldMk cId="3782449839" sldId="265"/>
        </pc:sldMkLst>
        <pc:spChg chg="mod">
          <ac:chgData name="Mine Mølgaard" userId="33e33e6a-21bc-4519-be40-3e1fbc33e48c" providerId="ADAL" clId="{CA5E8CCF-8EE1-458E-A662-88D22CAFD0E2}" dt="2025-04-28T19:51:16.363" v="47" actId="27636"/>
          <ac:spMkLst>
            <pc:docMk/>
            <pc:sldMk cId="3782449839" sldId="265"/>
            <ac:spMk id="2" creationId="{042E14F9-FF4A-C533-017D-B26E31D9B656}"/>
          </ac:spMkLst>
        </pc:spChg>
        <pc:spChg chg="mod">
          <ac:chgData name="Mine Mølgaard" userId="33e33e6a-21bc-4519-be40-3e1fbc33e48c" providerId="ADAL" clId="{CA5E8CCF-8EE1-458E-A662-88D22CAFD0E2}" dt="2025-04-28T19:56:19.824" v="551" actId="20577"/>
          <ac:spMkLst>
            <pc:docMk/>
            <pc:sldMk cId="3782449839" sldId="265"/>
            <ac:spMk id="3" creationId="{A56BEAC2-BA47-4711-3737-319410AA1B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80DD91-9C5B-4524-B31F-0A07CD4471F4}" type="datetimeFigureOut">
              <a:rPr lang="da-DK" smtClean="0"/>
              <a:t>28-04-2025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319110-934F-4168-841D-4A5937A9DC5D}" type="slidenum">
              <a:rPr lang="da-DK" smtClean="0"/>
              <a:t>‹nr.›</a:t>
            </a:fld>
            <a:endParaRPr lang="da-DK"/>
          </a:p>
        </p:txBody>
      </p:sp>
    </p:spTree>
    <p:extLst>
      <p:ext uri="{BB962C8B-B14F-4D97-AF65-F5344CB8AC3E}">
        <p14:creationId xmlns:p14="http://schemas.microsoft.com/office/powerpoint/2010/main" val="3601968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Forklar nationalromantikken ud fra maleriet.</a:t>
            </a:r>
          </a:p>
        </p:txBody>
      </p:sp>
      <p:sp>
        <p:nvSpPr>
          <p:cNvPr id="4" name="Pladsholder til slidenummer 3"/>
          <p:cNvSpPr>
            <a:spLocks noGrp="1"/>
          </p:cNvSpPr>
          <p:nvPr>
            <p:ph type="sldNum" sz="quarter" idx="5"/>
          </p:nvPr>
        </p:nvSpPr>
        <p:spPr/>
        <p:txBody>
          <a:bodyPr/>
          <a:lstStyle/>
          <a:p>
            <a:fld id="{D4319110-934F-4168-841D-4A5937A9DC5D}" type="slidenum">
              <a:rPr lang="da-DK" smtClean="0"/>
              <a:t>6</a:t>
            </a:fld>
            <a:endParaRPr lang="da-DK"/>
          </a:p>
        </p:txBody>
      </p:sp>
    </p:spTree>
    <p:extLst>
      <p:ext uri="{BB962C8B-B14F-4D97-AF65-F5344CB8AC3E}">
        <p14:creationId xmlns:p14="http://schemas.microsoft.com/office/powerpoint/2010/main" val="4738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1F3BBA-0353-75AB-72D9-949F86538950}"/>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8A62498-2057-9D05-68EB-586D1981DF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A959C5B-FAB3-458E-CC7B-CF1E5A29BBE2}"/>
              </a:ext>
            </a:extLst>
          </p:cNvPr>
          <p:cNvSpPr>
            <a:spLocks noGrp="1"/>
          </p:cNvSpPr>
          <p:nvPr>
            <p:ph type="dt" sz="half" idx="10"/>
          </p:nvPr>
        </p:nvSpPr>
        <p:spPr/>
        <p:txBody>
          <a:bodyPr/>
          <a:lstStyle/>
          <a:p>
            <a:fld id="{63B40975-79B8-4FB6-83DE-5019DE518998}" type="datetimeFigureOut">
              <a:rPr lang="da-DK" smtClean="0"/>
              <a:t>28-04-2025</a:t>
            </a:fld>
            <a:endParaRPr lang="da-DK"/>
          </a:p>
        </p:txBody>
      </p:sp>
      <p:sp>
        <p:nvSpPr>
          <p:cNvPr id="5" name="Pladsholder til sidefod 4">
            <a:extLst>
              <a:ext uri="{FF2B5EF4-FFF2-40B4-BE49-F238E27FC236}">
                <a16:creationId xmlns:a16="http://schemas.microsoft.com/office/drawing/2014/main" id="{E809521E-3011-F1A7-1062-6EF06B62C82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D01B4A0-D075-1E47-A269-1F664BB3C55C}"/>
              </a:ext>
            </a:extLst>
          </p:cNvPr>
          <p:cNvSpPr>
            <a:spLocks noGrp="1"/>
          </p:cNvSpPr>
          <p:nvPr>
            <p:ph type="sldNum" sz="quarter" idx="12"/>
          </p:nvPr>
        </p:nvSpPr>
        <p:spPr/>
        <p:txBody>
          <a:bodyPr/>
          <a:lstStyle/>
          <a:p>
            <a:fld id="{360130A4-6B1D-41C2-9B0B-5D1272D15C96}" type="slidenum">
              <a:rPr lang="da-DK" smtClean="0"/>
              <a:t>‹nr.›</a:t>
            </a:fld>
            <a:endParaRPr lang="da-DK"/>
          </a:p>
        </p:txBody>
      </p:sp>
    </p:spTree>
    <p:extLst>
      <p:ext uri="{BB962C8B-B14F-4D97-AF65-F5344CB8AC3E}">
        <p14:creationId xmlns:p14="http://schemas.microsoft.com/office/powerpoint/2010/main" val="3710738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66A3D0-026F-FD3A-9687-735451E4BE1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7A4E260C-3741-CB90-8002-71AA97900328}"/>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9C03740-9400-CF2A-A6A6-6B9D22D971F1}"/>
              </a:ext>
            </a:extLst>
          </p:cNvPr>
          <p:cNvSpPr>
            <a:spLocks noGrp="1"/>
          </p:cNvSpPr>
          <p:nvPr>
            <p:ph type="dt" sz="half" idx="10"/>
          </p:nvPr>
        </p:nvSpPr>
        <p:spPr/>
        <p:txBody>
          <a:bodyPr/>
          <a:lstStyle/>
          <a:p>
            <a:fld id="{63B40975-79B8-4FB6-83DE-5019DE518998}" type="datetimeFigureOut">
              <a:rPr lang="da-DK" smtClean="0"/>
              <a:t>28-04-2025</a:t>
            </a:fld>
            <a:endParaRPr lang="da-DK"/>
          </a:p>
        </p:txBody>
      </p:sp>
      <p:sp>
        <p:nvSpPr>
          <p:cNvPr id="5" name="Pladsholder til sidefod 4">
            <a:extLst>
              <a:ext uri="{FF2B5EF4-FFF2-40B4-BE49-F238E27FC236}">
                <a16:creationId xmlns:a16="http://schemas.microsoft.com/office/drawing/2014/main" id="{9F685AEA-D0D6-FA1F-468B-BEE9393AB84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C99BFC1-7C42-708D-23F9-0CB803872265}"/>
              </a:ext>
            </a:extLst>
          </p:cNvPr>
          <p:cNvSpPr>
            <a:spLocks noGrp="1"/>
          </p:cNvSpPr>
          <p:nvPr>
            <p:ph type="sldNum" sz="quarter" idx="12"/>
          </p:nvPr>
        </p:nvSpPr>
        <p:spPr/>
        <p:txBody>
          <a:bodyPr/>
          <a:lstStyle/>
          <a:p>
            <a:fld id="{360130A4-6B1D-41C2-9B0B-5D1272D15C96}" type="slidenum">
              <a:rPr lang="da-DK" smtClean="0"/>
              <a:t>‹nr.›</a:t>
            </a:fld>
            <a:endParaRPr lang="da-DK"/>
          </a:p>
        </p:txBody>
      </p:sp>
    </p:spTree>
    <p:extLst>
      <p:ext uri="{BB962C8B-B14F-4D97-AF65-F5344CB8AC3E}">
        <p14:creationId xmlns:p14="http://schemas.microsoft.com/office/powerpoint/2010/main" val="3654425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7A37B18-2D76-0C98-E013-5AF7CFB99F17}"/>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9339F7D-F6B4-B612-0715-2BF262495AE5}"/>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88DF0A4-84F3-CC9E-3C87-0232F2797624}"/>
              </a:ext>
            </a:extLst>
          </p:cNvPr>
          <p:cNvSpPr>
            <a:spLocks noGrp="1"/>
          </p:cNvSpPr>
          <p:nvPr>
            <p:ph type="dt" sz="half" idx="10"/>
          </p:nvPr>
        </p:nvSpPr>
        <p:spPr/>
        <p:txBody>
          <a:bodyPr/>
          <a:lstStyle/>
          <a:p>
            <a:fld id="{63B40975-79B8-4FB6-83DE-5019DE518998}" type="datetimeFigureOut">
              <a:rPr lang="da-DK" smtClean="0"/>
              <a:t>28-04-2025</a:t>
            </a:fld>
            <a:endParaRPr lang="da-DK"/>
          </a:p>
        </p:txBody>
      </p:sp>
      <p:sp>
        <p:nvSpPr>
          <p:cNvPr id="5" name="Pladsholder til sidefod 4">
            <a:extLst>
              <a:ext uri="{FF2B5EF4-FFF2-40B4-BE49-F238E27FC236}">
                <a16:creationId xmlns:a16="http://schemas.microsoft.com/office/drawing/2014/main" id="{035C0483-6A1B-61B6-D1E1-FEDEAF4519B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C6EEA1D-F920-23E9-A15F-0AC3C1A8D105}"/>
              </a:ext>
            </a:extLst>
          </p:cNvPr>
          <p:cNvSpPr>
            <a:spLocks noGrp="1"/>
          </p:cNvSpPr>
          <p:nvPr>
            <p:ph type="sldNum" sz="quarter" idx="12"/>
          </p:nvPr>
        </p:nvSpPr>
        <p:spPr/>
        <p:txBody>
          <a:bodyPr/>
          <a:lstStyle/>
          <a:p>
            <a:fld id="{360130A4-6B1D-41C2-9B0B-5D1272D15C96}" type="slidenum">
              <a:rPr lang="da-DK" smtClean="0"/>
              <a:t>‹nr.›</a:t>
            </a:fld>
            <a:endParaRPr lang="da-DK"/>
          </a:p>
        </p:txBody>
      </p:sp>
    </p:spTree>
    <p:extLst>
      <p:ext uri="{BB962C8B-B14F-4D97-AF65-F5344CB8AC3E}">
        <p14:creationId xmlns:p14="http://schemas.microsoft.com/office/powerpoint/2010/main" val="377455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A188A8-580B-A225-0F03-A3F65436147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427CF2C-4AD4-C357-6886-CEE65FBD11E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2D9DD99-CCD5-43BE-D70C-F6BB123CBE30}"/>
              </a:ext>
            </a:extLst>
          </p:cNvPr>
          <p:cNvSpPr>
            <a:spLocks noGrp="1"/>
          </p:cNvSpPr>
          <p:nvPr>
            <p:ph type="dt" sz="half" idx="10"/>
          </p:nvPr>
        </p:nvSpPr>
        <p:spPr/>
        <p:txBody>
          <a:bodyPr/>
          <a:lstStyle/>
          <a:p>
            <a:fld id="{63B40975-79B8-4FB6-83DE-5019DE518998}" type="datetimeFigureOut">
              <a:rPr lang="da-DK" smtClean="0"/>
              <a:t>28-04-2025</a:t>
            </a:fld>
            <a:endParaRPr lang="da-DK"/>
          </a:p>
        </p:txBody>
      </p:sp>
      <p:sp>
        <p:nvSpPr>
          <p:cNvPr id="5" name="Pladsholder til sidefod 4">
            <a:extLst>
              <a:ext uri="{FF2B5EF4-FFF2-40B4-BE49-F238E27FC236}">
                <a16:creationId xmlns:a16="http://schemas.microsoft.com/office/drawing/2014/main" id="{6A25422F-447D-5D61-A949-50EC75550F9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6B9C277-DA32-1B42-16A6-67BFDDC71527}"/>
              </a:ext>
            </a:extLst>
          </p:cNvPr>
          <p:cNvSpPr>
            <a:spLocks noGrp="1"/>
          </p:cNvSpPr>
          <p:nvPr>
            <p:ph type="sldNum" sz="quarter" idx="12"/>
          </p:nvPr>
        </p:nvSpPr>
        <p:spPr/>
        <p:txBody>
          <a:bodyPr/>
          <a:lstStyle/>
          <a:p>
            <a:fld id="{360130A4-6B1D-41C2-9B0B-5D1272D15C96}" type="slidenum">
              <a:rPr lang="da-DK" smtClean="0"/>
              <a:t>‹nr.›</a:t>
            </a:fld>
            <a:endParaRPr lang="da-DK"/>
          </a:p>
        </p:txBody>
      </p:sp>
    </p:spTree>
    <p:extLst>
      <p:ext uri="{BB962C8B-B14F-4D97-AF65-F5344CB8AC3E}">
        <p14:creationId xmlns:p14="http://schemas.microsoft.com/office/powerpoint/2010/main" val="148381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F50F96-73DC-E1EB-F0B9-2A20DB52296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CC0D769-C5BA-22F2-19C1-405805FEB1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CFD7D708-0F0D-E882-C574-2D8CA5FCEB4A}"/>
              </a:ext>
            </a:extLst>
          </p:cNvPr>
          <p:cNvSpPr>
            <a:spLocks noGrp="1"/>
          </p:cNvSpPr>
          <p:nvPr>
            <p:ph type="dt" sz="half" idx="10"/>
          </p:nvPr>
        </p:nvSpPr>
        <p:spPr/>
        <p:txBody>
          <a:bodyPr/>
          <a:lstStyle/>
          <a:p>
            <a:fld id="{63B40975-79B8-4FB6-83DE-5019DE518998}" type="datetimeFigureOut">
              <a:rPr lang="da-DK" smtClean="0"/>
              <a:t>28-04-2025</a:t>
            </a:fld>
            <a:endParaRPr lang="da-DK"/>
          </a:p>
        </p:txBody>
      </p:sp>
      <p:sp>
        <p:nvSpPr>
          <p:cNvPr id="5" name="Pladsholder til sidefod 4">
            <a:extLst>
              <a:ext uri="{FF2B5EF4-FFF2-40B4-BE49-F238E27FC236}">
                <a16:creationId xmlns:a16="http://schemas.microsoft.com/office/drawing/2014/main" id="{8D23CECE-7614-80C9-B760-D6958C2F541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499118F-1A5A-4AE1-DCD9-CC96BDC5C726}"/>
              </a:ext>
            </a:extLst>
          </p:cNvPr>
          <p:cNvSpPr>
            <a:spLocks noGrp="1"/>
          </p:cNvSpPr>
          <p:nvPr>
            <p:ph type="sldNum" sz="quarter" idx="12"/>
          </p:nvPr>
        </p:nvSpPr>
        <p:spPr/>
        <p:txBody>
          <a:bodyPr/>
          <a:lstStyle/>
          <a:p>
            <a:fld id="{360130A4-6B1D-41C2-9B0B-5D1272D15C96}" type="slidenum">
              <a:rPr lang="da-DK" smtClean="0"/>
              <a:t>‹nr.›</a:t>
            </a:fld>
            <a:endParaRPr lang="da-DK"/>
          </a:p>
        </p:txBody>
      </p:sp>
    </p:spTree>
    <p:extLst>
      <p:ext uri="{BB962C8B-B14F-4D97-AF65-F5344CB8AC3E}">
        <p14:creationId xmlns:p14="http://schemas.microsoft.com/office/powerpoint/2010/main" val="412338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837BB-6CFE-51FA-56E1-8C042296F60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2B46B6E-2E5F-C351-9E3C-1F4A3DA390BE}"/>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D7BA90E2-E81F-F689-3CE9-ACC43CDB6BEE}"/>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BE543F8C-CDC2-9E07-2397-6BF3F11E299B}"/>
              </a:ext>
            </a:extLst>
          </p:cNvPr>
          <p:cNvSpPr>
            <a:spLocks noGrp="1"/>
          </p:cNvSpPr>
          <p:nvPr>
            <p:ph type="dt" sz="half" idx="10"/>
          </p:nvPr>
        </p:nvSpPr>
        <p:spPr/>
        <p:txBody>
          <a:bodyPr/>
          <a:lstStyle/>
          <a:p>
            <a:fld id="{63B40975-79B8-4FB6-83DE-5019DE518998}" type="datetimeFigureOut">
              <a:rPr lang="da-DK" smtClean="0"/>
              <a:t>28-04-2025</a:t>
            </a:fld>
            <a:endParaRPr lang="da-DK"/>
          </a:p>
        </p:txBody>
      </p:sp>
      <p:sp>
        <p:nvSpPr>
          <p:cNvPr id="6" name="Pladsholder til sidefod 5">
            <a:extLst>
              <a:ext uri="{FF2B5EF4-FFF2-40B4-BE49-F238E27FC236}">
                <a16:creationId xmlns:a16="http://schemas.microsoft.com/office/drawing/2014/main" id="{9E0C97ED-8789-8B8E-95AB-3A3BE54C838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7AE1ED1-EF33-3983-6800-5AA20C50BEEF}"/>
              </a:ext>
            </a:extLst>
          </p:cNvPr>
          <p:cNvSpPr>
            <a:spLocks noGrp="1"/>
          </p:cNvSpPr>
          <p:nvPr>
            <p:ph type="sldNum" sz="quarter" idx="12"/>
          </p:nvPr>
        </p:nvSpPr>
        <p:spPr/>
        <p:txBody>
          <a:bodyPr/>
          <a:lstStyle/>
          <a:p>
            <a:fld id="{360130A4-6B1D-41C2-9B0B-5D1272D15C96}" type="slidenum">
              <a:rPr lang="da-DK" smtClean="0"/>
              <a:t>‹nr.›</a:t>
            </a:fld>
            <a:endParaRPr lang="da-DK"/>
          </a:p>
        </p:txBody>
      </p:sp>
    </p:spTree>
    <p:extLst>
      <p:ext uri="{BB962C8B-B14F-4D97-AF65-F5344CB8AC3E}">
        <p14:creationId xmlns:p14="http://schemas.microsoft.com/office/powerpoint/2010/main" val="360377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2EEE30-D101-4086-3D1A-0339413BBDB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C84408B-1AC5-4C06-8066-8FC3CCE62C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C0E62652-7DDC-4EAA-BB7B-8D20D1277D9B}"/>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D0CE4F17-981D-E723-D9AB-5C4D23EAE5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F21D79AF-F971-8AC3-35A2-D2975FA30D40}"/>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9649CF9-7CD2-17F7-953E-2488C9951336}"/>
              </a:ext>
            </a:extLst>
          </p:cNvPr>
          <p:cNvSpPr>
            <a:spLocks noGrp="1"/>
          </p:cNvSpPr>
          <p:nvPr>
            <p:ph type="dt" sz="half" idx="10"/>
          </p:nvPr>
        </p:nvSpPr>
        <p:spPr/>
        <p:txBody>
          <a:bodyPr/>
          <a:lstStyle/>
          <a:p>
            <a:fld id="{63B40975-79B8-4FB6-83DE-5019DE518998}" type="datetimeFigureOut">
              <a:rPr lang="da-DK" smtClean="0"/>
              <a:t>28-04-2025</a:t>
            </a:fld>
            <a:endParaRPr lang="da-DK"/>
          </a:p>
        </p:txBody>
      </p:sp>
      <p:sp>
        <p:nvSpPr>
          <p:cNvPr id="8" name="Pladsholder til sidefod 7">
            <a:extLst>
              <a:ext uri="{FF2B5EF4-FFF2-40B4-BE49-F238E27FC236}">
                <a16:creationId xmlns:a16="http://schemas.microsoft.com/office/drawing/2014/main" id="{2CFDA382-96F5-81DC-40A9-1F350BAECA73}"/>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E36B511-5844-300B-337C-17DDBA6CD1B6}"/>
              </a:ext>
            </a:extLst>
          </p:cNvPr>
          <p:cNvSpPr>
            <a:spLocks noGrp="1"/>
          </p:cNvSpPr>
          <p:nvPr>
            <p:ph type="sldNum" sz="quarter" idx="12"/>
          </p:nvPr>
        </p:nvSpPr>
        <p:spPr/>
        <p:txBody>
          <a:bodyPr/>
          <a:lstStyle/>
          <a:p>
            <a:fld id="{360130A4-6B1D-41C2-9B0B-5D1272D15C96}" type="slidenum">
              <a:rPr lang="da-DK" smtClean="0"/>
              <a:t>‹nr.›</a:t>
            </a:fld>
            <a:endParaRPr lang="da-DK"/>
          </a:p>
        </p:txBody>
      </p:sp>
    </p:spTree>
    <p:extLst>
      <p:ext uri="{BB962C8B-B14F-4D97-AF65-F5344CB8AC3E}">
        <p14:creationId xmlns:p14="http://schemas.microsoft.com/office/powerpoint/2010/main" val="85813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3FB9D-1890-2D11-8886-FC16E9E885A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4FD140C-B6B3-F17C-18E2-8AD444B1534D}"/>
              </a:ext>
            </a:extLst>
          </p:cNvPr>
          <p:cNvSpPr>
            <a:spLocks noGrp="1"/>
          </p:cNvSpPr>
          <p:nvPr>
            <p:ph type="dt" sz="half" idx="10"/>
          </p:nvPr>
        </p:nvSpPr>
        <p:spPr/>
        <p:txBody>
          <a:bodyPr/>
          <a:lstStyle/>
          <a:p>
            <a:fld id="{63B40975-79B8-4FB6-83DE-5019DE518998}" type="datetimeFigureOut">
              <a:rPr lang="da-DK" smtClean="0"/>
              <a:t>28-04-2025</a:t>
            </a:fld>
            <a:endParaRPr lang="da-DK"/>
          </a:p>
        </p:txBody>
      </p:sp>
      <p:sp>
        <p:nvSpPr>
          <p:cNvPr id="4" name="Pladsholder til sidefod 3">
            <a:extLst>
              <a:ext uri="{FF2B5EF4-FFF2-40B4-BE49-F238E27FC236}">
                <a16:creationId xmlns:a16="http://schemas.microsoft.com/office/drawing/2014/main" id="{ED55DB1C-4BD7-7F09-6214-1C7C0D8DDB5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63379C8-40D6-7A1E-2D3F-3359D459D917}"/>
              </a:ext>
            </a:extLst>
          </p:cNvPr>
          <p:cNvSpPr>
            <a:spLocks noGrp="1"/>
          </p:cNvSpPr>
          <p:nvPr>
            <p:ph type="sldNum" sz="quarter" idx="12"/>
          </p:nvPr>
        </p:nvSpPr>
        <p:spPr/>
        <p:txBody>
          <a:bodyPr/>
          <a:lstStyle/>
          <a:p>
            <a:fld id="{360130A4-6B1D-41C2-9B0B-5D1272D15C96}" type="slidenum">
              <a:rPr lang="da-DK" smtClean="0"/>
              <a:t>‹nr.›</a:t>
            </a:fld>
            <a:endParaRPr lang="da-DK"/>
          </a:p>
        </p:txBody>
      </p:sp>
    </p:spTree>
    <p:extLst>
      <p:ext uri="{BB962C8B-B14F-4D97-AF65-F5344CB8AC3E}">
        <p14:creationId xmlns:p14="http://schemas.microsoft.com/office/powerpoint/2010/main" val="251113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2A40347-2C06-83A7-F966-420196A0151B}"/>
              </a:ext>
            </a:extLst>
          </p:cNvPr>
          <p:cNvSpPr>
            <a:spLocks noGrp="1"/>
          </p:cNvSpPr>
          <p:nvPr>
            <p:ph type="dt" sz="half" idx="10"/>
          </p:nvPr>
        </p:nvSpPr>
        <p:spPr/>
        <p:txBody>
          <a:bodyPr/>
          <a:lstStyle/>
          <a:p>
            <a:fld id="{63B40975-79B8-4FB6-83DE-5019DE518998}" type="datetimeFigureOut">
              <a:rPr lang="da-DK" smtClean="0"/>
              <a:t>28-04-2025</a:t>
            </a:fld>
            <a:endParaRPr lang="da-DK"/>
          </a:p>
        </p:txBody>
      </p:sp>
      <p:sp>
        <p:nvSpPr>
          <p:cNvPr id="3" name="Pladsholder til sidefod 2">
            <a:extLst>
              <a:ext uri="{FF2B5EF4-FFF2-40B4-BE49-F238E27FC236}">
                <a16:creationId xmlns:a16="http://schemas.microsoft.com/office/drawing/2014/main" id="{FBEDDC4A-1EE3-48D6-7064-9098627B90A9}"/>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EBADFD0-17D0-D8D1-8687-0E0D71ACE235}"/>
              </a:ext>
            </a:extLst>
          </p:cNvPr>
          <p:cNvSpPr>
            <a:spLocks noGrp="1"/>
          </p:cNvSpPr>
          <p:nvPr>
            <p:ph type="sldNum" sz="quarter" idx="12"/>
          </p:nvPr>
        </p:nvSpPr>
        <p:spPr/>
        <p:txBody>
          <a:bodyPr/>
          <a:lstStyle/>
          <a:p>
            <a:fld id="{360130A4-6B1D-41C2-9B0B-5D1272D15C96}" type="slidenum">
              <a:rPr lang="da-DK" smtClean="0"/>
              <a:t>‹nr.›</a:t>
            </a:fld>
            <a:endParaRPr lang="da-DK"/>
          </a:p>
        </p:txBody>
      </p:sp>
    </p:spTree>
    <p:extLst>
      <p:ext uri="{BB962C8B-B14F-4D97-AF65-F5344CB8AC3E}">
        <p14:creationId xmlns:p14="http://schemas.microsoft.com/office/powerpoint/2010/main" val="2600222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A8170C-B293-9C31-463F-469353783A2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CC6AB5F-8140-7A44-35B5-B9889B033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6CBDC98B-4960-9C32-1C83-EF65F4DBB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FB18B496-645D-93F5-BF21-055A4E7686C4}"/>
              </a:ext>
            </a:extLst>
          </p:cNvPr>
          <p:cNvSpPr>
            <a:spLocks noGrp="1"/>
          </p:cNvSpPr>
          <p:nvPr>
            <p:ph type="dt" sz="half" idx="10"/>
          </p:nvPr>
        </p:nvSpPr>
        <p:spPr/>
        <p:txBody>
          <a:bodyPr/>
          <a:lstStyle/>
          <a:p>
            <a:fld id="{63B40975-79B8-4FB6-83DE-5019DE518998}" type="datetimeFigureOut">
              <a:rPr lang="da-DK" smtClean="0"/>
              <a:t>28-04-2025</a:t>
            </a:fld>
            <a:endParaRPr lang="da-DK"/>
          </a:p>
        </p:txBody>
      </p:sp>
      <p:sp>
        <p:nvSpPr>
          <p:cNvPr id="6" name="Pladsholder til sidefod 5">
            <a:extLst>
              <a:ext uri="{FF2B5EF4-FFF2-40B4-BE49-F238E27FC236}">
                <a16:creationId xmlns:a16="http://schemas.microsoft.com/office/drawing/2014/main" id="{FEB45F5E-4451-9B64-2309-10A53120E64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89EE449-8143-A222-02A8-30B89C4CBE9C}"/>
              </a:ext>
            </a:extLst>
          </p:cNvPr>
          <p:cNvSpPr>
            <a:spLocks noGrp="1"/>
          </p:cNvSpPr>
          <p:nvPr>
            <p:ph type="sldNum" sz="quarter" idx="12"/>
          </p:nvPr>
        </p:nvSpPr>
        <p:spPr/>
        <p:txBody>
          <a:bodyPr/>
          <a:lstStyle/>
          <a:p>
            <a:fld id="{360130A4-6B1D-41C2-9B0B-5D1272D15C96}" type="slidenum">
              <a:rPr lang="da-DK" smtClean="0"/>
              <a:t>‹nr.›</a:t>
            </a:fld>
            <a:endParaRPr lang="da-DK"/>
          </a:p>
        </p:txBody>
      </p:sp>
    </p:spTree>
    <p:extLst>
      <p:ext uri="{BB962C8B-B14F-4D97-AF65-F5344CB8AC3E}">
        <p14:creationId xmlns:p14="http://schemas.microsoft.com/office/powerpoint/2010/main" val="29202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483CA-4DE3-1989-02A8-56E68AA8A17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1B66197C-DBC3-AA5B-7C7A-B99EE849EF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4EE931F-A4DB-1354-B495-EDB6FF1DE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09412A6-D2AC-C38D-CBFC-583777D9CFA9}"/>
              </a:ext>
            </a:extLst>
          </p:cNvPr>
          <p:cNvSpPr>
            <a:spLocks noGrp="1"/>
          </p:cNvSpPr>
          <p:nvPr>
            <p:ph type="dt" sz="half" idx="10"/>
          </p:nvPr>
        </p:nvSpPr>
        <p:spPr/>
        <p:txBody>
          <a:bodyPr/>
          <a:lstStyle/>
          <a:p>
            <a:fld id="{63B40975-79B8-4FB6-83DE-5019DE518998}" type="datetimeFigureOut">
              <a:rPr lang="da-DK" smtClean="0"/>
              <a:t>28-04-2025</a:t>
            </a:fld>
            <a:endParaRPr lang="da-DK"/>
          </a:p>
        </p:txBody>
      </p:sp>
      <p:sp>
        <p:nvSpPr>
          <p:cNvPr id="6" name="Pladsholder til sidefod 5">
            <a:extLst>
              <a:ext uri="{FF2B5EF4-FFF2-40B4-BE49-F238E27FC236}">
                <a16:creationId xmlns:a16="http://schemas.microsoft.com/office/drawing/2014/main" id="{CD502F85-3ED9-DA05-6D77-7B313B7BA4C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34300D2-681A-B3FB-3AFF-271AA76BE37F}"/>
              </a:ext>
            </a:extLst>
          </p:cNvPr>
          <p:cNvSpPr>
            <a:spLocks noGrp="1"/>
          </p:cNvSpPr>
          <p:nvPr>
            <p:ph type="sldNum" sz="quarter" idx="12"/>
          </p:nvPr>
        </p:nvSpPr>
        <p:spPr/>
        <p:txBody>
          <a:bodyPr/>
          <a:lstStyle/>
          <a:p>
            <a:fld id="{360130A4-6B1D-41C2-9B0B-5D1272D15C96}" type="slidenum">
              <a:rPr lang="da-DK" smtClean="0"/>
              <a:t>‹nr.›</a:t>
            </a:fld>
            <a:endParaRPr lang="da-DK"/>
          </a:p>
        </p:txBody>
      </p:sp>
    </p:spTree>
    <p:extLst>
      <p:ext uri="{BB962C8B-B14F-4D97-AF65-F5344CB8AC3E}">
        <p14:creationId xmlns:p14="http://schemas.microsoft.com/office/powerpoint/2010/main" val="125120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C355CEA-A8AD-FAEA-D83C-C4FC04184C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0C68C27-EEFE-C167-7FD4-634436F86C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D4609A3-F5E2-C1C6-DCC1-BDF4A26ABF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B40975-79B8-4FB6-83DE-5019DE518998}" type="datetimeFigureOut">
              <a:rPr lang="da-DK" smtClean="0"/>
              <a:t>28-04-2025</a:t>
            </a:fld>
            <a:endParaRPr lang="da-DK"/>
          </a:p>
        </p:txBody>
      </p:sp>
      <p:sp>
        <p:nvSpPr>
          <p:cNvPr id="5" name="Pladsholder til sidefod 4">
            <a:extLst>
              <a:ext uri="{FF2B5EF4-FFF2-40B4-BE49-F238E27FC236}">
                <a16:creationId xmlns:a16="http://schemas.microsoft.com/office/drawing/2014/main" id="{BA245A29-FDCD-103E-9BB2-DCD9FEF32A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085F18F9-2754-14A8-B609-8631C2BFB8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0130A4-6B1D-41C2-9B0B-5D1272D15C96}" type="slidenum">
              <a:rPr lang="da-DK" smtClean="0"/>
              <a:t>‹nr.›</a:t>
            </a:fld>
            <a:endParaRPr lang="da-DK"/>
          </a:p>
        </p:txBody>
      </p:sp>
    </p:spTree>
    <p:extLst>
      <p:ext uri="{BB962C8B-B14F-4D97-AF65-F5344CB8AC3E}">
        <p14:creationId xmlns:p14="http://schemas.microsoft.com/office/powerpoint/2010/main" val="2889983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litteraturportalen.systime.dk/?id=2499#c992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57614-5081-703D-C216-3C646606CE4D}"/>
              </a:ext>
            </a:extLst>
          </p:cNvPr>
          <p:cNvSpPr>
            <a:spLocks noGrp="1"/>
          </p:cNvSpPr>
          <p:nvPr>
            <p:ph type="ctrTitle"/>
          </p:nvPr>
        </p:nvSpPr>
        <p:spPr/>
        <p:txBody>
          <a:bodyPr/>
          <a:lstStyle/>
          <a:p>
            <a:r>
              <a:rPr lang="da-DK" dirty="0"/>
              <a:t>Nationalromantikken</a:t>
            </a:r>
          </a:p>
        </p:txBody>
      </p:sp>
      <p:sp>
        <p:nvSpPr>
          <p:cNvPr id="3" name="Undertitel 2">
            <a:extLst>
              <a:ext uri="{FF2B5EF4-FFF2-40B4-BE49-F238E27FC236}">
                <a16:creationId xmlns:a16="http://schemas.microsoft.com/office/drawing/2014/main" id="{03AFF49B-B59A-7D2F-3046-110A2ED411E0}"/>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1062560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AA8D0-F4AD-BEFD-19F1-2C481DBF16C2}"/>
              </a:ext>
            </a:extLst>
          </p:cNvPr>
          <p:cNvSpPr>
            <a:spLocks noGrp="1"/>
          </p:cNvSpPr>
          <p:nvPr>
            <p:ph type="title"/>
          </p:nvPr>
        </p:nvSpPr>
        <p:spPr/>
        <p:txBody>
          <a:bodyPr/>
          <a:lstStyle/>
          <a:p>
            <a:r>
              <a:rPr lang="da-DK" dirty="0"/>
              <a:t>Læs </a:t>
            </a:r>
            <a:r>
              <a:rPr lang="da-DK"/>
              <a:t>og analysér </a:t>
            </a:r>
            <a:r>
              <a:rPr lang="da-DK" dirty="0"/>
              <a:t>– se tekster på blokken</a:t>
            </a:r>
          </a:p>
        </p:txBody>
      </p:sp>
      <p:sp>
        <p:nvSpPr>
          <p:cNvPr id="3" name="Pladsholder til indhold 2">
            <a:extLst>
              <a:ext uri="{FF2B5EF4-FFF2-40B4-BE49-F238E27FC236}">
                <a16:creationId xmlns:a16="http://schemas.microsoft.com/office/drawing/2014/main" id="{951428C4-5D77-55D9-C407-9616674B6AB0}"/>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118853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Slide Background">
            <a:extLst>
              <a:ext uri="{FF2B5EF4-FFF2-40B4-BE49-F238E27FC236}">
                <a16:creationId xmlns:a16="http://schemas.microsoft.com/office/drawing/2014/main" id="{AA857166-A416-4C5E-8AA9-5D5D1E13D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105" name="Rectangle 4104">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0" y="0"/>
            <a:ext cx="4617491" cy="6858000"/>
          </a:xfrm>
          <a:prstGeom prst="rect">
            <a:avLst/>
          </a:prstGeom>
          <a:ln>
            <a:noFill/>
          </a:ln>
          <a:effectLst>
            <a:outerShdw blurRad="203200" dist="88900" dir="21540000" sx="94000" sy="94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7" name="Rectangle 4106">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0" y="-1"/>
            <a:ext cx="4617491" cy="5136739"/>
          </a:xfrm>
          <a:prstGeom prst="rect">
            <a:avLst/>
          </a:prstGeom>
          <a:ln>
            <a:noFill/>
          </a:ln>
          <a:effectLst>
            <a:outerShdw blurRad="177800" dist="1016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7E7673C-7C99-2972-731D-EE81987FA927}"/>
              </a:ext>
            </a:extLst>
          </p:cNvPr>
          <p:cNvSpPr>
            <a:spLocks noGrp="1"/>
          </p:cNvSpPr>
          <p:nvPr>
            <p:ph type="title"/>
          </p:nvPr>
        </p:nvSpPr>
        <p:spPr>
          <a:xfrm>
            <a:off x="652887" y="617921"/>
            <a:ext cx="3482041" cy="3988585"/>
          </a:xfrm>
        </p:spPr>
        <p:txBody>
          <a:bodyPr vert="horz" lIns="91440" tIns="45720" rIns="91440" bIns="45720" rtlCol="0" anchor="ctr">
            <a:normAutofit/>
          </a:bodyPr>
          <a:lstStyle/>
          <a:p>
            <a:r>
              <a:rPr lang="en-US" kern="1200">
                <a:solidFill>
                  <a:schemeClr val="tx1"/>
                </a:solidFill>
                <a:latin typeface="+mj-lt"/>
                <a:ea typeface="+mj-ea"/>
                <a:cs typeface="+mj-cs"/>
              </a:rPr>
              <a:t>Forestil dig en sang om Danmark… Hvad skal sådan én handle om???</a:t>
            </a:r>
          </a:p>
        </p:txBody>
      </p:sp>
      <p:pic>
        <p:nvPicPr>
          <p:cNvPr id="4098" name="Picture 2" descr="Hvem havde de barskeste vikinger? | historienet.dk">
            <a:extLst>
              <a:ext uri="{FF2B5EF4-FFF2-40B4-BE49-F238E27FC236}">
                <a16:creationId xmlns:a16="http://schemas.microsoft.com/office/drawing/2014/main" id="{1668D607-8670-12FE-2270-C82EF3B299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99145" y="1253976"/>
            <a:ext cx="6409958" cy="443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07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A50B1BB-720E-6F38-552D-3D7441595471}"/>
              </a:ext>
            </a:extLst>
          </p:cNvPr>
          <p:cNvSpPr>
            <a:spLocks noGrp="1"/>
          </p:cNvSpPr>
          <p:nvPr>
            <p:ph type="title"/>
          </p:nvPr>
        </p:nvSpPr>
        <p:spPr/>
        <p:txBody>
          <a:bodyPr/>
          <a:lstStyle/>
          <a:p>
            <a:r>
              <a:rPr lang="da-DK" dirty="0" err="1"/>
              <a:t>Shu-Bi-Dua</a:t>
            </a:r>
            <a:r>
              <a:rPr lang="da-DK" dirty="0"/>
              <a:t>: </a:t>
            </a:r>
            <a:r>
              <a:rPr lang="da-DK" i="1" dirty="0"/>
              <a:t>Danmark</a:t>
            </a:r>
            <a:r>
              <a:rPr lang="da-DK" dirty="0"/>
              <a:t> (1978)</a:t>
            </a:r>
          </a:p>
        </p:txBody>
      </p:sp>
      <p:sp>
        <p:nvSpPr>
          <p:cNvPr id="5" name="Pladsholder til indhold 4">
            <a:extLst>
              <a:ext uri="{FF2B5EF4-FFF2-40B4-BE49-F238E27FC236}">
                <a16:creationId xmlns:a16="http://schemas.microsoft.com/office/drawing/2014/main" id="{75CA5D57-81EE-4B34-1CBC-5F1AF8EEFC80}"/>
              </a:ext>
            </a:extLst>
          </p:cNvPr>
          <p:cNvSpPr>
            <a:spLocks noGrp="1"/>
          </p:cNvSpPr>
          <p:nvPr>
            <p:ph idx="1"/>
          </p:nvPr>
        </p:nvSpPr>
        <p:spPr/>
        <p:txBody>
          <a:bodyPr numCol="2">
            <a:normAutofit fontScale="47500" lnSpcReduction="20000"/>
          </a:bodyPr>
          <a:lstStyle/>
          <a:p>
            <a:pPr>
              <a:lnSpc>
                <a:spcPct val="120000"/>
              </a:lnSpc>
              <a:spcAft>
                <a:spcPts val="800"/>
              </a:spcAft>
              <a:buNone/>
            </a:pPr>
            <a:r>
              <a:rPr lang="da-DK" sz="4500" kern="100" dirty="0">
                <a:effectLst/>
                <a:latin typeface="Calibri" panose="020F0502020204030204" pitchFamily="34" charset="0"/>
                <a:ea typeface="Calibri" panose="020F0502020204030204" pitchFamily="34" charset="0"/>
                <a:cs typeface="Times New Roman" panose="02020603050405020304" pitchFamily="18" charset="0"/>
              </a:rPr>
              <a:t> </a:t>
            </a:r>
            <a:r>
              <a:rPr lang="da-DK" sz="3600" b="0" i="0" dirty="0">
                <a:solidFill>
                  <a:srgbClr val="000000"/>
                </a:solidFill>
                <a:effectLst/>
                <a:latin typeface="Programme"/>
              </a:rPr>
              <a:t>[Vers 1]</a:t>
            </a:r>
            <a:br>
              <a:rPr lang="da-DK" sz="3600" dirty="0"/>
            </a:br>
            <a:r>
              <a:rPr lang="da-DK" sz="3600" b="0" i="0" dirty="0">
                <a:solidFill>
                  <a:srgbClr val="000000"/>
                </a:solidFill>
                <a:effectLst/>
                <a:latin typeface="Programme"/>
              </a:rPr>
              <a:t>Se, solen stiger op over bilkirkegården</a:t>
            </a:r>
            <a:br>
              <a:rPr lang="da-DK" sz="3600" dirty="0"/>
            </a:br>
            <a:r>
              <a:rPr lang="da-DK" sz="3600" b="0" i="0" dirty="0">
                <a:solidFill>
                  <a:srgbClr val="000000"/>
                </a:solidFill>
                <a:effectLst/>
                <a:latin typeface="Programme"/>
              </a:rPr>
              <a:t>Og malkepigen pumper sin ged</a:t>
            </a:r>
            <a:br>
              <a:rPr lang="da-DK" sz="3600" dirty="0"/>
            </a:br>
            <a:r>
              <a:rPr lang="da-DK" sz="3600" b="0" i="0" dirty="0">
                <a:solidFill>
                  <a:srgbClr val="000000"/>
                </a:solidFill>
                <a:effectLst/>
                <a:latin typeface="Programme"/>
              </a:rPr>
              <a:t>Mens præstens kone står på hænder for sin bror</a:t>
            </a:r>
            <a:br>
              <a:rPr lang="da-DK" sz="3600" dirty="0"/>
            </a:br>
            <a:r>
              <a:rPr lang="da-DK" sz="3600" b="0" i="0" dirty="0">
                <a:solidFill>
                  <a:srgbClr val="000000"/>
                </a:solidFill>
                <a:effectLst/>
                <a:latin typeface="Programme"/>
              </a:rPr>
              <a:t>Og kløvermarken står i flor</a:t>
            </a:r>
            <a:br>
              <a:rPr lang="da-DK" sz="3600" dirty="0"/>
            </a:br>
            <a:br>
              <a:rPr lang="da-DK" sz="3600" dirty="0"/>
            </a:br>
            <a:r>
              <a:rPr lang="da-DK" sz="3600" b="0" i="0" dirty="0">
                <a:solidFill>
                  <a:srgbClr val="000000"/>
                </a:solidFill>
                <a:effectLst/>
                <a:latin typeface="Programme"/>
              </a:rPr>
              <a:t>[Omkvæd 1]</a:t>
            </a:r>
            <a:br>
              <a:rPr lang="da-DK" sz="3600" dirty="0"/>
            </a:br>
            <a:r>
              <a:rPr lang="da-DK" sz="3600" b="0" i="0" dirty="0">
                <a:solidFill>
                  <a:srgbClr val="000000"/>
                </a:solidFill>
                <a:effectLst/>
                <a:latin typeface="Programme"/>
              </a:rPr>
              <a:t>Storken er en dejlig flyver</a:t>
            </a:r>
            <a:br>
              <a:rPr lang="da-DK" sz="3600" dirty="0"/>
            </a:br>
            <a:r>
              <a:rPr lang="da-DK" sz="3600" b="0" i="0" dirty="0">
                <a:solidFill>
                  <a:srgbClr val="000000"/>
                </a:solidFill>
                <a:effectLst/>
                <a:latin typeface="Programme"/>
              </a:rPr>
              <a:t>Koen har et dejligt yver</a:t>
            </a:r>
            <a:br>
              <a:rPr lang="da-DK" sz="3600" dirty="0"/>
            </a:br>
            <a:r>
              <a:rPr lang="da-DK" sz="3600" b="0" i="0" dirty="0">
                <a:solidFill>
                  <a:srgbClr val="000000"/>
                </a:solidFill>
                <a:effectLst/>
                <a:latin typeface="Programme"/>
              </a:rPr>
              <a:t>Danmark er et dejligt land</a:t>
            </a:r>
            <a:br>
              <a:rPr lang="da-DK" sz="3600" dirty="0"/>
            </a:br>
            <a:r>
              <a:rPr lang="da-DK" sz="3600" b="0" i="0" dirty="0">
                <a:solidFill>
                  <a:srgbClr val="000000"/>
                </a:solidFill>
                <a:effectLst/>
                <a:latin typeface="Programme"/>
              </a:rPr>
              <a:t>Kornet vokser vildt på engen</a:t>
            </a:r>
            <a:br>
              <a:rPr lang="da-DK" sz="3600" dirty="0"/>
            </a:br>
            <a:r>
              <a:rPr lang="da-DK" sz="3600" b="0" i="0" dirty="0">
                <a:solidFill>
                  <a:srgbClr val="000000"/>
                </a:solidFill>
                <a:effectLst/>
                <a:latin typeface="Programme"/>
              </a:rPr>
              <a:t>Bonden får sin mad på sengen</a:t>
            </a:r>
            <a:br>
              <a:rPr lang="da-DK" sz="3600" dirty="0"/>
            </a:br>
            <a:r>
              <a:rPr lang="da-DK" sz="3600" b="0" i="0" dirty="0">
                <a:solidFill>
                  <a:srgbClr val="000000"/>
                </a:solidFill>
                <a:effectLst/>
                <a:latin typeface="Programme"/>
              </a:rPr>
              <a:t>Dansken er en dejlig mand</a:t>
            </a:r>
            <a:br>
              <a:rPr lang="da-DK" sz="3600" dirty="0"/>
            </a:br>
            <a:br>
              <a:rPr lang="da-DK" sz="3600" dirty="0"/>
            </a:br>
            <a:endParaRPr lang="da-DK" sz="3600" dirty="0"/>
          </a:p>
          <a:p>
            <a:pPr>
              <a:lnSpc>
                <a:spcPct val="120000"/>
              </a:lnSpc>
              <a:spcAft>
                <a:spcPts val="800"/>
              </a:spcAft>
              <a:buNone/>
            </a:pPr>
            <a:r>
              <a:rPr lang="da-DK" sz="3600" b="0" i="0" dirty="0">
                <a:solidFill>
                  <a:srgbClr val="000000"/>
                </a:solidFill>
                <a:effectLst/>
                <a:latin typeface="Programme"/>
              </a:rPr>
              <a:t>[Vers 2]</a:t>
            </a:r>
            <a:br>
              <a:rPr lang="da-DK" sz="3600" dirty="0"/>
            </a:br>
            <a:r>
              <a:rPr lang="da-DK" sz="3600" b="0" i="0" u="none" strike="noStrike" dirty="0">
                <a:solidFill>
                  <a:srgbClr val="000000"/>
                </a:solidFill>
                <a:effectLst/>
                <a:latin typeface="Programme"/>
              </a:rPr>
              <a:t>Der findes andre mennesker end dem der er danske</a:t>
            </a:r>
            <a:br>
              <a:rPr lang="da-DK" sz="3600" b="0" i="0" u="none" strike="noStrike" dirty="0">
                <a:solidFill>
                  <a:srgbClr val="000000"/>
                </a:solidFill>
                <a:effectLst/>
                <a:latin typeface="Programme"/>
              </a:rPr>
            </a:br>
            <a:r>
              <a:rPr lang="da-DK" sz="3600" b="0" i="0" u="none" strike="noStrike" dirty="0">
                <a:solidFill>
                  <a:srgbClr val="000000"/>
                </a:solidFill>
                <a:effectLst/>
                <a:latin typeface="Programme"/>
              </a:rPr>
              <a:t>De bor i huler og slås hele dagen</a:t>
            </a:r>
            <a:br>
              <a:rPr lang="da-DK" sz="3600" dirty="0"/>
            </a:br>
            <a:r>
              <a:rPr lang="da-DK" sz="3600" b="0" i="0" dirty="0">
                <a:solidFill>
                  <a:srgbClr val="000000"/>
                </a:solidFill>
                <a:effectLst/>
                <a:latin typeface="Programme"/>
              </a:rPr>
              <a:t>Det har vi lige godt aldrig nogensinde gjort</a:t>
            </a:r>
            <a:br>
              <a:rPr lang="da-DK" sz="3600" dirty="0"/>
            </a:br>
            <a:r>
              <a:rPr lang="da-DK" sz="3600" b="0" i="0" dirty="0">
                <a:solidFill>
                  <a:srgbClr val="000000"/>
                </a:solidFill>
                <a:effectLst/>
                <a:latin typeface="Programme"/>
              </a:rPr>
              <a:t>De varme lande er noget lort</a:t>
            </a:r>
            <a:br>
              <a:rPr lang="da-DK" sz="3600" dirty="0"/>
            </a:br>
            <a:br>
              <a:rPr lang="da-DK" sz="3600" dirty="0"/>
            </a:br>
            <a:r>
              <a:rPr lang="da-DK" sz="3600" b="0" i="0" dirty="0">
                <a:solidFill>
                  <a:srgbClr val="000000"/>
                </a:solidFill>
                <a:effectLst/>
                <a:latin typeface="Programme"/>
              </a:rPr>
              <a:t>[Omkvæd 1]</a:t>
            </a:r>
            <a:br>
              <a:rPr lang="da-DK" sz="3600" dirty="0"/>
            </a:br>
            <a:r>
              <a:rPr lang="da-DK" sz="3600" b="0" i="0" u="none" strike="noStrike" dirty="0">
                <a:solidFill>
                  <a:srgbClr val="000000"/>
                </a:solidFill>
                <a:effectLst/>
                <a:latin typeface="Programme"/>
              </a:rPr>
              <a:t>Storken er en dejlig flyver</a:t>
            </a:r>
            <a:br>
              <a:rPr lang="da-DK" sz="3600" dirty="0"/>
            </a:br>
            <a:r>
              <a:rPr lang="da-DK" sz="3600" b="0" i="0" dirty="0">
                <a:solidFill>
                  <a:srgbClr val="000000"/>
                </a:solidFill>
                <a:effectLst/>
                <a:latin typeface="Programme"/>
              </a:rPr>
              <a:t>Koen har et dejligt yver</a:t>
            </a:r>
            <a:br>
              <a:rPr lang="da-DK" sz="3600" dirty="0"/>
            </a:br>
            <a:r>
              <a:rPr lang="da-DK" sz="3600" b="0" i="0" dirty="0">
                <a:solidFill>
                  <a:srgbClr val="000000"/>
                </a:solidFill>
                <a:effectLst/>
                <a:latin typeface="Programme"/>
              </a:rPr>
              <a:t>Danmark er et dejligt land</a:t>
            </a:r>
            <a:br>
              <a:rPr lang="da-DK" sz="3600" dirty="0"/>
            </a:br>
            <a:r>
              <a:rPr lang="da-DK" sz="3600" b="0" i="0" dirty="0">
                <a:solidFill>
                  <a:srgbClr val="000000"/>
                </a:solidFill>
                <a:effectLst/>
                <a:latin typeface="Programme"/>
              </a:rPr>
              <a:t>Kornet vokser vildt på engen</a:t>
            </a:r>
            <a:br>
              <a:rPr lang="da-DK" sz="3600" dirty="0"/>
            </a:br>
            <a:r>
              <a:rPr lang="da-DK" sz="3600" b="0" i="0" dirty="0">
                <a:solidFill>
                  <a:srgbClr val="000000"/>
                </a:solidFill>
                <a:effectLst/>
                <a:latin typeface="Programme"/>
              </a:rPr>
              <a:t>Bonden får sin mad på sengen</a:t>
            </a:r>
            <a:br>
              <a:rPr lang="da-DK" sz="3600" dirty="0"/>
            </a:br>
            <a:r>
              <a:rPr lang="da-DK" sz="3600" b="0" i="0" dirty="0">
                <a:solidFill>
                  <a:srgbClr val="000000"/>
                </a:solidFill>
                <a:effectLst/>
                <a:latin typeface="Programme"/>
              </a:rPr>
              <a:t>Dansken er en dejlig mand</a:t>
            </a:r>
            <a:endParaRPr lang="da-DK" sz="4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da-DK" sz="4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dirty="0"/>
          </a:p>
        </p:txBody>
      </p:sp>
    </p:spTree>
    <p:extLst>
      <p:ext uri="{BB962C8B-B14F-4D97-AF65-F5344CB8AC3E}">
        <p14:creationId xmlns:p14="http://schemas.microsoft.com/office/powerpoint/2010/main" val="2004469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058708-ED96-32C2-22DC-008D6F6F47BB}"/>
              </a:ext>
            </a:extLst>
          </p:cNvPr>
          <p:cNvSpPr>
            <a:spLocks noGrp="1"/>
          </p:cNvSpPr>
          <p:nvPr>
            <p:ph type="title"/>
          </p:nvPr>
        </p:nvSpPr>
        <p:spPr>
          <a:xfrm>
            <a:off x="871442" y="685800"/>
            <a:ext cx="4353116" cy="1474666"/>
          </a:xfrm>
        </p:spPr>
        <p:txBody>
          <a:bodyPr anchor="b">
            <a:normAutofit/>
          </a:bodyPr>
          <a:lstStyle/>
          <a:p>
            <a:pPr algn="ctr"/>
            <a:r>
              <a:rPr lang="da-DK" sz="3200">
                <a:solidFill>
                  <a:srgbClr val="595959"/>
                </a:solidFill>
              </a:rPr>
              <a:t>Shu-Bi-Dua: </a:t>
            </a:r>
            <a:r>
              <a:rPr lang="da-DK" sz="3200" i="1">
                <a:solidFill>
                  <a:srgbClr val="595959"/>
                </a:solidFill>
              </a:rPr>
              <a:t>Danmark</a:t>
            </a:r>
            <a:r>
              <a:rPr lang="da-DK" sz="3200">
                <a:solidFill>
                  <a:srgbClr val="595959"/>
                </a:solidFill>
              </a:rPr>
              <a:t> (1978)</a:t>
            </a:r>
          </a:p>
        </p:txBody>
      </p:sp>
      <p:sp>
        <p:nvSpPr>
          <p:cNvPr id="3" name="Pladsholder til indhold 2">
            <a:extLst>
              <a:ext uri="{FF2B5EF4-FFF2-40B4-BE49-F238E27FC236}">
                <a16:creationId xmlns:a16="http://schemas.microsoft.com/office/drawing/2014/main" id="{3AC40C7E-016D-E6F5-7A93-BAC2E2F032DA}"/>
              </a:ext>
            </a:extLst>
          </p:cNvPr>
          <p:cNvSpPr>
            <a:spLocks noGrp="1"/>
          </p:cNvSpPr>
          <p:nvPr>
            <p:ph idx="1"/>
          </p:nvPr>
        </p:nvSpPr>
        <p:spPr>
          <a:xfrm>
            <a:off x="871442" y="2447337"/>
            <a:ext cx="4353116" cy="3770434"/>
          </a:xfrm>
        </p:spPr>
        <p:txBody>
          <a:bodyPr anchor="t">
            <a:normAutofit/>
          </a:bodyPr>
          <a:lstStyle/>
          <a:p>
            <a:r>
              <a:rPr lang="da-DK" sz="2000">
                <a:solidFill>
                  <a:srgbClr val="595959"/>
                </a:solidFill>
              </a:rPr>
              <a:t>Hvordan opfatter I sangen – en hyldest eller det modsatte?</a:t>
            </a:r>
          </a:p>
          <a:p>
            <a:r>
              <a:rPr lang="da-DK" sz="2000">
                <a:solidFill>
                  <a:srgbClr val="595959"/>
                </a:solidFill>
              </a:rPr>
              <a:t>Èt af sangens virkemidler er humor – hvori består den?</a:t>
            </a:r>
          </a:p>
          <a:p>
            <a:r>
              <a:rPr lang="da-DK" sz="2000">
                <a:solidFill>
                  <a:srgbClr val="595959"/>
                </a:solidFill>
              </a:rPr>
              <a:t>Hvad er sangens formål?</a:t>
            </a:r>
          </a:p>
          <a:p>
            <a:r>
              <a:rPr lang="da-DK" sz="2000">
                <a:solidFill>
                  <a:srgbClr val="595959"/>
                </a:solidFill>
              </a:rPr>
              <a:t>Laves der stadig den slags sange om Danmark?</a:t>
            </a:r>
          </a:p>
        </p:txBody>
      </p:sp>
      <p:pic>
        <p:nvPicPr>
          <p:cNvPr id="3074" name="Picture 2" descr="Shu-bi-dua – Danmark Lyrics | Genius Lyrics">
            <a:extLst>
              <a:ext uri="{FF2B5EF4-FFF2-40B4-BE49-F238E27FC236}">
                <a16:creationId xmlns:a16="http://schemas.microsoft.com/office/drawing/2014/main" id="{95983C52-79B6-448E-4A3F-2AE8554C78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1801" y="1042549"/>
            <a:ext cx="4797056" cy="481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96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5847F-43DF-28F9-5D30-F15BA4945BDD}"/>
              </a:ext>
            </a:extLst>
          </p:cNvPr>
          <p:cNvSpPr>
            <a:spLocks noGrp="1"/>
          </p:cNvSpPr>
          <p:nvPr>
            <p:ph type="title"/>
          </p:nvPr>
        </p:nvSpPr>
        <p:spPr/>
        <p:txBody>
          <a:bodyPr/>
          <a:lstStyle/>
          <a:p>
            <a:r>
              <a:rPr lang="da-DK" dirty="0"/>
              <a:t>Natasja: Gi mig Danmark tilbage</a:t>
            </a:r>
          </a:p>
        </p:txBody>
      </p:sp>
      <p:sp>
        <p:nvSpPr>
          <p:cNvPr id="3" name="Pladsholder til indhold 2">
            <a:extLst>
              <a:ext uri="{FF2B5EF4-FFF2-40B4-BE49-F238E27FC236}">
                <a16:creationId xmlns:a16="http://schemas.microsoft.com/office/drawing/2014/main" id="{93F445AD-6568-68B0-194F-66DEAF8CDB0D}"/>
              </a:ext>
            </a:extLst>
          </p:cNvPr>
          <p:cNvSpPr>
            <a:spLocks noGrp="1"/>
          </p:cNvSpPr>
          <p:nvPr>
            <p:ph sz="half" idx="1"/>
          </p:nvPr>
        </p:nvSpPr>
        <p:spPr>
          <a:xfrm>
            <a:off x="838200" y="1825625"/>
            <a:ext cx="5181600" cy="1995261"/>
          </a:xfrm>
        </p:spPr>
        <p:txBody>
          <a:bodyPr>
            <a:normAutofit lnSpcReduction="10000"/>
          </a:bodyPr>
          <a:lstStyle/>
          <a:p>
            <a:r>
              <a:rPr lang="da-DK" dirty="0"/>
              <a:t>Find selv teksten</a:t>
            </a:r>
            <a:r>
              <a:rPr lang="da-DK" dirty="0">
                <a:sym typeface="Wingdings" panose="05000000000000000000" pitchFamily="2" charset="2"/>
              </a:rPr>
              <a:t></a:t>
            </a:r>
          </a:p>
          <a:p>
            <a:r>
              <a:rPr lang="da-DK" dirty="0">
                <a:sym typeface="Wingdings" panose="05000000000000000000" pitchFamily="2" charset="2"/>
              </a:rPr>
              <a:t>Hvordan opfatter I sangen – en hyldest eller det modsatte? </a:t>
            </a:r>
          </a:p>
          <a:p>
            <a:r>
              <a:rPr lang="da-DK" dirty="0">
                <a:sym typeface="Wingdings" panose="05000000000000000000" pitchFamily="2" charset="2"/>
              </a:rPr>
              <a:t>Hvad er sangens formål?</a:t>
            </a:r>
          </a:p>
          <a:p>
            <a:endParaRPr lang="da-DK" dirty="0">
              <a:sym typeface="Wingdings" panose="05000000000000000000" pitchFamily="2" charset="2"/>
            </a:endParaRPr>
          </a:p>
          <a:p>
            <a:endParaRPr lang="da-DK" dirty="0">
              <a:sym typeface="Wingdings" panose="05000000000000000000" pitchFamily="2" charset="2"/>
            </a:endParaRPr>
          </a:p>
        </p:txBody>
      </p:sp>
      <p:sp>
        <p:nvSpPr>
          <p:cNvPr id="4" name="Pladsholder til indhold 3">
            <a:extLst>
              <a:ext uri="{FF2B5EF4-FFF2-40B4-BE49-F238E27FC236}">
                <a16:creationId xmlns:a16="http://schemas.microsoft.com/office/drawing/2014/main" id="{18FE2EBC-60C8-89BF-5F71-D9D663B2373C}"/>
              </a:ext>
            </a:extLst>
          </p:cNvPr>
          <p:cNvSpPr>
            <a:spLocks noGrp="1"/>
          </p:cNvSpPr>
          <p:nvPr>
            <p:ph sz="half" idx="2"/>
          </p:nvPr>
        </p:nvSpPr>
        <p:spPr/>
        <p:txBody>
          <a:bodyPr>
            <a:normAutofit lnSpcReduction="10000"/>
          </a:bodyPr>
          <a:lstStyle/>
          <a:p>
            <a:r>
              <a:rPr lang="da-DK" dirty="0">
                <a:sym typeface="Wingdings" panose="05000000000000000000" pitchFamily="2" charset="2"/>
              </a:rPr>
              <a:t>…Hvordan adskiller disse sange sig mon fra tidligere sange om Danmark, f.eks. </a:t>
            </a:r>
            <a:r>
              <a:rPr lang="da-DK" i="1" dirty="0">
                <a:sym typeface="Wingdings" panose="05000000000000000000" pitchFamily="2" charset="2"/>
              </a:rPr>
              <a:t>Der er et yndigt land (Oehlenschläger</a:t>
            </a:r>
            <a:r>
              <a:rPr lang="da-DK" dirty="0">
                <a:sym typeface="Wingdings" panose="05000000000000000000" pitchFamily="2" charset="2"/>
              </a:rPr>
              <a:t>, 1823)?</a:t>
            </a:r>
            <a:endParaRPr lang="da-DK" dirty="0"/>
          </a:p>
          <a:p>
            <a:pPr marL="0" indent="0">
              <a:buNone/>
            </a:pPr>
            <a:r>
              <a:rPr lang="da-DK" b="0" i="0" dirty="0">
                <a:solidFill>
                  <a:srgbClr val="0070C0"/>
                </a:solidFill>
                <a:effectLst/>
                <a:latin typeface="Inter"/>
              </a:rPr>
              <a:t>3. </a:t>
            </a:r>
            <a:r>
              <a:rPr lang="da-DK" b="0" i="1" dirty="0">
                <a:solidFill>
                  <a:srgbClr val="0070C0"/>
                </a:solidFill>
                <a:effectLst/>
                <a:latin typeface="Inter"/>
              </a:rPr>
              <a:t>Det land endnu er skønt;</a:t>
            </a:r>
            <a:br>
              <a:rPr lang="da-DK" i="1" dirty="0">
                <a:solidFill>
                  <a:srgbClr val="0070C0"/>
                </a:solidFill>
              </a:rPr>
            </a:br>
            <a:r>
              <a:rPr lang="da-DK" b="0" i="1" dirty="0">
                <a:solidFill>
                  <a:srgbClr val="0070C0"/>
                </a:solidFill>
                <a:effectLst/>
                <a:latin typeface="Inter"/>
              </a:rPr>
              <a:t>thi blå sig søen bælter,</a:t>
            </a:r>
            <a:br>
              <a:rPr lang="da-DK" i="1" dirty="0">
                <a:solidFill>
                  <a:srgbClr val="0070C0"/>
                </a:solidFill>
              </a:rPr>
            </a:br>
            <a:r>
              <a:rPr lang="da-DK" b="0" i="1" dirty="0">
                <a:solidFill>
                  <a:srgbClr val="0070C0"/>
                </a:solidFill>
                <a:effectLst/>
                <a:latin typeface="Inter"/>
              </a:rPr>
              <a:t>//: og løvet står så grønt, ://</a:t>
            </a:r>
            <a:br>
              <a:rPr lang="da-DK" i="1" dirty="0">
                <a:solidFill>
                  <a:srgbClr val="0070C0"/>
                </a:solidFill>
              </a:rPr>
            </a:br>
            <a:r>
              <a:rPr lang="da-DK" b="0" i="1" dirty="0">
                <a:solidFill>
                  <a:srgbClr val="0070C0"/>
                </a:solidFill>
                <a:effectLst/>
                <a:latin typeface="Inter"/>
              </a:rPr>
              <a:t>og ædle kvinder, skønne </a:t>
            </a:r>
            <a:r>
              <a:rPr lang="da-DK" b="0" i="1" dirty="0" err="1">
                <a:solidFill>
                  <a:srgbClr val="0070C0"/>
                </a:solidFill>
                <a:effectLst/>
                <a:latin typeface="Inter"/>
              </a:rPr>
              <a:t>mø'r</a:t>
            </a:r>
            <a:br>
              <a:rPr lang="da-DK" i="1" dirty="0">
                <a:solidFill>
                  <a:srgbClr val="0070C0"/>
                </a:solidFill>
              </a:rPr>
            </a:br>
            <a:r>
              <a:rPr lang="da-DK" b="0" i="1" dirty="0">
                <a:solidFill>
                  <a:srgbClr val="0070C0"/>
                </a:solidFill>
                <a:effectLst/>
                <a:latin typeface="Inter"/>
              </a:rPr>
              <a:t>og mænd og raske svende</a:t>
            </a:r>
            <a:br>
              <a:rPr lang="da-DK" i="1" dirty="0">
                <a:solidFill>
                  <a:srgbClr val="0070C0"/>
                </a:solidFill>
              </a:rPr>
            </a:br>
            <a:r>
              <a:rPr lang="da-DK" b="0" i="1" dirty="0">
                <a:solidFill>
                  <a:srgbClr val="0070C0"/>
                </a:solidFill>
                <a:effectLst/>
                <a:latin typeface="Inter"/>
              </a:rPr>
              <a:t>//: bebo de danskes øer. ://</a:t>
            </a:r>
            <a:endParaRPr lang="da-DK" i="1" dirty="0">
              <a:solidFill>
                <a:srgbClr val="0070C0"/>
              </a:solidFill>
            </a:endParaRPr>
          </a:p>
        </p:txBody>
      </p:sp>
      <p:pic>
        <p:nvPicPr>
          <p:cNvPr id="5" name="Billede 4">
            <a:extLst>
              <a:ext uri="{FF2B5EF4-FFF2-40B4-BE49-F238E27FC236}">
                <a16:creationId xmlns:a16="http://schemas.microsoft.com/office/drawing/2014/main" id="{90DB571A-9BEB-EC92-38C9-3CEAB69D324F}"/>
              </a:ext>
            </a:extLst>
          </p:cNvPr>
          <p:cNvPicPr>
            <a:picLocks noChangeAspect="1"/>
          </p:cNvPicPr>
          <p:nvPr/>
        </p:nvPicPr>
        <p:blipFill>
          <a:blip r:embed="rId2"/>
          <a:stretch>
            <a:fillRect/>
          </a:stretch>
        </p:blipFill>
        <p:spPr>
          <a:xfrm>
            <a:off x="2074410" y="3955823"/>
            <a:ext cx="2339942" cy="2329543"/>
          </a:xfrm>
          <a:prstGeom prst="rect">
            <a:avLst/>
          </a:prstGeom>
        </p:spPr>
      </p:pic>
    </p:spTree>
    <p:extLst>
      <p:ext uri="{BB962C8B-B14F-4D97-AF65-F5344CB8AC3E}">
        <p14:creationId xmlns:p14="http://schemas.microsoft.com/office/powerpoint/2010/main" val="1970376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D768B77-8742-43A0-AF16-6AC4D378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48B13CA8-CBEA-4805-955D-CEBE32236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17490" cy="5486399"/>
          </a:xfrm>
          <a:prstGeom prst="rect">
            <a:avLst/>
          </a:prstGeom>
          <a:ln>
            <a:noFill/>
          </a:ln>
          <a:effectLst>
            <a:outerShdw blurRad="393700" dist="127000" dir="5400000" sx="95000" sy="95000" algn="t" rotWithShape="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C90F90-5295-D9C5-6CE5-DA7C4C57306D}"/>
              </a:ext>
            </a:extLst>
          </p:cNvPr>
          <p:cNvSpPr>
            <a:spLocks noGrp="1"/>
          </p:cNvSpPr>
          <p:nvPr>
            <p:ph type="title"/>
          </p:nvPr>
        </p:nvSpPr>
        <p:spPr>
          <a:xfrm>
            <a:off x="563526" y="813575"/>
            <a:ext cx="3416803" cy="2992882"/>
          </a:xfrm>
        </p:spPr>
        <p:txBody>
          <a:bodyPr vert="horz" lIns="91440" tIns="45720" rIns="91440" bIns="45720" rtlCol="0" anchor="t">
            <a:normAutofit fontScale="90000"/>
          </a:bodyPr>
          <a:lstStyle/>
          <a:p>
            <a:r>
              <a:rPr lang="en-US" sz="3700" dirty="0" err="1"/>
              <a:t>Læs</a:t>
            </a:r>
            <a:r>
              <a:rPr lang="en-US" sz="3700" dirty="0"/>
              <a:t> om </a:t>
            </a:r>
            <a:r>
              <a:rPr lang="en-US" sz="3700" dirty="0" err="1"/>
              <a:t>nationalromantikken</a:t>
            </a:r>
            <a:r>
              <a:rPr lang="en-US" sz="3700" dirty="0"/>
              <a:t>:</a:t>
            </a:r>
            <a:br>
              <a:rPr lang="en-US" sz="3700" dirty="0"/>
            </a:br>
            <a:r>
              <a:rPr lang="en-US" sz="3700" dirty="0">
                <a:hlinkClick r:id="rId3"/>
              </a:rPr>
              <a:t>https://litteraturportalen.systime.dk/?id=2499#c9920</a:t>
            </a:r>
            <a:r>
              <a:rPr lang="en-US" sz="3700" dirty="0"/>
              <a:t> </a:t>
            </a:r>
            <a:br>
              <a:rPr lang="en-US" sz="3700" dirty="0"/>
            </a:br>
            <a:br>
              <a:rPr lang="en-US" sz="3700" dirty="0"/>
            </a:br>
            <a:br>
              <a:rPr lang="en-US" sz="3700" dirty="0"/>
            </a:br>
            <a:br>
              <a:rPr lang="en-US" sz="3700" dirty="0"/>
            </a:br>
            <a:br>
              <a:rPr lang="en-US" sz="3700" dirty="0"/>
            </a:br>
            <a:br>
              <a:rPr lang="en-US" sz="3700" dirty="0"/>
            </a:br>
            <a:endParaRPr lang="en-US" sz="1800" dirty="0"/>
          </a:p>
        </p:txBody>
      </p:sp>
      <p:pic>
        <p:nvPicPr>
          <p:cNvPr id="5" name="Pladsholder til indhold 4">
            <a:extLst>
              <a:ext uri="{FF2B5EF4-FFF2-40B4-BE49-F238E27FC236}">
                <a16:creationId xmlns:a16="http://schemas.microsoft.com/office/drawing/2014/main" id="{47555A17-3AF7-CA91-F447-AEE9420C198E}"/>
              </a:ext>
            </a:extLst>
          </p:cNvPr>
          <p:cNvPicPr>
            <a:picLocks noGrp="1" noChangeAspect="1"/>
          </p:cNvPicPr>
          <p:nvPr>
            <p:ph idx="1"/>
          </p:nvPr>
        </p:nvPicPr>
        <p:blipFill>
          <a:blip r:embed="rId4"/>
          <a:srcRect r="6121" b="2"/>
          <a:stretch/>
        </p:blipFill>
        <p:spPr>
          <a:xfrm>
            <a:off x="4617490" y="1"/>
            <a:ext cx="7574510" cy="6858000"/>
          </a:xfrm>
          <a:prstGeom prst="rect">
            <a:avLst/>
          </a:prstGeom>
          <a:effectLst>
            <a:outerShdw blurRad="254000" dist="190500" dir="5580000" sx="90000" sy="90000" algn="ctr" rotWithShape="0">
              <a:srgbClr val="000000">
                <a:alpha val="25000"/>
              </a:srgbClr>
            </a:outerShdw>
          </a:effectLst>
        </p:spPr>
      </p:pic>
      <p:sp>
        <p:nvSpPr>
          <p:cNvPr id="6" name="Tekstfelt 5">
            <a:extLst>
              <a:ext uri="{FF2B5EF4-FFF2-40B4-BE49-F238E27FC236}">
                <a16:creationId xmlns:a16="http://schemas.microsoft.com/office/drawing/2014/main" id="{D2400B1D-5B89-6094-282E-12B81D9F4CA0}"/>
              </a:ext>
            </a:extLst>
          </p:cNvPr>
          <p:cNvSpPr txBox="1"/>
          <p:nvPr/>
        </p:nvSpPr>
        <p:spPr>
          <a:xfrm>
            <a:off x="595423" y="4093535"/>
            <a:ext cx="3721396" cy="2092881"/>
          </a:xfrm>
          <a:prstGeom prst="rect">
            <a:avLst/>
          </a:prstGeom>
          <a:noFill/>
        </p:spPr>
        <p:txBody>
          <a:bodyPr wrap="square" rtlCol="0">
            <a:spAutoFit/>
          </a:bodyPr>
          <a:lstStyle/>
          <a:p>
            <a:r>
              <a:rPr kumimoji="0" lang="en-US" sz="1600" b="0" i="0" u="none" strike="noStrike" kern="1200" cap="none" spc="0" normalizeH="0" baseline="0" noProof="0" dirty="0">
                <a:ln>
                  <a:noFill/>
                </a:ln>
                <a:solidFill>
                  <a:prstClr val="black"/>
                </a:solidFill>
                <a:effectLst/>
                <a:uLnTx/>
                <a:uFillTx/>
                <a:latin typeface="Aptos Display" panose="02110004020202020204"/>
                <a:ea typeface="+mj-ea"/>
                <a:cs typeface="+mj-cs"/>
              </a:rPr>
              <a:t>Maleri: </a:t>
            </a:r>
            <a:r>
              <a:rPr kumimoji="0" lang="da-DK" sz="1600" b="0" i="0" u="none" strike="noStrike" kern="1200" cap="none" spc="0" normalizeH="0" baseline="0" noProof="0" dirty="0">
                <a:ln>
                  <a:noFill/>
                </a:ln>
                <a:solidFill>
                  <a:srgbClr val="2D2D2D"/>
                </a:solidFill>
                <a:effectLst/>
                <a:uLnTx/>
                <a:uFillTx/>
                <a:latin typeface="Open Sans" panose="020B0606030504020204" pitchFamily="34" charset="0"/>
                <a:ea typeface="+mj-ea"/>
                <a:cs typeface="+mj-cs"/>
              </a:rPr>
              <a:t>Johan Thomas Lundbyes 'Efterårslandskab. Hankehøj ved Vallekilde' fra 1847</a:t>
            </a:r>
            <a:br>
              <a:rPr kumimoji="0" lang="da-DK" sz="1600" b="0" i="0" u="none" strike="noStrike" kern="1200" cap="none" spc="0" normalizeH="0" baseline="0" noProof="0" dirty="0">
                <a:ln>
                  <a:noFill/>
                </a:ln>
                <a:solidFill>
                  <a:srgbClr val="2D2D2D"/>
                </a:solidFill>
                <a:effectLst/>
                <a:uLnTx/>
                <a:uFillTx/>
                <a:latin typeface="Open Sans" panose="020B0606030504020204" pitchFamily="34" charset="0"/>
                <a:ea typeface="+mj-ea"/>
                <a:cs typeface="+mj-cs"/>
              </a:rPr>
            </a:br>
            <a:br>
              <a:rPr kumimoji="0" lang="da-DK" sz="1600" b="0" i="0" u="none" strike="noStrike" kern="1200" cap="none" spc="0" normalizeH="0" baseline="0" noProof="0" dirty="0">
                <a:ln>
                  <a:noFill/>
                </a:ln>
                <a:solidFill>
                  <a:srgbClr val="2D2D2D"/>
                </a:solidFill>
                <a:effectLst/>
                <a:uLnTx/>
                <a:uFillTx/>
                <a:latin typeface="Open Sans" panose="020B0606030504020204" pitchFamily="34" charset="0"/>
                <a:ea typeface="+mj-ea"/>
                <a:cs typeface="+mj-cs"/>
              </a:rPr>
            </a:br>
            <a:r>
              <a:rPr kumimoji="0" lang="da-DK" sz="1600" b="0" i="0" u="none" strike="noStrike" kern="1200" cap="none" spc="0" normalizeH="0" baseline="0" noProof="0" dirty="0">
                <a:ln>
                  <a:noFill/>
                </a:ln>
                <a:solidFill>
                  <a:srgbClr val="2D2D2D"/>
                </a:solidFill>
                <a:effectLst/>
                <a:uLnTx/>
                <a:uFillTx/>
                <a:latin typeface="Open Sans" panose="020B0606030504020204" pitchFamily="34" charset="0"/>
                <a:ea typeface="+mj-ea"/>
                <a:cs typeface="+mj-cs"/>
              </a:rPr>
              <a:t>Forklar nationalromantikken ud fra maleriet</a:t>
            </a:r>
            <a:r>
              <a:rPr kumimoji="0" lang="da-DK" sz="1600" b="0" i="0" u="none" strike="noStrike" kern="1200" cap="none" spc="0" normalizeH="0" noProof="0" dirty="0">
                <a:ln>
                  <a:noFill/>
                </a:ln>
                <a:solidFill>
                  <a:srgbClr val="2D2D2D"/>
                </a:solidFill>
                <a:effectLst/>
                <a:uLnTx/>
                <a:uFillTx/>
                <a:latin typeface="Open Sans" panose="020B0606030504020204" pitchFamily="34" charset="0"/>
                <a:ea typeface="+mj-ea"/>
                <a:cs typeface="+mj-cs"/>
              </a:rPr>
              <a:t> ELLER ud fra </a:t>
            </a:r>
            <a:r>
              <a:rPr kumimoji="0" lang="da-DK" sz="1600" b="0" i="1" u="none" strike="noStrike" kern="1200" cap="none" spc="0" normalizeH="0" noProof="0" dirty="0">
                <a:ln>
                  <a:noFill/>
                </a:ln>
                <a:solidFill>
                  <a:srgbClr val="2D2D2D"/>
                </a:solidFill>
                <a:effectLst/>
                <a:uLnTx/>
                <a:uFillTx/>
                <a:latin typeface="Open Sans" panose="020B0606030504020204" pitchFamily="34" charset="0"/>
                <a:ea typeface="+mj-ea"/>
                <a:cs typeface="+mj-cs"/>
              </a:rPr>
              <a:t>Der er et yndigt land</a:t>
            </a:r>
            <a:r>
              <a:rPr kumimoji="0" lang="da-DK" sz="1600" b="0" i="0" u="none" strike="noStrike" kern="1200" cap="none" spc="0" normalizeH="0" noProof="0" dirty="0">
                <a:ln>
                  <a:noFill/>
                </a:ln>
                <a:solidFill>
                  <a:srgbClr val="2D2D2D"/>
                </a:solidFill>
                <a:effectLst/>
                <a:uLnTx/>
                <a:uFillTx/>
                <a:latin typeface="Open Sans" panose="020B0606030504020204" pitchFamily="34" charset="0"/>
                <a:ea typeface="+mj-ea"/>
                <a:cs typeface="+mj-cs"/>
              </a:rPr>
              <a:t> (find teksten på nettet)</a:t>
            </a:r>
            <a:br>
              <a:rPr kumimoji="0" lang="en-US" sz="1600" b="0" i="0" u="none" strike="noStrike" kern="1200" cap="none" spc="0" normalizeH="0" baseline="0" noProof="0" dirty="0">
                <a:ln>
                  <a:noFill/>
                </a:ln>
                <a:solidFill>
                  <a:prstClr val="black"/>
                </a:solidFill>
                <a:effectLst/>
                <a:uLnTx/>
                <a:uFillTx/>
                <a:latin typeface="Aptos Display" panose="02110004020202020204"/>
                <a:ea typeface="+mj-ea"/>
                <a:cs typeface="+mj-cs"/>
              </a:rPr>
            </a:br>
            <a:endParaRPr lang="da-DK" dirty="0"/>
          </a:p>
        </p:txBody>
      </p:sp>
    </p:spTree>
    <p:extLst>
      <p:ext uri="{BB962C8B-B14F-4D97-AF65-F5344CB8AC3E}">
        <p14:creationId xmlns:p14="http://schemas.microsoft.com/office/powerpoint/2010/main" val="304143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2E14F9-FF4A-C533-017D-B26E31D9B656}"/>
              </a:ext>
            </a:extLst>
          </p:cNvPr>
          <p:cNvSpPr>
            <a:spLocks noGrp="1"/>
          </p:cNvSpPr>
          <p:nvPr>
            <p:ph type="title"/>
          </p:nvPr>
        </p:nvSpPr>
        <p:spPr/>
        <p:txBody>
          <a:bodyPr>
            <a:normAutofit fontScale="90000"/>
          </a:bodyPr>
          <a:lstStyle/>
          <a:p>
            <a:r>
              <a:rPr lang="da-DK" dirty="0"/>
              <a:t>Shu-bi-dua-sangen igen: Hvad gør de grin med?</a:t>
            </a:r>
            <a:br>
              <a:rPr lang="da-DK" dirty="0"/>
            </a:br>
            <a:endParaRPr lang="da-DK" dirty="0"/>
          </a:p>
        </p:txBody>
      </p:sp>
      <p:sp>
        <p:nvSpPr>
          <p:cNvPr id="3" name="Pladsholder til indhold 2">
            <a:extLst>
              <a:ext uri="{FF2B5EF4-FFF2-40B4-BE49-F238E27FC236}">
                <a16:creationId xmlns:a16="http://schemas.microsoft.com/office/drawing/2014/main" id="{A56BEAC2-BA47-4711-3737-319410AA1BFF}"/>
              </a:ext>
            </a:extLst>
          </p:cNvPr>
          <p:cNvSpPr>
            <a:spLocks noGrp="1"/>
          </p:cNvSpPr>
          <p:nvPr>
            <p:ph idx="1"/>
          </p:nvPr>
        </p:nvSpPr>
        <p:spPr/>
        <p:txBody>
          <a:bodyPr/>
          <a:lstStyle/>
          <a:p>
            <a:r>
              <a:rPr lang="da-DK" dirty="0"/>
              <a:t>”Punkterer” netop </a:t>
            </a:r>
            <a:r>
              <a:rPr lang="da-DK"/>
              <a:t>en nationalromantisk </a:t>
            </a:r>
            <a:r>
              <a:rPr lang="da-DK" dirty="0"/>
              <a:t>fremstilling af Danmark</a:t>
            </a:r>
          </a:p>
          <a:p>
            <a:r>
              <a:rPr lang="da-DK" dirty="0"/>
              <a:t>Har mange af de typiske, nationalromantiske motiver/elementer med (naturen, bonden, det landlige liv (storken, koen, kornet, kløvermarken),det særligt danske – MEN det vendes på hovedet, lige som ”præstens kone, der står på hænder for sin bror” (WHAT!?)</a:t>
            </a:r>
          </a:p>
          <a:p>
            <a:r>
              <a:rPr lang="da-DK" dirty="0"/>
              <a:t>Koens </a:t>
            </a:r>
            <a:r>
              <a:rPr lang="da-DK" dirty="0">
                <a:solidFill>
                  <a:srgbClr val="FF0000"/>
                </a:solidFill>
              </a:rPr>
              <a:t>yver</a:t>
            </a:r>
            <a:r>
              <a:rPr lang="da-DK" dirty="0"/>
              <a:t>, </a:t>
            </a:r>
            <a:r>
              <a:rPr lang="da-DK" dirty="0">
                <a:solidFill>
                  <a:srgbClr val="FF0000"/>
                </a:solidFill>
              </a:rPr>
              <a:t>bil</a:t>
            </a:r>
            <a:r>
              <a:rPr lang="da-DK" dirty="0"/>
              <a:t>kirkegård, </a:t>
            </a:r>
            <a:r>
              <a:rPr lang="da-DK" dirty="0">
                <a:solidFill>
                  <a:srgbClr val="FF0000"/>
                </a:solidFill>
              </a:rPr>
              <a:t>lort</a:t>
            </a:r>
            <a:r>
              <a:rPr lang="da-DK" dirty="0"/>
              <a:t>, </a:t>
            </a:r>
            <a:r>
              <a:rPr lang="da-DK" dirty="0">
                <a:solidFill>
                  <a:srgbClr val="FF0000"/>
                </a:solidFill>
              </a:rPr>
              <a:t>de varme lande </a:t>
            </a:r>
            <a:r>
              <a:rPr lang="da-DK" dirty="0"/>
              <a:t>– de andre lande er noget lort</a:t>
            </a:r>
          </a:p>
        </p:txBody>
      </p:sp>
    </p:spTree>
    <p:extLst>
      <p:ext uri="{BB962C8B-B14F-4D97-AF65-F5344CB8AC3E}">
        <p14:creationId xmlns:p14="http://schemas.microsoft.com/office/powerpoint/2010/main" val="378244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D77E7-F7B3-2D2F-1FCC-54EA41572D48}"/>
              </a:ext>
            </a:extLst>
          </p:cNvPr>
          <p:cNvSpPr>
            <a:spLocks noGrp="1"/>
          </p:cNvSpPr>
          <p:nvPr>
            <p:ph type="title"/>
          </p:nvPr>
        </p:nvSpPr>
        <p:spPr/>
        <p:txBody>
          <a:bodyPr>
            <a:normAutofit fontScale="90000"/>
          </a:bodyPr>
          <a:lstStyle/>
          <a:p>
            <a:r>
              <a:rPr lang="da-DK" dirty="0"/>
              <a:t>Dagens tekster: </a:t>
            </a:r>
            <a:br>
              <a:rPr lang="da-DK" dirty="0"/>
            </a:br>
            <a:r>
              <a:rPr lang="da-DK" dirty="0"/>
              <a:t>Grundtvig: Danmarks Trøst</a:t>
            </a:r>
            <a:br>
              <a:rPr lang="da-DK" dirty="0"/>
            </a:br>
            <a:r>
              <a:rPr lang="da-DK" dirty="0"/>
              <a:t>H. C. Andersen: I Danmark er jeg født</a:t>
            </a:r>
          </a:p>
        </p:txBody>
      </p:sp>
      <p:sp>
        <p:nvSpPr>
          <p:cNvPr id="3" name="Pladsholder til indhold 2">
            <a:extLst>
              <a:ext uri="{FF2B5EF4-FFF2-40B4-BE49-F238E27FC236}">
                <a16:creationId xmlns:a16="http://schemas.microsoft.com/office/drawing/2014/main" id="{D7E6F360-2C39-99B3-67B0-DCA1881A29BF}"/>
              </a:ext>
            </a:extLst>
          </p:cNvPr>
          <p:cNvSpPr>
            <a:spLocks noGrp="1"/>
          </p:cNvSpPr>
          <p:nvPr>
            <p:ph idx="1"/>
          </p:nvPr>
        </p:nvSpPr>
        <p:spPr/>
        <p:txBody>
          <a:bodyPr/>
          <a:lstStyle/>
          <a:p>
            <a:endParaRPr lang="da-DK" dirty="0"/>
          </a:p>
        </p:txBody>
      </p:sp>
    </p:spTree>
    <p:extLst>
      <p:ext uri="{BB962C8B-B14F-4D97-AF65-F5344CB8AC3E}">
        <p14:creationId xmlns:p14="http://schemas.microsoft.com/office/powerpoint/2010/main" val="2675389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C952D31-4D82-263E-49F9-18F45C0B8BB4}"/>
              </a:ext>
            </a:extLst>
          </p:cNvPr>
          <p:cNvSpPr>
            <a:spLocks noGrp="1"/>
          </p:cNvSpPr>
          <p:nvPr>
            <p:ph type="title"/>
          </p:nvPr>
        </p:nvSpPr>
        <p:spPr>
          <a:xfrm>
            <a:off x="838201" y="345810"/>
            <a:ext cx="5120561" cy="1325563"/>
          </a:xfrm>
        </p:spPr>
        <p:txBody>
          <a:bodyPr>
            <a:normAutofit/>
          </a:bodyPr>
          <a:lstStyle/>
          <a:p>
            <a:r>
              <a:rPr lang="da-DK"/>
              <a:t>Grundtvig </a:t>
            </a:r>
          </a:p>
        </p:txBody>
      </p:sp>
      <p:sp>
        <p:nvSpPr>
          <p:cNvPr id="3" name="Pladsholder til indhold 2">
            <a:extLst>
              <a:ext uri="{FF2B5EF4-FFF2-40B4-BE49-F238E27FC236}">
                <a16:creationId xmlns:a16="http://schemas.microsoft.com/office/drawing/2014/main" id="{3A817DC6-F3A3-CB45-C0E3-7D78B58A9CBD}"/>
              </a:ext>
            </a:extLst>
          </p:cNvPr>
          <p:cNvSpPr>
            <a:spLocks noGrp="1"/>
          </p:cNvSpPr>
          <p:nvPr>
            <p:ph idx="1"/>
          </p:nvPr>
        </p:nvSpPr>
        <p:spPr>
          <a:xfrm>
            <a:off x="838201" y="1825625"/>
            <a:ext cx="5092194" cy="4351338"/>
          </a:xfrm>
        </p:spPr>
        <p:txBody>
          <a:bodyPr>
            <a:normAutofit/>
          </a:bodyPr>
          <a:lstStyle/>
          <a:p>
            <a:pPr marL="0" indent="0">
              <a:buNone/>
            </a:pPr>
            <a:r>
              <a:rPr lang="da-DK" sz="1300" b="1">
                <a:effectLst/>
                <a:latin typeface="Calibri" panose="020F0502020204030204" pitchFamily="34" charset="0"/>
                <a:ea typeface="Calibri" panose="020F0502020204030204" pitchFamily="34" charset="0"/>
                <a:cs typeface="Times New Roman" panose="02020603050405020304" pitchFamily="18" charset="0"/>
              </a:rPr>
              <a:t>Grundtvig (1783 – 1872):</a:t>
            </a:r>
            <a:r>
              <a:rPr lang="da-DK" sz="1300">
                <a:effectLst/>
                <a:latin typeface="Calibri" panose="020F0502020204030204" pitchFamily="34" charset="0"/>
                <a:ea typeface="Calibri" panose="020F0502020204030204" pitchFamily="34" charset="0"/>
                <a:cs typeface="Times New Roman" panose="02020603050405020304" pitchFamily="18" charset="0"/>
              </a:rPr>
              <a:t> Markant dansk personlighed – kirken, skolen og politik.</a:t>
            </a:r>
          </a:p>
          <a:p>
            <a:pPr marL="0" indent="0">
              <a:buNone/>
            </a:pPr>
            <a:r>
              <a:rPr lang="da-DK" sz="1300">
                <a:effectLst/>
                <a:latin typeface="Calibri" panose="020F0502020204030204" pitchFamily="34" charset="0"/>
                <a:ea typeface="Calibri" panose="020F0502020204030204" pitchFamily="34" charset="0"/>
                <a:cs typeface="Times New Roman" panose="02020603050405020304" pitchFamily="18" charset="0"/>
              </a:rPr>
              <a:t>Lægger navn til en gren inden for kristendommen, der er det modsatte af en dyster kristendom. Grundtvigianismen (det gode budskab, man kan ikke gøre sig fortjent til frelsen, men får den alligevel – det modsatte af gerningskristendom).“menneske først, kristen så”. Livet er en gave, der skal nydes (han blev selv gift flere gange og fik børn da han var over 80).  Et oprør mod især Indre Mission. </a:t>
            </a:r>
          </a:p>
          <a:p>
            <a:pPr marL="0" indent="0">
              <a:buNone/>
            </a:pPr>
            <a:r>
              <a:rPr lang="da-DK" sz="1300">
                <a:effectLst/>
                <a:latin typeface="Calibri" panose="020F0502020204030204" pitchFamily="34" charset="0"/>
                <a:ea typeface="Calibri" panose="020F0502020204030204" pitchFamily="34" charset="0"/>
                <a:cs typeface="Times New Roman" panose="02020603050405020304" pitchFamily="18" charset="0"/>
              </a:rPr>
              <a:t>Højskolebevægelsen – hvor bøndernes børn fik oplysning, ikke opdragelse. Dermed en del af oprøret mod adelens særstatus.</a:t>
            </a:r>
          </a:p>
          <a:p>
            <a:pPr marL="0" indent="0">
              <a:buNone/>
            </a:pPr>
            <a:r>
              <a:rPr lang="da-DK" sz="1300">
                <a:effectLst/>
                <a:latin typeface="Calibri" panose="020F0502020204030204" pitchFamily="34" charset="0"/>
                <a:ea typeface="Calibri" panose="020F0502020204030204" pitchFamily="34" charset="0"/>
                <a:cs typeface="Times New Roman" panose="02020603050405020304" pitchFamily="18" charset="0"/>
              </a:rPr>
              <a:t> Aktiv del af debatten om demokrati og ytringsfrihed, især ytringsfrihed. Var IKKE fortaler for enevældens afskaffelse – accepterede med tiden demokratiet, men undlod at stemme hverken for eller imod. </a:t>
            </a:r>
          </a:p>
          <a:p>
            <a:pPr marL="0" indent="0">
              <a:buNone/>
            </a:pPr>
            <a:r>
              <a:rPr lang="da-DK" sz="1300">
                <a:effectLst/>
                <a:latin typeface="Calibri" panose="020F0502020204030204" pitchFamily="34" charset="0"/>
                <a:ea typeface="Calibri" panose="020F0502020204030204" pitchFamily="34" charset="0"/>
                <a:cs typeface="Times New Roman" panose="02020603050405020304" pitchFamily="18" charset="0"/>
              </a:rPr>
              <a:t>Har skrevet o. 1500 salmer, nok vores betydeligste salmedigter. </a:t>
            </a:r>
          </a:p>
          <a:p>
            <a:pPr marL="0" indent="0">
              <a:buNone/>
            </a:pPr>
            <a:r>
              <a:rPr lang="da-DK" sz="1300">
                <a:effectLst/>
                <a:latin typeface="Calibri" panose="020F0502020204030204" pitchFamily="34" charset="0"/>
                <a:ea typeface="Calibri" panose="020F0502020204030204" pitchFamily="34" charset="0"/>
                <a:cs typeface="Times New Roman" panose="02020603050405020304" pitchFamily="18" charset="0"/>
              </a:rPr>
              <a:t>Har haft stor indflydelse på dansk kultur – hans tekster bliver stadig genfortolkede og brugt i mange forskellige situationer (Politik -nævn forbindelsen til Venstre, gårdmændenes parti), Michael Falch, Nephew).</a:t>
            </a:r>
          </a:p>
          <a:p>
            <a:pPr marL="0" indent="0">
              <a:buNone/>
            </a:pPr>
            <a:endParaRPr lang="da-DK" sz="1300"/>
          </a:p>
        </p:txBody>
      </p:sp>
      <p:sp>
        <p:nvSpPr>
          <p:cNvPr id="5136" name="Oval 513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124" name="Picture 4" descr="Ulrich Thomsen spiller Grundtvig i ny DR-satsning - Avisen.dk">
            <a:extLst>
              <a:ext uri="{FF2B5EF4-FFF2-40B4-BE49-F238E27FC236}">
                <a16:creationId xmlns:a16="http://schemas.microsoft.com/office/drawing/2014/main" id="{025EF2F7-E3E4-C03C-B181-CA878BFEF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80" r="22890"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5138" name="Arc 513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122" name="Picture 2" descr="Grundtvig, N. F. S. | forfatterweb">
            <a:extLst>
              <a:ext uri="{FF2B5EF4-FFF2-40B4-BE49-F238E27FC236}">
                <a16:creationId xmlns:a16="http://schemas.microsoft.com/office/drawing/2014/main" id="{EFD49346-E661-D7F8-D0E6-FC6EE882A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361" r="6956" b="1"/>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05482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706</Words>
  <Application>Microsoft Office PowerPoint</Application>
  <PresentationFormat>Widescreen</PresentationFormat>
  <Paragraphs>33</Paragraphs>
  <Slides>10</Slides>
  <Notes>1</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10</vt:i4>
      </vt:variant>
    </vt:vector>
  </HeadingPairs>
  <TitlesOfParts>
    <vt:vector size="19" baseType="lpstr">
      <vt:lpstr>Aptos</vt:lpstr>
      <vt:lpstr>Aptos Display</vt:lpstr>
      <vt:lpstr>Arial</vt:lpstr>
      <vt:lpstr>Calibri</vt:lpstr>
      <vt:lpstr>Inter</vt:lpstr>
      <vt:lpstr>Open Sans</vt:lpstr>
      <vt:lpstr>Programme</vt:lpstr>
      <vt:lpstr>Wingdings</vt:lpstr>
      <vt:lpstr>Office-tema</vt:lpstr>
      <vt:lpstr>Nationalromantikken</vt:lpstr>
      <vt:lpstr>Forestil dig en sang om Danmark… Hvad skal sådan én handle om???</vt:lpstr>
      <vt:lpstr>Shu-Bi-Dua: Danmark (1978)</vt:lpstr>
      <vt:lpstr>Shu-Bi-Dua: Danmark (1978)</vt:lpstr>
      <vt:lpstr>Natasja: Gi mig Danmark tilbage</vt:lpstr>
      <vt:lpstr>Læs om nationalromantikken: https://litteraturportalen.systime.dk/?id=2499#c9920       </vt:lpstr>
      <vt:lpstr>Shu-bi-dua-sangen igen: Hvad gør de grin med? </vt:lpstr>
      <vt:lpstr>Dagens tekster:  Grundtvig: Danmarks Trøst H. C. Andersen: I Danmark er jeg født</vt:lpstr>
      <vt:lpstr>Grundtvig </vt:lpstr>
      <vt:lpstr>Læs og analysér – se tekster på blokken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Mine Mølgaard</dc:creator>
  <cp:lastModifiedBy>Mine Mølgaard</cp:lastModifiedBy>
  <cp:revision>1</cp:revision>
  <dcterms:created xsi:type="dcterms:W3CDTF">2025-04-28T18:37:03Z</dcterms:created>
  <dcterms:modified xsi:type="dcterms:W3CDTF">2025-04-28T19:56:25Z</dcterms:modified>
</cp:coreProperties>
</file>