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8"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4" r:id="rId28"/>
    <p:sldId id="285" r:id="rId29"/>
    <p:sldId id="286" r:id="rId30"/>
    <p:sldId id="288" r:id="rId31"/>
    <p:sldId id="289" r:id="rId32"/>
    <p:sldId id="290" r:id="rId33"/>
    <p:sldId id="291" r:id="rId34"/>
    <p:sldId id="292" r:id="rId35"/>
    <p:sldId id="293" r:id="rId36"/>
    <p:sldId id="295" r:id="rId37"/>
    <p:sldId id="297" r:id="rId38"/>
    <p:sldId id="298" r:id="rId39"/>
    <p:sldId id="310" r:id="rId40"/>
    <p:sldId id="311" r:id="rId41"/>
    <p:sldId id="299" r:id="rId42"/>
    <p:sldId id="300" r:id="rId43"/>
    <p:sldId id="301" r:id="rId44"/>
    <p:sldId id="303" r:id="rId45"/>
    <p:sldId id="304" r:id="rId46"/>
    <p:sldId id="305" r:id="rId47"/>
    <p:sldId id="308" r:id="rId48"/>
    <p:sldId id="309" r:id="rId49"/>
  </p:sldIdLst>
  <p:sldSz cx="9144000" cy="6858000" type="screen4x3"/>
  <p:notesSz cx="6858000" cy="9144000"/>
  <p:defaultTextStyle>
    <a:defPPr>
      <a:defRPr lang="da-DK"/>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E358DAF-1124-4B59-B3A5-74BBE138C427}" v="81" dt="2025-05-07T07:22:03.07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786" autoAdjust="0"/>
  </p:normalViewPr>
  <p:slideViewPr>
    <p:cSldViewPr snapToGrid="0">
      <p:cViewPr varScale="1">
        <p:scale>
          <a:sx n="47" d="100"/>
          <a:sy n="47" d="100"/>
        </p:scale>
        <p:origin x="1728"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microsoft.com/office/2015/10/relationships/revisionInfo" Target="revisionInfo.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ørn M. Clausen" userId="71f89302-b71e-4ddf-b05b-b5ddd10aab7d" providerId="ADAL" clId="{CE358DAF-1124-4B59-B3A5-74BBE138C427}"/>
    <pc:docChg chg="custSel modSld">
      <pc:chgData name="Jørn M. Clausen" userId="71f89302-b71e-4ddf-b05b-b5ddd10aab7d" providerId="ADAL" clId="{CE358DAF-1124-4B59-B3A5-74BBE138C427}" dt="2025-05-07T07:24:08.232" v="363" actId="20577"/>
      <pc:docMkLst>
        <pc:docMk/>
      </pc:docMkLst>
      <pc:sldChg chg="modNotes">
        <pc:chgData name="Jørn M. Clausen" userId="71f89302-b71e-4ddf-b05b-b5ddd10aab7d" providerId="ADAL" clId="{CE358DAF-1124-4B59-B3A5-74BBE138C427}" dt="2025-05-07T07:21:30.092" v="224" actId="27636"/>
        <pc:sldMkLst>
          <pc:docMk/>
          <pc:sldMk cId="0" sldId="259"/>
        </pc:sldMkLst>
      </pc:sldChg>
      <pc:sldChg chg="modNotes">
        <pc:chgData name="Jørn M. Clausen" userId="71f89302-b71e-4ddf-b05b-b5ddd10aab7d" providerId="ADAL" clId="{CE358DAF-1124-4B59-B3A5-74BBE138C427}" dt="2025-05-07T07:21:30.109" v="225" actId="27636"/>
        <pc:sldMkLst>
          <pc:docMk/>
          <pc:sldMk cId="0" sldId="261"/>
        </pc:sldMkLst>
      </pc:sldChg>
      <pc:sldChg chg="modNotes">
        <pc:chgData name="Jørn M. Clausen" userId="71f89302-b71e-4ddf-b05b-b5ddd10aab7d" providerId="ADAL" clId="{CE358DAF-1124-4B59-B3A5-74BBE138C427}" dt="2025-05-07T07:21:30.125" v="226" actId="27636"/>
        <pc:sldMkLst>
          <pc:docMk/>
          <pc:sldMk cId="0" sldId="264"/>
        </pc:sldMkLst>
      </pc:sldChg>
      <pc:sldChg chg="modSp mod">
        <pc:chgData name="Jørn M. Clausen" userId="71f89302-b71e-4ddf-b05b-b5ddd10aab7d" providerId="ADAL" clId="{CE358DAF-1124-4B59-B3A5-74BBE138C427}" dt="2025-05-07T07:17:39.694" v="170" actId="20577"/>
        <pc:sldMkLst>
          <pc:docMk/>
          <pc:sldMk cId="0" sldId="265"/>
        </pc:sldMkLst>
        <pc:spChg chg="mod">
          <ac:chgData name="Jørn M. Clausen" userId="71f89302-b71e-4ddf-b05b-b5ddd10aab7d" providerId="ADAL" clId="{CE358DAF-1124-4B59-B3A5-74BBE138C427}" dt="2025-05-07T07:17:39.694" v="170" actId="20577"/>
          <ac:spMkLst>
            <pc:docMk/>
            <pc:sldMk cId="0" sldId="265"/>
            <ac:spMk id="10243" creationId="{00000000-0000-0000-0000-000000000000}"/>
          </ac:spMkLst>
        </pc:spChg>
      </pc:sldChg>
      <pc:sldChg chg="modSp mod">
        <pc:chgData name="Jørn M. Clausen" userId="71f89302-b71e-4ddf-b05b-b5ddd10aab7d" providerId="ADAL" clId="{CE358DAF-1124-4B59-B3A5-74BBE138C427}" dt="2025-05-07T07:20:19.019" v="222" actId="20577"/>
        <pc:sldMkLst>
          <pc:docMk/>
          <pc:sldMk cId="0" sldId="267"/>
        </pc:sldMkLst>
        <pc:spChg chg="mod">
          <ac:chgData name="Jørn M. Clausen" userId="71f89302-b71e-4ddf-b05b-b5ddd10aab7d" providerId="ADAL" clId="{CE358DAF-1124-4B59-B3A5-74BBE138C427}" dt="2025-05-07T07:20:19.019" v="222" actId="20577"/>
          <ac:spMkLst>
            <pc:docMk/>
            <pc:sldMk cId="0" sldId="267"/>
            <ac:spMk id="12291" creationId="{00000000-0000-0000-0000-000000000000}"/>
          </ac:spMkLst>
        </pc:spChg>
      </pc:sldChg>
      <pc:sldChg chg="modNotes">
        <pc:chgData name="Jørn M. Clausen" userId="71f89302-b71e-4ddf-b05b-b5ddd10aab7d" providerId="ADAL" clId="{CE358DAF-1124-4B59-B3A5-74BBE138C427}" dt="2025-05-07T07:21:30.149" v="227" actId="27636"/>
        <pc:sldMkLst>
          <pc:docMk/>
          <pc:sldMk cId="0" sldId="268"/>
        </pc:sldMkLst>
      </pc:sldChg>
      <pc:sldChg chg="modNotes">
        <pc:chgData name="Jørn M. Clausen" userId="71f89302-b71e-4ddf-b05b-b5ddd10aab7d" providerId="ADAL" clId="{CE358DAF-1124-4B59-B3A5-74BBE138C427}" dt="2025-05-07T07:21:30.187" v="228" actId="27636"/>
        <pc:sldMkLst>
          <pc:docMk/>
          <pc:sldMk cId="0" sldId="270"/>
        </pc:sldMkLst>
      </pc:sldChg>
      <pc:sldChg chg="modSp mod">
        <pc:chgData name="Jørn M. Clausen" userId="71f89302-b71e-4ddf-b05b-b5ddd10aab7d" providerId="ADAL" clId="{CE358DAF-1124-4B59-B3A5-74BBE138C427}" dt="2025-05-07T07:22:03.076" v="309" actId="113"/>
        <pc:sldMkLst>
          <pc:docMk/>
          <pc:sldMk cId="0" sldId="272"/>
        </pc:sldMkLst>
        <pc:spChg chg="mod">
          <ac:chgData name="Jørn M. Clausen" userId="71f89302-b71e-4ddf-b05b-b5ddd10aab7d" providerId="ADAL" clId="{CE358DAF-1124-4B59-B3A5-74BBE138C427}" dt="2025-05-07T07:22:03.076" v="309" actId="113"/>
          <ac:spMkLst>
            <pc:docMk/>
            <pc:sldMk cId="0" sldId="272"/>
            <ac:spMk id="96259" creationId="{00000000-0000-0000-0000-000000000000}"/>
          </ac:spMkLst>
        </pc:spChg>
      </pc:sldChg>
      <pc:sldChg chg="modSp mod">
        <pc:chgData name="Jørn M. Clausen" userId="71f89302-b71e-4ddf-b05b-b5ddd10aab7d" providerId="ADAL" clId="{CE358DAF-1124-4B59-B3A5-74BBE138C427}" dt="2025-05-07T07:24:08.232" v="363" actId="20577"/>
        <pc:sldMkLst>
          <pc:docMk/>
          <pc:sldMk cId="0" sldId="274"/>
        </pc:sldMkLst>
        <pc:spChg chg="mod">
          <ac:chgData name="Jørn M. Clausen" userId="71f89302-b71e-4ddf-b05b-b5ddd10aab7d" providerId="ADAL" clId="{CE358DAF-1124-4B59-B3A5-74BBE138C427}" dt="2025-05-07T07:24:08.232" v="363" actId="20577"/>
          <ac:spMkLst>
            <pc:docMk/>
            <pc:sldMk cId="0" sldId="274"/>
            <ac:spMk id="3" creationId="{00000000-0000-0000-0000-000000000000}"/>
          </ac:spMkLst>
        </pc:spChg>
      </pc:sldChg>
    </pc:docChg>
  </pc:docChgLst>
  <pc:docChgLst>
    <pc:chgData name="Jørn M. Clausen" userId="71f89302-b71e-4ddf-b05b-b5ddd10aab7d" providerId="ADAL" clId="{5045D15E-A8F3-4521-9022-7CA720B0D453}"/>
    <pc:docChg chg="modSld">
      <pc:chgData name="Jørn M. Clausen" userId="71f89302-b71e-4ddf-b05b-b5ddd10aab7d" providerId="ADAL" clId="{5045D15E-A8F3-4521-9022-7CA720B0D453}" dt="2022-02-28T20:43:19.025" v="0" actId="20577"/>
      <pc:docMkLst>
        <pc:docMk/>
      </pc:docMkLst>
      <pc:sldChg chg="modSp mod">
        <pc:chgData name="Jørn M. Clausen" userId="71f89302-b71e-4ddf-b05b-b5ddd10aab7d" providerId="ADAL" clId="{5045D15E-A8F3-4521-9022-7CA720B0D453}" dt="2022-02-28T20:43:19.025" v="0" actId="20577"/>
        <pc:sldMkLst>
          <pc:docMk/>
          <pc:sldMk cId="0" sldId="25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3DD3055-6DE0-4CB6-87F3-A3BE45F43BCA}" type="datetimeFigureOut">
              <a:rPr lang="da-DK"/>
              <a:pPr>
                <a:defRPr/>
              </a:pPr>
              <a:t>07-05-2025</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a-DK" noProof="0"/>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a-DK" noProof="0"/>
              <a:t>Klik for at redigere typografi i masteren</a:t>
            </a:r>
          </a:p>
          <a:p>
            <a:pPr lvl="1"/>
            <a:r>
              <a:rPr lang="da-DK" noProof="0"/>
              <a:t>Andet niveau</a:t>
            </a:r>
          </a:p>
          <a:p>
            <a:pPr lvl="2"/>
            <a:r>
              <a:rPr lang="da-DK" noProof="0"/>
              <a:t>Tredje niveau</a:t>
            </a:r>
          </a:p>
          <a:p>
            <a:pPr lvl="3"/>
            <a:r>
              <a:rPr lang="da-DK" noProof="0"/>
              <a:t>Fjerde niveau</a:t>
            </a:r>
          </a:p>
          <a:p>
            <a:pPr lvl="4"/>
            <a:r>
              <a:rPr lang="da-DK" noProof="0"/>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21E8E7E-AD5E-48FE-92F4-AC9A1245780B}" type="slidenum">
              <a:rPr lang="da-DK"/>
              <a:pPr>
                <a:defRPr/>
              </a:pPr>
              <a:t>‹nr.›</a:t>
            </a:fld>
            <a:endParaRPr lang="da-DK"/>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sundhed.dk/wps/portal/_s.155/1978?tsId=1023041019112729&amp;agId=1003031202152856&amp;orgId=m3lZigEAfz//wGxU" TargetMode="External"/><Relationship Id="rId7" Type="http://schemas.openxmlformats.org/officeDocument/2006/relationships/hyperlink" Target="http://www.herlevhosp.dk/"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http/www.sundhed.dk/wps/portal/_s.155/1978?tsId=2030031212124006&amp;agId=2029031121143104&amp;orgId=wbxBavkAoKLz+eto" TargetMode="External"/><Relationship Id="rId5" Type="http://schemas.openxmlformats.org/officeDocument/2006/relationships/hyperlink" Target="http://www.sundhed.dk/wps/alias?alias=vis_profil_omraade?orgId=haLAMPkAhfA0QwQf&amp;tsId=8001" TargetMode="External"/><Relationship Id="rId4" Type="http://schemas.openxmlformats.org/officeDocument/2006/relationships/hyperlink" Target="http://www.rs-roskilde.dk/" TargetMode="Externa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Pladsholder til diasbillede 1"/>
          <p:cNvSpPr>
            <a:spLocks noGrp="1" noRot="1" noChangeAspect="1" noTextEdit="1"/>
          </p:cNvSpPr>
          <p:nvPr>
            <p:ph type="sldImg"/>
          </p:nvPr>
        </p:nvSpPr>
        <p:spPr bwMode="auto">
          <a:noFill/>
          <a:ln>
            <a:solidFill>
              <a:srgbClr val="000000"/>
            </a:solidFill>
            <a:miter lim="800000"/>
            <a:headEnd/>
            <a:tailEnd/>
          </a:ln>
        </p:spPr>
      </p:sp>
      <p:sp>
        <p:nvSpPr>
          <p:cNvPr id="52227"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
        <p:nvSpPr>
          <p:cNvPr id="52228"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374D22D-A232-4C3A-B9C5-BE49BCB1AFD2}" type="slidenum">
              <a:rPr lang="da-DK"/>
              <a:pPr fontAlgn="base">
                <a:spcBef>
                  <a:spcPct val="0"/>
                </a:spcBef>
                <a:spcAft>
                  <a:spcPct val="0"/>
                </a:spcAft>
              </a:pPr>
              <a:t>1</a:t>
            </a:fld>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46F88F2-E2F0-4835-8BCE-8A258D34C68D}" type="slidenum">
              <a:rPr lang="da-DK"/>
              <a:pPr fontAlgn="base">
                <a:spcBef>
                  <a:spcPct val="0"/>
                </a:spcBef>
                <a:spcAft>
                  <a:spcPct val="0"/>
                </a:spcAft>
              </a:pPr>
              <a:t>10</a:t>
            </a:fld>
            <a:endParaRPr lang="da-DK"/>
          </a:p>
        </p:txBody>
      </p:sp>
      <p:sp>
        <p:nvSpPr>
          <p:cNvPr id="614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85D3885-B497-4A96-975D-B7C10E96CF8B}" type="slidenum">
              <a:rPr lang="da-DK"/>
              <a:pPr fontAlgn="base">
                <a:spcBef>
                  <a:spcPct val="0"/>
                </a:spcBef>
                <a:spcAft>
                  <a:spcPct val="0"/>
                </a:spcAft>
              </a:pPr>
              <a:t>11</a:t>
            </a:fld>
            <a:endParaRPr lang="da-DK"/>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marL="228600" indent="-228600">
              <a:spcBef>
                <a:spcPct val="0"/>
              </a:spcBef>
            </a:pPr>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Pladsholder til diasbillede 1"/>
          <p:cNvSpPr>
            <a:spLocks noGrp="1" noRot="1" noChangeAspect="1" noTextEdit="1"/>
          </p:cNvSpPr>
          <p:nvPr>
            <p:ph type="sldImg"/>
          </p:nvPr>
        </p:nvSpPr>
        <p:spPr bwMode="auto">
          <a:noFill/>
          <a:ln>
            <a:solidFill>
              <a:srgbClr val="000000"/>
            </a:solidFill>
            <a:miter lim="800000"/>
            <a:headEnd/>
            <a:tailEnd/>
          </a:ln>
        </p:spPr>
      </p:sp>
      <p:sp>
        <p:nvSpPr>
          <p:cNvPr id="3" name="Pladsholder til noter 2"/>
          <p:cNvSpPr>
            <a:spLocks noGrp="1"/>
          </p:cNvSpPr>
          <p:nvPr>
            <p:ph type="body" idx="1"/>
          </p:nvPr>
        </p:nvSpPr>
        <p:spPr/>
        <p:txBody>
          <a:bodyPr>
            <a:normAutofit/>
          </a:bodyPr>
          <a:lstStyle/>
          <a:p>
            <a:pPr fontAlgn="auto">
              <a:spcBef>
                <a:spcPts val="0"/>
              </a:spcBef>
              <a:spcAft>
                <a:spcPts val="0"/>
              </a:spcAft>
              <a:defRPr/>
            </a:pPr>
            <a:r>
              <a:rPr lang="da-DK"/>
              <a:t>I rygmarvens </a:t>
            </a:r>
            <a:r>
              <a:rPr lang="da-DK" err="1"/>
              <a:t>baghorn</a:t>
            </a:r>
            <a:r>
              <a:rPr lang="da-DK"/>
              <a:t> kan stærkt øget </a:t>
            </a:r>
            <a:r>
              <a:rPr lang="da-DK" err="1"/>
              <a:t>afferent</a:t>
            </a:r>
            <a:r>
              <a:rPr lang="da-DK"/>
              <a:t> aktivitet fremkalde sensibilisering af de neuroner, som projicerer til højere centre. Sensibilisering sker ved voldsom </a:t>
            </a:r>
            <a:r>
              <a:rPr lang="da-DK" err="1"/>
              <a:t>afferent</a:t>
            </a:r>
            <a:r>
              <a:rPr lang="da-DK"/>
              <a:t> aktivitet, som kan skyldes nerve- såvel som vævsskade. </a:t>
            </a:r>
            <a:r>
              <a:rPr lang="da-DK" b="1"/>
              <a:t>Central sensibilisering kan føre til abnorm temporal summation, udvidelse af receptive områder og smerte ved normalt </a:t>
            </a:r>
            <a:r>
              <a:rPr lang="da-DK" b="1" err="1"/>
              <a:t>ikkesmertefulde</a:t>
            </a:r>
            <a:r>
              <a:rPr lang="da-DK" b="1"/>
              <a:t> stimuli.</a:t>
            </a:r>
          </a:p>
          <a:p>
            <a:pPr fontAlgn="auto">
              <a:spcBef>
                <a:spcPts val="0"/>
              </a:spcBef>
              <a:spcAft>
                <a:spcPts val="0"/>
              </a:spcAft>
              <a:defRPr/>
            </a:pPr>
            <a:r>
              <a:rPr lang="da-DK" b="1"/>
              <a:t>Patienter med central smerte har ofte en abnorm </a:t>
            </a:r>
            <a:r>
              <a:rPr lang="da-DK" b="1" err="1"/>
              <a:t>spinotalamisk</a:t>
            </a:r>
            <a:r>
              <a:rPr lang="da-DK" b="1"/>
              <a:t> funktion med ændret følelse for smerte og temperatur samt en øget følsomhed for både smerte- og ikke smertefulde stimuli</a:t>
            </a:r>
            <a:r>
              <a:rPr lang="da-DK"/>
              <a:t>, </a:t>
            </a:r>
          </a:p>
          <a:p>
            <a:pPr fontAlgn="auto">
              <a:spcBef>
                <a:spcPts val="0"/>
              </a:spcBef>
              <a:spcAft>
                <a:spcPts val="0"/>
              </a:spcAft>
              <a:defRPr/>
            </a:pPr>
            <a:endParaRPr lang="da-DK"/>
          </a:p>
        </p:txBody>
      </p:sp>
      <p:sp>
        <p:nvSpPr>
          <p:cNvPr id="63492"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556A5F0-606A-4442-B1B4-F991CAA471AC}" type="slidenum">
              <a:rPr lang="da-DK"/>
              <a:pPr fontAlgn="base">
                <a:spcBef>
                  <a:spcPct val="0"/>
                </a:spcBef>
                <a:spcAft>
                  <a:spcPct val="0"/>
                </a:spcAft>
              </a:pPr>
              <a:t>12</a:t>
            </a:fld>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Pladsholder til diasbillede 1"/>
          <p:cNvSpPr>
            <a:spLocks noGrp="1" noRot="1" noChangeAspect="1" noTextEdit="1"/>
          </p:cNvSpPr>
          <p:nvPr>
            <p:ph type="sldImg"/>
          </p:nvPr>
        </p:nvSpPr>
        <p:spPr bwMode="auto">
          <a:noFill/>
          <a:ln>
            <a:solidFill>
              <a:srgbClr val="000000"/>
            </a:solidFill>
            <a:miter lim="800000"/>
            <a:headEnd/>
            <a:tailEnd/>
          </a:ln>
        </p:spPr>
      </p:sp>
      <p:sp>
        <p:nvSpPr>
          <p:cNvPr id="64515" name="Pladsholder til noter 2"/>
          <p:cNvSpPr>
            <a:spLocks noGrp="1"/>
          </p:cNvSpPr>
          <p:nvPr>
            <p:ph type="body" idx="1"/>
          </p:nvPr>
        </p:nvSpPr>
        <p:spPr bwMode="auto">
          <a:noFill/>
        </p:spPr>
        <p:txBody>
          <a:bodyPr wrap="square" numCol="1" anchor="t" anchorCtr="0" compatLnSpc="1">
            <a:prstTxWarp prst="textNoShape">
              <a:avLst/>
            </a:prstTxWarp>
          </a:bodyPr>
          <a:lstStyle/>
          <a:p>
            <a:pPr hangingPunct="0">
              <a:spcBef>
                <a:spcPct val="0"/>
              </a:spcBef>
            </a:pPr>
            <a:r>
              <a:rPr lang="da-DK"/>
              <a:t>Kroniske smerter har altid  initial haft et  fysisk grundlag. </a:t>
            </a:r>
          </a:p>
          <a:p>
            <a:pPr hangingPunct="0">
              <a:spcBef>
                <a:spcPct val="0"/>
              </a:spcBef>
            </a:pPr>
            <a:r>
              <a:rPr lang="da-DK"/>
              <a:t>Kroniske smerter kan skyldes en fortsat stimulation af nociceptorerne i områder med pågående vævsskade som f. eks. t ved cancer og artrose. </a:t>
            </a:r>
          </a:p>
          <a:p>
            <a:pPr hangingPunct="0">
              <a:spcBef>
                <a:spcPct val="0"/>
              </a:spcBef>
            </a:pPr>
            <a:r>
              <a:rPr lang="da-DK"/>
              <a:t>Men ofte ser man kroniske smerter efter en initial vævsskade, som er ophelet (postherpetisk neuralgi, følger efter stråle- og kemoterapi samt operation), </a:t>
            </a:r>
          </a:p>
          <a:p>
            <a:pPr hangingPunct="0">
              <a:spcBef>
                <a:spcPct val="0"/>
              </a:spcBef>
            </a:pPr>
            <a:r>
              <a:rPr lang="da-DK"/>
              <a:t>ligesom man kan se kroniske smerter, der ikke med sikkerhed er forudgået af vævsskade eller traume (fibromyalgi, følger efter piskesmældsskade). </a:t>
            </a:r>
          </a:p>
          <a:p>
            <a:pPr hangingPunct="0">
              <a:spcBef>
                <a:spcPct val="0"/>
              </a:spcBef>
            </a:pPr>
            <a:r>
              <a:rPr lang="da-DK"/>
              <a:t>Man har tidligere set den kroniske smertetilstand som psykologiske eller psykiatriske fænomener.</a:t>
            </a:r>
          </a:p>
          <a:p>
            <a:pPr hangingPunct="0">
              <a:spcBef>
                <a:spcPct val="0"/>
              </a:spcBef>
            </a:pPr>
            <a:endParaRPr lang="da-DK"/>
          </a:p>
          <a:p>
            <a:pPr hangingPunct="0">
              <a:spcBef>
                <a:spcPct val="0"/>
              </a:spcBef>
            </a:pPr>
            <a:r>
              <a:rPr lang="da-DK"/>
              <a:t> At man i mange tilfælde med de eksisterende undersøgelsesmetoder ikke kan påvise objektive forandringer som grundlag for smerterne må ikke tages som udtryk for, at sådanne ikke findes eller ikke tidligere har været til stede. </a:t>
            </a:r>
          </a:p>
          <a:p>
            <a:pPr hangingPunct="0">
              <a:spcBef>
                <a:spcPct val="0"/>
              </a:spcBef>
            </a:pPr>
            <a:r>
              <a:rPr lang="da-DK"/>
              <a:t>Vores tiltagende viden om den neuronale plasticitet og de funktionsændringer i centralnervesystemet, som sker hos visse patienter i forbindelse med skade, betyder således, at den traditionelle opdeling af kroniske smertetilstande i en overvejende somatisk og overvejende psykosocial hovedgruppe bør forlades. </a:t>
            </a:r>
          </a:p>
          <a:p>
            <a:pPr hangingPunct="0">
              <a:spcBef>
                <a:spcPct val="0"/>
              </a:spcBef>
            </a:pPr>
            <a:endParaRPr lang="da-DK"/>
          </a:p>
        </p:txBody>
      </p:sp>
      <p:sp>
        <p:nvSpPr>
          <p:cNvPr id="64516"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E4CC5A8-7984-4836-AF84-FB325A3FC240}" type="slidenum">
              <a:rPr lang="da-DK"/>
              <a:pPr fontAlgn="base">
                <a:spcBef>
                  <a:spcPct val="0"/>
                </a:spcBef>
                <a:spcAft>
                  <a:spcPct val="0"/>
                </a:spcAft>
              </a:pPr>
              <a:t>13</a:t>
            </a:fld>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Pladsholder til diasbillede 1"/>
          <p:cNvSpPr>
            <a:spLocks noGrp="1" noRot="1" noChangeAspect="1" noTextEdit="1"/>
          </p:cNvSpPr>
          <p:nvPr>
            <p:ph type="sldImg"/>
          </p:nvPr>
        </p:nvSpPr>
        <p:spPr bwMode="auto">
          <a:noFill/>
          <a:ln>
            <a:solidFill>
              <a:srgbClr val="000000"/>
            </a:solidFill>
            <a:miter lim="800000"/>
            <a:headEnd/>
            <a:tailEnd/>
          </a:ln>
        </p:spPr>
      </p:sp>
      <p:sp>
        <p:nvSpPr>
          <p:cNvPr id="3" name="Pladsholder til noter 2"/>
          <p:cNvSpPr>
            <a:spLocks noGrp="1"/>
          </p:cNvSpPr>
          <p:nvPr>
            <p:ph type="body" idx="1"/>
          </p:nvPr>
        </p:nvSpPr>
        <p:spPr/>
        <p:txBody>
          <a:bodyPr>
            <a:normAutofit fontScale="77500" lnSpcReduction="20000"/>
          </a:bodyPr>
          <a:lstStyle/>
          <a:p>
            <a:pPr fontAlgn="auto">
              <a:spcBef>
                <a:spcPts val="0"/>
              </a:spcBef>
              <a:spcAft>
                <a:spcPts val="0"/>
              </a:spcAft>
              <a:defRPr/>
            </a:pPr>
            <a:r>
              <a:rPr lang="da-DK" b="1"/>
              <a:t>Den totale smerte</a:t>
            </a:r>
            <a:r>
              <a:rPr lang="da-DK"/>
              <a:t>   -  udvikler sig typisk over flere år: </a:t>
            </a:r>
            <a:endParaRPr lang="da-DK" sz="1600"/>
          </a:p>
          <a:p>
            <a:pPr fontAlgn="auto">
              <a:spcBef>
                <a:spcPts val="0"/>
              </a:spcBef>
              <a:spcAft>
                <a:spcPts val="0"/>
              </a:spcAft>
              <a:defRPr/>
            </a:pPr>
            <a:r>
              <a:rPr lang="da-DK" b="1"/>
              <a:t>Biologisk substrat : </a:t>
            </a:r>
          </a:p>
          <a:p>
            <a:pPr fontAlgn="auto">
              <a:spcBef>
                <a:spcPts val="0"/>
              </a:spcBef>
              <a:spcAft>
                <a:spcPts val="0"/>
              </a:spcAft>
              <a:defRPr/>
            </a:pPr>
            <a:r>
              <a:rPr lang="da-DK"/>
              <a:t>oprindeligt udløsende faktor </a:t>
            </a:r>
            <a:endParaRPr lang="da-DK" sz="1600"/>
          </a:p>
          <a:p>
            <a:pPr fontAlgn="auto">
              <a:spcBef>
                <a:spcPts val="0"/>
              </a:spcBef>
              <a:spcAft>
                <a:spcPts val="0"/>
              </a:spcAft>
              <a:defRPr/>
            </a:pPr>
            <a:r>
              <a:rPr lang="da-DK"/>
              <a:t>Tidligere smerteoplevelser</a:t>
            </a:r>
            <a:endParaRPr lang="da-DK" sz="1600"/>
          </a:p>
          <a:p>
            <a:pPr fontAlgn="auto">
              <a:spcBef>
                <a:spcPts val="0"/>
              </a:spcBef>
              <a:spcAft>
                <a:spcPts val="0"/>
              </a:spcAft>
              <a:defRPr/>
            </a:pPr>
            <a:r>
              <a:rPr lang="da-DK"/>
              <a:t>Smerternes karakter : </a:t>
            </a:r>
            <a:r>
              <a:rPr lang="da-DK" sz="1600"/>
              <a:t>Intensitet – Tidsperspektiv - Beskrivelse, typebestemmelse</a:t>
            </a:r>
          </a:p>
          <a:p>
            <a:pPr fontAlgn="auto">
              <a:spcBef>
                <a:spcPts val="0"/>
              </a:spcBef>
              <a:spcAft>
                <a:spcPts val="0"/>
              </a:spcAft>
              <a:defRPr/>
            </a:pPr>
            <a:r>
              <a:rPr lang="da-DK"/>
              <a:t>Nattesøvnen</a:t>
            </a:r>
            <a:endParaRPr lang="da-DK" sz="1600"/>
          </a:p>
          <a:p>
            <a:pPr fontAlgn="auto">
              <a:spcBef>
                <a:spcPts val="0"/>
              </a:spcBef>
              <a:spcAft>
                <a:spcPts val="0"/>
              </a:spcAft>
              <a:defRPr/>
            </a:pPr>
            <a:r>
              <a:rPr lang="da-DK"/>
              <a:t>Fysisk undersøgelse</a:t>
            </a:r>
            <a:endParaRPr lang="da-DK" sz="1600"/>
          </a:p>
          <a:p>
            <a:pPr fontAlgn="auto">
              <a:spcBef>
                <a:spcPts val="0"/>
              </a:spcBef>
              <a:spcAft>
                <a:spcPts val="0"/>
              </a:spcAft>
              <a:defRPr/>
            </a:pPr>
            <a:r>
              <a:rPr lang="da-DK"/>
              <a:t>Fysisk funktionsevne : Arbejde – Hjem – Fritid - hjælpemidler</a:t>
            </a:r>
            <a:endParaRPr lang="da-DK" sz="1600"/>
          </a:p>
          <a:p>
            <a:pPr fontAlgn="auto">
              <a:spcBef>
                <a:spcPts val="0"/>
              </a:spcBef>
              <a:spcAft>
                <a:spcPts val="0"/>
              </a:spcAft>
              <a:defRPr/>
            </a:pPr>
            <a:r>
              <a:rPr lang="da-DK"/>
              <a:t>Afprøvet behandling </a:t>
            </a:r>
          </a:p>
          <a:p>
            <a:pPr fontAlgn="auto">
              <a:spcBef>
                <a:spcPts val="0"/>
              </a:spcBef>
              <a:spcAft>
                <a:spcPts val="0"/>
              </a:spcAft>
              <a:defRPr/>
            </a:pPr>
            <a:r>
              <a:rPr lang="da-DK" sz="1600" b="1"/>
              <a:t>Psykologisk substrat</a:t>
            </a:r>
          </a:p>
          <a:p>
            <a:pPr fontAlgn="auto">
              <a:spcBef>
                <a:spcPts val="0"/>
              </a:spcBef>
              <a:spcAft>
                <a:spcPts val="0"/>
              </a:spcAft>
              <a:defRPr/>
            </a:pPr>
            <a:r>
              <a:rPr lang="da-DK"/>
              <a:t>Opvækst og erfaringer – </a:t>
            </a:r>
          </a:p>
          <a:p>
            <a:pPr fontAlgn="auto">
              <a:spcBef>
                <a:spcPts val="0"/>
              </a:spcBef>
              <a:spcAft>
                <a:spcPts val="0"/>
              </a:spcAft>
              <a:defRPr/>
            </a:pPr>
            <a:r>
              <a:rPr lang="da-DK"/>
              <a:t>Tidligere psykiske problemer</a:t>
            </a:r>
            <a:endParaRPr lang="da-DK" sz="1600"/>
          </a:p>
          <a:p>
            <a:pPr fontAlgn="auto">
              <a:spcBef>
                <a:spcPts val="0"/>
              </a:spcBef>
              <a:spcAft>
                <a:spcPts val="0"/>
              </a:spcAft>
              <a:defRPr/>
            </a:pPr>
            <a:r>
              <a:rPr lang="da-DK"/>
              <a:t>depression, forstemthed eller glædesløshed, angst og</a:t>
            </a:r>
            <a:r>
              <a:rPr lang="da-DK" i="1"/>
              <a:t> </a:t>
            </a:r>
            <a:r>
              <a:rPr lang="da-DK"/>
              <a:t>usikkerhed. </a:t>
            </a:r>
            <a:endParaRPr lang="da-DK" sz="1600"/>
          </a:p>
          <a:p>
            <a:pPr fontAlgn="auto">
              <a:spcBef>
                <a:spcPts val="0"/>
              </a:spcBef>
              <a:spcAft>
                <a:spcPts val="0"/>
              </a:spcAft>
              <a:defRPr/>
            </a:pPr>
            <a:r>
              <a:rPr lang="da-DK"/>
              <a:t>Graden af ”accept” – </a:t>
            </a:r>
          </a:p>
          <a:p>
            <a:pPr fontAlgn="auto">
              <a:spcBef>
                <a:spcPts val="0"/>
              </a:spcBef>
              <a:spcAft>
                <a:spcPts val="0"/>
              </a:spcAft>
              <a:defRPr/>
            </a:pPr>
            <a:r>
              <a:rPr lang="da-DK"/>
              <a:t>Mestringsstrategier </a:t>
            </a:r>
            <a:endParaRPr lang="da-DK" sz="1600"/>
          </a:p>
          <a:p>
            <a:pPr fontAlgn="auto">
              <a:spcBef>
                <a:spcPts val="0"/>
              </a:spcBef>
              <a:spcAft>
                <a:spcPts val="0"/>
              </a:spcAft>
              <a:defRPr/>
            </a:pPr>
            <a:r>
              <a:rPr lang="da-DK" err="1"/>
              <a:t>Cognitive</a:t>
            </a:r>
            <a:r>
              <a:rPr lang="da-DK"/>
              <a:t> funktioner</a:t>
            </a:r>
            <a:endParaRPr lang="da-DK" sz="1600"/>
          </a:p>
          <a:p>
            <a:pPr fontAlgn="auto">
              <a:spcBef>
                <a:spcPts val="0"/>
              </a:spcBef>
              <a:spcAft>
                <a:spcPts val="0"/>
              </a:spcAft>
              <a:defRPr/>
            </a:pPr>
            <a:r>
              <a:rPr lang="da-DK" b="1"/>
              <a:t>Socialt substrat</a:t>
            </a:r>
            <a:r>
              <a:rPr lang="da-DK"/>
              <a:t> </a:t>
            </a:r>
            <a:endParaRPr lang="da-DK" sz="1600"/>
          </a:p>
          <a:p>
            <a:pPr fontAlgn="auto">
              <a:spcBef>
                <a:spcPts val="0"/>
              </a:spcBef>
              <a:spcAft>
                <a:spcPts val="0"/>
              </a:spcAft>
              <a:defRPr/>
            </a:pPr>
            <a:r>
              <a:rPr lang="da-DK"/>
              <a:t>Isolation og inaktivitet ( kan hænge sammen med polyfarmaci</a:t>
            </a:r>
            <a:r>
              <a:rPr lang="da-DK" i="1"/>
              <a:t> </a:t>
            </a:r>
            <a:r>
              <a:rPr lang="da-DK"/>
              <a:t>og</a:t>
            </a:r>
            <a:r>
              <a:rPr lang="da-DK" i="1"/>
              <a:t> </a:t>
            </a:r>
            <a:r>
              <a:rPr lang="da-DK"/>
              <a:t>medicinafhængighed)</a:t>
            </a:r>
            <a:r>
              <a:rPr lang="da-DK" i="1"/>
              <a:t> </a:t>
            </a:r>
            <a:endParaRPr lang="da-DK" sz="1600"/>
          </a:p>
          <a:p>
            <a:pPr fontAlgn="auto">
              <a:spcBef>
                <a:spcPts val="0"/>
              </a:spcBef>
              <a:spcAft>
                <a:spcPts val="0"/>
              </a:spcAft>
              <a:defRPr/>
            </a:pPr>
            <a:r>
              <a:rPr lang="da-DK"/>
              <a:t>stort forbrug af sygesikringsydelser</a:t>
            </a:r>
            <a:r>
              <a:rPr lang="da-DK" i="1"/>
              <a:t>, </a:t>
            </a:r>
            <a:r>
              <a:rPr lang="da-DK"/>
              <a:t>hyppige hospitalskontakter </a:t>
            </a:r>
            <a:r>
              <a:rPr lang="da-DK" err="1"/>
              <a:t>incl</a:t>
            </a:r>
            <a:r>
              <a:rPr lang="da-DK"/>
              <a:t>. talrige indlæggelser mv.</a:t>
            </a:r>
            <a:endParaRPr lang="da-DK" sz="1600"/>
          </a:p>
          <a:p>
            <a:pPr fontAlgn="auto">
              <a:spcBef>
                <a:spcPts val="0"/>
              </a:spcBef>
              <a:spcAft>
                <a:spcPts val="0"/>
              </a:spcAft>
              <a:defRPr/>
            </a:pPr>
            <a:r>
              <a:rPr lang="da-DK"/>
              <a:t>beskæftigelsesinvaliditet</a:t>
            </a:r>
            <a:r>
              <a:rPr lang="da-DK" i="1"/>
              <a:t>, </a:t>
            </a:r>
            <a:r>
              <a:rPr lang="da-DK"/>
              <a:t>nedsat arbejdsførlighed </a:t>
            </a:r>
          </a:p>
          <a:p>
            <a:pPr fontAlgn="auto">
              <a:spcBef>
                <a:spcPts val="0"/>
              </a:spcBef>
              <a:spcAft>
                <a:spcPts val="0"/>
              </a:spcAft>
              <a:defRPr/>
            </a:pPr>
            <a:r>
              <a:rPr lang="da-DK"/>
              <a:t>Sygemelding /fyring/arbejdsprøvning mv., </a:t>
            </a:r>
            <a:endParaRPr lang="da-DK" sz="1600"/>
          </a:p>
          <a:p>
            <a:pPr fontAlgn="auto">
              <a:spcBef>
                <a:spcPts val="0"/>
              </a:spcBef>
              <a:spcAft>
                <a:spcPts val="0"/>
              </a:spcAft>
              <a:defRPr/>
            </a:pPr>
            <a:r>
              <a:rPr lang="da-DK"/>
              <a:t>ofte udsigtsløse aktiveringstiltag</a:t>
            </a:r>
            <a:endParaRPr lang="da-DK" sz="1600"/>
          </a:p>
          <a:p>
            <a:pPr fontAlgn="auto">
              <a:spcBef>
                <a:spcPts val="0"/>
              </a:spcBef>
              <a:spcAft>
                <a:spcPts val="0"/>
              </a:spcAft>
              <a:defRPr/>
            </a:pPr>
            <a:r>
              <a:rPr lang="da-DK"/>
              <a:t>Økonomi : Forsørgelse: Løn/pension/erstatning –gentagne afslag på pension spiller en væsentlig rolle. </a:t>
            </a:r>
            <a:endParaRPr lang="da-DK" sz="1600"/>
          </a:p>
          <a:p>
            <a:pPr fontAlgn="auto">
              <a:spcBef>
                <a:spcPts val="0"/>
              </a:spcBef>
              <a:spcAft>
                <a:spcPts val="0"/>
              </a:spcAft>
              <a:defRPr/>
            </a:pPr>
            <a:r>
              <a:rPr lang="da-DK"/>
              <a:t>mistænkeliggørelse i det sociale system, men også blandt andre instanser eller personer hvor almenviden og indsigt i kroniske smertetilstande kan være helt utilstrækkelig. </a:t>
            </a:r>
            <a:endParaRPr lang="da-DK" sz="1600"/>
          </a:p>
          <a:p>
            <a:pPr fontAlgn="auto">
              <a:spcBef>
                <a:spcPts val="0"/>
              </a:spcBef>
              <a:spcAft>
                <a:spcPts val="0"/>
              </a:spcAft>
              <a:defRPr/>
            </a:pPr>
            <a:r>
              <a:rPr lang="da-DK"/>
              <a:t>Socialt liv med Familie og venner</a:t>
            </a:r>
            <a:endParaRPr lang="da-DK" sz="1600"/>
          </a:p>
          <a:p>
            <a:pPr fontAlgn="auto">
              <a:spcBef>
                <a:spcPts val="0"/>
              </a:spcBef>
              <a:spcAft>
                <a:spcPts val="0"/>
              </a:spcAft>
              <a:defRPr/>
            </a:pPr>
            <a:r>
              <a:rPr lang="da-DK"/>
              <a:t> </a:t>
            </a:r>
            <a:endParaRPr lang="da-DK" sz="1600"/>
          </a:p>
          <a:p>
            <a:pPr fontAlgn="auto">
              <a:spcBef>
                <a:spcPts val="0"/>
              </a:spcBef>
              <a:spcAft>
                <a:spcPts val="0"/>
              </a:spcAft>
              <a:defRPr/>
            </a:pPr>
            <a:r>
              <a:rPr lang="da-DK" b="1"/>
              <a:t>fra professionel side : manglende forståelse for kompleksiteten er med til at fastholde patienten i en sygerolle</a:t>
            </a:r>
            <a:r>
              <a:rPr lang="da-DK" b="1" i="1"/>
              <a:t> </a:t>
            </a:r>
            <a:r>
              <a:rPr lang="da-DK" b="1"/>
              <a:t>og</a:t>
            </a:r>
            <a:r>
              <a:rPr lang="da-DK" b="1" i="1"/>
              <a:t> </a:t>
            </a:r>
            <a:r>
              <a:rPr lang="da-DK" b="1"/>
              <a:t>sygdomsadfærd, som i sig selv er med til at fastlåse situationen. </a:t>
            </a:r>
            <a:endParaRPr lang="da-DK" sz="1600" b="1"/>
          </a:p>
          <a:p>
            <a:pPr fontAlgn="auto">
              <a:spcBef>
                <a:spcPts val="0"/>
              </a:spcBef>
              <a:spcAft>
                <a:spcPts val="0"/>
              </a:spcAft>
              <a:defRPr/>
            </a:pPr>
            <a:r>
              <a:rPr lang="da-DK"/>
              <a:t> </a:t>
            </a:r>
            <a:endParaRPr lang="da-DK" sz="1600"/>
          </a:p>
          <a:p>
            <a:pPr fontAlgn="auto">
              <a:spcBef>
                <a:spcPts val="0"/>
              </a:spcBef>
              <a:spcAft>
                <a:spcPts val="0"/>
              </a:spcAft>
              <a:defRPr/>
            </a:pPr>
            <a:r>
              <a:rPr lang="da-DK" b="1"/>
              <a:t> </a:t>
            </a:r>
            <a:r>
              <a:rPr lang="da-DK"/>
              <a:t> </a:t>
            </a:r>
            <a:endParaRPr lang="da-DK" sz="1600"/>
          </a:p>
          <a:p>
            <a:pPr fontAlgn="auto">
              <a:spcBef>
                <a:spcPts val="0"/>
              </a:spcBef>
              <a:spcAft>
                <a:spcPts val="0"/>
              </a:spcAft>
              <a:defRPr/>
            </a:pPr>
            <a:r>
              <a:rPr lang="da-DK"/>
              <a:t> </a:t>
            </a:r>
            <a:endParaRPr lang="da-DK" sz="1600"/>
          </a:p>
        </p:txBody>
      </p:sp>
      <p:sp>
        <p:nvSpPr>
          <p:cNvPr id="65540"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127DC09-F3C6-49B4-A171-850425CBCF9B}" type="slidenum">
              <a:rPr lang="da-DK"/>
              <a:pPr fontAlgn="base">
                <a:spcBef>
                  <a:spcPct val="0"/>
                </a:spcBef>
                <a:spcAft>
                  <a:spcPct val="0"/>
                </a:spcAft>
              </a:pPr>
              <a:t>14</a:t>
            </a:fld>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01381E3-B5FD-4A30-8AD8-5EFAE61F702D}" type="slidenum">
              <a:rPr lang="da-DK">
                <a:latin typeface="Arial" pitchFamily="34" charset="0"/>
              </a:rPr>
              <a:pPr fontAlgn="base">
                <a:spcBef>
                  <a:spcPct val="0"/>
                </a:spcBef>
                <a:spcAft>
                  <a:spcPct val="0"/>
                </a:spcAft>
              </a:pPr>
              <a:t>15</a:t>
            </a:fld>
            <a:endParaRPr lang="da-DK">
              <a:latin typeface="Arial" pitchFamily="34" charset="0"/>
            </a:endParaRPr>
          </a:p>
        </p:txBody>
      </p:sp>
      <p:sp>
        <p:nvSpPr>
          <p:cNvPr id="665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65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defTabSz="900113" hangingPunct="0">
              <a:spcBef>
                <a:spcPct val="0"/>
              </a:spcBef>
            </a:pPr>
            <a:r>
              <a:rPr lang="da-DK"/>
              <a:t>I klinisk sammenhæng beskrives graden af kompleksitet (”tyngden”) af de involverede dimensioner i ”den totale smerte” (</a:t>
            </a:r>
          </a:p>
          <a:p>
            <a:pPr defTabSz="900113" hangingPunct="0">
              <a:spcBef>
                <a:spcPct val="0"/>
              </a:spcBef>
            </a:pPr>
            <a:r>
              <a:rPr lang="da-DK" b="1"/>
              <a:t>Det er et væsentligt budskab at pærevællingen i sig selv betyder noget – når det ene løses indvirker på det andet. Afklaring af det sociale gør f eks tilstanden bedre</a:t>
            </a:r>
          </a:p>
          <a:p>
            <a:pPr defTabSz="900113" hangingPunct="0">
              <a:spcBef>
                <a:spcPct val="0"/>
              </a:spcBef>
            </a:pPr>
            <a:endParaRPr lang="da-DK"/>
          </a:p>
          <a:p>
            <a:pPr defTabSz="900113" hangingPunct="0">
              <a:spcBef>
                <a:spcPct val="0"/>
              </a:spcBef>
            </a:pPr>
            <a:r>
              <a:rPr lang="sv-SE"/>
              <a:t>Og det hele skal behandles -Derfor skal de sværeste kroniske smertepatenter optimalt behandles tværfagligt : målet er rehabilitering med behandlng der</a:t>
            </a:r>
          </a:p>
          <a:p>
            <a:pPr defTabSz="900113" hangingPunct="0">
              <a:spcBef>
                <a:spcPct val="0"/>
              </a:spcBef>
              <a:buFontTx/>
              <a:buChar char="•"/>
            </a:pPr>
            <a:r>
              <a:rPr lang="sv-SE"/>
              <a:t> </a:t>
            </a:r>
            <a:r>
              <a:rPr lang="da-DK"/>
              <a:t>tilstræber optimal smertelindring </a:t>
            </a:r>
          </a:p>
          <a:p>
            <a:pPr defTabSz="900113" hangingPunct="0">
              <a:spcBef>
                <a:spcPct val="0"/>
              </a:spcBef>
              <a:buFontTx/>
              <a:buChar char="•"/>
            </a:pPr>
            <a:r>
              <a:rPr lang="da-DK"/>
              <a:t> og samtidigt styrker egne ressourcer, således at patienten oplever øget livskvalitet – til trods for smerterne. Dette kan kræve langvarig indsats. I denne sammenhæng fokuseres på </a:t>
            </a:r>
          </a:p>
          <a:p>
            <a:pPr defTabSz="900113" hangingPunct="0">
              <a:spcBef>
                <a:spcPct val="0"/>
              </a:spcBef>
              <a:buFontTx/>
              <a:buChar char="•"/>
            </a:pPr>
            <a:r>
              <a:rPr lang="da-DK"/>
              <a:t>”accept”-problematikken </a:t>
            </a:r>
          </a:p>
          <a:p>
            <a:pPr defTabSz="900113" hangingPunct="0">
              <a:spcBef>
                <a:spcPct val="0"/>
              </a:spcBef>
              <a:buFontTx/>
              <a:buChar char="•"/>
            </a:pPr>
            <a:r>
              <a:rPr lang="da-DK"/>
              <a:t>samt patientens coping-repertoire.</a:t>
            </a:r>
          </a:p>
          <a:p>
            <a:pPr defTabSz="900113" hangingPunct="0">
              <a:spcBef>
                <a:spcPct val="0"/>
              </a:spcBef>
              <a:buFontTx/>
              <a:buChar char="•"/>
            </a:pPr>
            <a:endParaRPr lang="da-DK"/>
          </a:p>
          <a:p>
            <a:pPr defTabSz="900113" hangingPunct="0">
              <a:spcBef>
                <a:spcPct val="0"/>
              </a:spcBef>
            </a:pPr>
            <a:r>
              <a:rPr lang="da-DK"/>
              <a:t>Forudsætningen for at det skal gå patienten godt på sigt er stor grad af motivation fra dennes side samt realistiske behandlingsmål, som må defineres individuelt for den enkelte patients vedkommende – med udgangspunkt i de bio-psyko-sociale model.</a:t>
            </a:r>
          </a:p>
          <a:p>
            <a:pPr defTabSz="900113">
              <a:spcBef>
                <a:spcPct val="0"/>
              </a:spcBef>
            </a:pPr>
            <a:endParaRPr lang="sv-SE"/>
          </a:p>
          <a:p>
            <a:pPr defTabSz="900113" hangingPunct="0">
              <a:spcBef>
                <a:spcPct val="0"/>
              </a:spcBef>
            </a:pPr>
            <a:endParaRPr lang="da-DK"/>
          </a:p>
          <a:p>
            <a:pPr defTabSz="900113" hangingPunct="0">
              <a:spcBef>
                <a:spcPct val="0"/>
              </a:spcBef>
            </a:pPr>
            <a:r>
              <a:rPr lang="da-DK"/>
              <a:t> </a:t>
            </a:r>
          </a:p>
          <a:p>
            <a:pPr defTabSz="900113" hangingPunct="0">
              <a:spcBef>
                <a:spcPct val="0"/>
              </a:spcBef>
            </a:pPr>
            <a:r>
              <a:rPr lang="da-DK"/>
              <a:t> </a:t>
            </a:r>
            <a:endParaRPr lang="da-DK">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4D320B-63A6-46CD-8D5C-431F15AA44BF}" type="slidenum">
              <a:rPr lang="da-DK"/>
              <a:pPr fontAlgn="base">
                <a:spcBef>
                  <a:spcPct val="0"/>
                </a:spcBef>
                <a:spcAft>
                  <a:spcPct val="0"/>
                </a:spcAft>
              </a:pPr>
              <a:t>16</a:t>
            </a:fld>
            <a:endParaRPr lang="da-DK"/>
          </a:p>
        </p:txBody>
      </p:sp>
      <p:sp>
        <p:nvSpPr>
          <p:cNvPr id="67587"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675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60000"/>
              </a:lnSpc>
              <a:spcBef>
                <a:spcPct val="0"/>
              </a:spcBef>
            </a:pPr>
            <a:endParaRPr lang="da-DK" sz="800" b="1"/>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E31B077-0C6E-4EE1-9791-E29803E1F932}" type="slidenum">
              <a:rPr lang="da-DK"/>
              <a:pPr fontAlgn="base">
                <a:spcBef>
                  <a:spcPct val="0"/>
                </a:spcBef>
                <a:spcAft>
                  <a:spcPct val="0"/>
                </a:spcAft>
              </a:pPr>
              <a:t>17</a:t>
            </a:fld>
            <a:endParaRPr lang="da-DK"/>
          </a:p>
        </p:txBody>
      </p:sp>
      <p:sp>
        <p:nvSpPr>
          <p:cNvPr id="68611"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686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Pladsholder til diasbillede 1"/>
          <p:cNvSpPr>
            <a:spLocks noGrp="1" noRot="1" noChangeAspect="1" noTextEdit="1"/>
          </p:cNvSpPr>
          <p:nvPr>
            <p:ph type="sldImg"/>
          </p:nvPr>
        </p:nvSpPr>
        <p:spPr bwMode="auto">
          <a:noFill/>
          <a:ln>
            <a:solidFill>
              <a:srgbClr val="000000"/>
            </a:solidFill>
            <a:miter lim="800000"/>
            <a:headEnd/>
            <a:tailEnd/>
          </a:ln>
        </p:spPr>
      </p:sp>
      <p:sp>
        <p:nvSpPr>
          <p:cNvPr id="69635"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sv-SE"/>
          </a:p>
          <a:p>
            <a:pPr>
              <a:spcBef>
                <a:spcPct val="0"/>
              </a:spcBef>
            </a:pPr>
            <a:endParaRPr lang="sv-SE"/>
          </a:p>
          <a:p>
            <a:pPr>
              <a:spcBef>
                <a:spcPct val="0"/>
              </a:spcBef>
            </a:pPr>
            <a:endParaRPr lang="da-DK"/>
          </a:p>
        </p:txBody>
      </p:sp>
      <p:sp>
        <p:nvSpPr>
          <p:cNvPr id="69636"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AA80DFF-A89C-43EB-8966-714362236ADB}" type="slidenum">
              <a:rPr lang="da-DK"/>
              <a:pPr fontAlgn="base">
                <a:spcBef>
                  <a:spcPct val="0"/>
                </a:spcBef>
                <a:spcAft>
                  <a:spcPct val="0"/>
                </a:spcAft>
              </a:pPr>
              <a:t>18</a:t>
            </a:fld>
            <a:endParaRPr lang="da-DK"/>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Pladsholder til diasbillede 1"/>
          <p:cNvSpPr>
            <a:spLocks noGrp="1" noRot="1" noChangeAspect="1" noTextEdit="1"/>
          </p:cNvSpPr>
          <p:nvPr>
            <p:ph type="sldImg"/>
          </p:nvPr>
        </p:nvSpPr>
        <p:spPr bwMode="auto">
          <a:noFill/>
          <a:ln>
            <a:solidFill>
              <a:srgbClr val="000000"/>
            </a:solidFill>
            <a:miter lim="800000"/>
            <a:headEnd/>
            <a:tailEnd/>
          </a:ln>
        </p:spPr>
      </p:sp>
      <p:sp>
        <p:nvSpPr>
          <p:cNvPr id="70659"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
        <p:nvSpPr>
          <p:cNvPr id="70660"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55B7E3C-A633-4269-8074-701AF1803B04}" type="slidenum">
              <a:rPr lang="da-DK"/>
              <a:pPr fontAlgn="base">
                <a:spcBef>
                  <a:spcPct val="0"/>
                </a:spcBef>
                <a:spcAft>
                  <a:spcPct val="0"/>
                </a:spcAft>
              </a:pPr>
              <a:t>19</a:t>
            </a:fld>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2A601CA-C676-4AC5-9018-13D442F43E07}" type="slidenum">
              <a:rPr lang="da-DK"/>
              <a:pPr fontAlgn="base">
                <a:spcBef>
                  <a:spcPct val="0"/>
                </a:spcBef>
                <a:spcAft>
                  <a:spcPct val="0"/>
                </a:spcAft>
              </a:pPr>
              <a:t>2</a:t>
            </a:fld>
            <a:endParaRPr lang="da-DK"/>
          </a:p>
        </p:txBody>
      </p:sp>
      <p:sp>
        <p:nvSpPr>
          <p:cNvPr id="532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32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en-US"/>
              <a:t>Eriksen J,. &amp; al:  Epidemiology of chronic non-malignant pain in Denmark. Pain 2003.  </a:t>
            </a:r>
          </a:p>
          <a:p>
            <a:pPr>
              <a:spcBef>
                <a:spcPct val="0"/>
              </a:spcBef>
            </a:pPr>
            <a:r>
              <a:rPr lang="en-US"/>
              <a:t>Eriksen, j &amp; al : </a:t>
            </a:r>
            <a:r>
              <a:rPr lang="da-DK"/>
              <a:t>Epidemiologiske forhold vedrørende langvarige/kroniske noncancersmertetilstande i Danmark , U.f.l. 2006</a:t>
            </a:r>
          </a:p>
          <a:p>
            <a:pPr>
              <a:spcBef>
                <a:spcPct val="0"/>
              </a:spcBef>
            </a:pPr>
            <a:endParaRPr lang="da-DK">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Pladsholder til diasbillede 1"/>
          <p:cNvSpPr>
            <a:spLocks noGrp="1" noRot="1" noChangeAspect="1" noTextEdit="1"/>
          </p:cNvSpPr>
          <p:nvPr>
            <p:ph type="sldImg"/>
          </p:nvPr>
        </p:nvSpPr>
        <p:spPr bwMode="auto">
          <a:noFill/>
          <a:ln>
            <a:solidFill>
              <a:srgbClr val="000000"/>
            </a:solidFill>
            <a:miter lim="800000"/>
            <a:headEnd/>
            <a:tailEnd/>
          </a:ln>
        </p:spPr>
      </p:sp>
      <p:sp>
        <p:nvSpPr>
          <p:cNvPr id="71683"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
        <p:nvSpPr>
          <p:cNvPr id="71684"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74624A8-7AFC-401E-B323-37A1954ECA01}" type="slidenum">
              <a:rPr lang="da-DK"/>
              <a:pPr fontAlgn="base">
                <a:spcBef>
                  <a:spcPct val="0"/>
                </a:spcBef>
                <a:spcAft>
                  <a:spcPct val="0"/>
                </a:spcAft>
              </a:pPr>
              <a:t>20</a:t>
            </a:fld>
            <a:endParaRPr lang="da-DK"/>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Pladsholder til diasbillede 1"/>
          <p:cNvSpPr>
            <a:spLocks noGrp="1" noRot="1" noChangeAspect="1" noTextEdit="1"/>
          </p:cNvSpPr>
          <p:nvPr>
            <p:ph type="sldImg"/>
          </p:nvPr>
        </p:nvSpPr>
        <p:spPr bwMode="auto">
          <a:noFill/>
          <a:ln>
            <a:solidFill>
              <a:srgbClr val="000000"/>
            </a:solidFill>
            <a:miter lim="800000"/>
            <a:headEnd/>
            <a:tailEnd/>
          </a:ln>
        </p:spPr>
      </p:sp>
      <p:sp>
        <p:nvSpPr>
          <p:cNvPr id="72707" name="Pladsholder til not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da-DK" sz="1600"/>
          </a:p>
        </p:txBody>
      </p:sp>
      <p:sp>
        <p:nvSpPr>
          <p:cNvPr id="72708"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73C55F9-DFBF-4EAC-9165-468596F6C857}" type="slidenum">
              <a:rPr lang="da-DK"/>
              <a:pPr fontAlgn="base">
                <a:spcBef>
                  <a:spcPct val="0"/>
                </a:spcBef>
                <a:spcAft>
                  <a:spcPct val="0"/>
                </a:spcAft>
              </a:pPr>
              <a:t>21</a:t>
            </a:fld>
            <a:endParaRPr lang="da-DK"/>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B4E5164-3ECF-4FD4-81FD-B7874F05ABDE}" type="slidenum">
              <a:rPr lang="da-DK"/>
              <a:pPr fontAlgn="base">
                <a:spcBef>
                  <a:spcPct val="0"/>
                </a:spcBef>
                <a:spcAft>
                  <a:spcPct val="0"/>
                </a:spcAft>
              </a:pPr>
              <a:t>22</a:t>
            </a:fld>
            <a:endParaRPr lang="da-DK"/>
          </a:p>
        </p:txBody>
      </p:sp>
      <p:sp>
        <p:nvSpPr>
          <p:cNvPr id="737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37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br>
              <a:rPr lang="da-DK"/>
            </a:br>
            <a:endParaRPr lang="da-DK"/>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DCA9CF63-A8CE-49D9-BD70-60DA272D13D0}" type="slidenum">
              <a:rPr lang="da-DK"/>
              <a:pPr fontAlgn="base">
                <a:spcBef>
                  <a:spcPct val="0"/>
                </a:spcBef>
                <a:spcAft>
                  <a:spcPct val="0"/>
                </a:spcAft>
              </a:pPr>
              <a:t>23</a:t>
            </a:fld>
            <a:endParaRPr lang="da-DK"/>
          </a:p>
        </p:txBody>
      </p:sp>
      <p:sp>
        <p:nvSpPr>
          <p:cNvPr id="7475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47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90000"/>
              </a:lnSpc>
              <a:spcBef>
                <a:spcPct val="0"/>
              </a:spcBef>
            </a:pPr>
            <a:endParaRPr lang="da-DK"/>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84AED5E-5F29-4EC7-BF5A-599B6DED7CC1}" type="slidenum">
              <a:rPr lang="da-DK"/>
              <a:pPr fontAlgn="base">
                <a:spcBef>
                  <a:spcPct val="0"/>
                </a:spcBef>
                <a:spcAft>
                  <a:spcPct val="0"/>
                </a:spcAft>
              </a:pPr>
              <a:t>24</a:t>
            </a:fld>
            <a:endParaRPr lang="da-DK"/>
          </a:p>
        </p:txBody>
      </p:sp>
      <p:sp>
        <p:nvSpPr>
          <p:cNvPr id="7577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578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90000"/>
              </a:lnSpc>
              <a:spcBef>
                <a:spcPct val="0"/>
              </a:spcBef>
            </a:pPr>
            <a:endParaRPr lang="da-DK"/>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1D0EE05-F3C4-4703-9F37-3C97F32F4D40}" type="slidenum">
              <a:rPr lang="da-DK"/>
              <a:pPr fontAlgn="base">
                <a:spcBef>
                  <a:spcPct val="0"/>
                </a:spcBef>
                <a:spcAft>
                  <a:spcPct val="0"/>
                </a:spcAft>
              </a:pPr>
              <a:t>25</a:t>
            </a:fld>
            <a:endParaRPr lang="da-DK"/>
          </a:p>
        </p:txBody>
      </p:sp>
      <p:sp>
        <p:nvSpPr>
          <p:cNvPr id="76803"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7680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When the patient pays 1 SEK to get the  NSAID, the society pays 2 SEK to treat the complications</a:t>
            </a:r>
          </a:p>
          <a:p>
            <a:pPr>
              <a:spcBef>
                <a:spcPct val="0"/>
              </a:spcBef>
            </a:pPr>
            <a:endParaRPr lang="da-DK"/>
          </a:p>
          <a:p>
            <a:pPr>
              <a:spcBef>
                <a:spcPct val="0"/>
              </a:spcBef>
            </a:pPr>
            <a:r>
              <a:rPr lang="da-DK"/>
              <a:t> In Sweden it costs the society 320-580 M SEK annually 250 – 450 m dkr</a:t>
            </a:r>
          </a:p>
          <a:p>
            <a:pPr>
              <a:spcBef>
                <a:spcPct val="0"/>
              </a:spcBef>
            </a:pPr>
            <a:endParaRPr lang="da-DK"/>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65449E3-18AE-4777-BD4D-8316B768E003}" type="slidenum">
              <a:rPr lang="da-DK"/>
              <a:pPr fontAlgn="base">
                <a:spcBef>
                  <a:spcPct val="0"/>
                </a:spcBef>
                <a:spcAft>
                  <a:spcPct val="0"/>
                </a:spcAft>
              </a:pPr>
              <a:t>26</a:t>
            </a:fld>
            <a:endParaRPr lang="da-DK"/>
          </a:p>
        </p:txBody>
      </p:sp>
      <p:sp>
        <p:nvSpPr>
          <p:cNvPr id="7782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782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Bivirkningerne er uafhængige af administrationsvej</a:t>
            </a:r>
          </a:p>
          <a:p>
            <a:pPr>
              <a:spcBef>
                <a:spcPct val="0"/>
              </a:spcBef>
            </a:pPr>
            <a:endParaRPr lang="da-DK"/>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4741E23-FD19-45B1-9682-A734FAA632DC}" type="slidenum">
              <a:rPr lang="da-DK"/>
              <a:pPr fontAlgn="base">
                <a:spcBef>
                  <a:spcPct val="0"/>
                </a:spcBef>
                <a:spcAft>
                  <a:spcPct val="0"/>
                </a:spcAft>
              </a:pPr>
              <a:t>27</a:t>
            </a:fld>
            <a:endParaRPr lang="da-DK"/>
          </a:p>
        </p:txBody>
      </p:sp>
      <p:sp>
        <p:nvSpPr>
          <p:cNvPr id="7885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885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1F594A6-F566-4D45-A3B6-58D1D748126B}" type="slidenum">
              <a:rPr lang="da-DK"/>
              <a:pPr fontAlgn="base">
                <a:spcBef>
                  <a:spcPct val="0"/>
                </a:spcBef>
                <a:spcAft>
                  <a:spcPct val="0"/>
                </a:spcAft>
              </a:pPr>
              <a:t>28</a:t>
            </a:fld>
            <a:endParaRPr lang="da-DK"/>
          </a:p>
        </p:txBody>
      </p:sp>
      <p:sp>
        <p:nvSpPr>
          <p:cNvPr id="7987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7987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A6CE8DD-DA6C-4790-A068-85677AE03FBB}" type="slidenum">
              <a:rPr lang="da-DK"/>
              <a:pPr fontAlgn="base">
                <a:spcBef>
                  <a:spcPct val="0"/>
                </a:spcBef>
                <a:spcAft>
                  <a:spcPct val="0"/>
                </a:spcAft>
              </a:pPr>
              <a:t>29</a:t>
            </a:fld>
            <a:endParaRPr lang="da-DK"/>
          </a:p>
        </p:txBody>
      </p:sp>
      <p:sp>
        <p:nvSpPr>
          <p:cNvPr id="8089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090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Men NNT ved kombinationen er aldring undersøgt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Pladsholder til diasbillede 1"/>
          <p:cNvSpPr>
            <a:spLocks noGrp="1" noRot="1" noChangeAspect="1" noTextEdit="1"/>
          </p:cNvSpPr>
          <p:nvPr>
            <p:ph type="sldImg"/>
          </p:nvPr>
        </p:nvSpPr>
        <p:spPr bwMode="auto">
          <a:noFill/>
          <a:ln>
            <a:solidFill>
              <a:srgbClr val="000000"/>
            </a:solidFill>
            <a:miter lim="800000"/>
            <a:headEnd/>
            <a:tailEnd/>
          </a:ln>
        </p:spPr>
      </p:sp>
      <p:sp>
        <p:nvSpPr>
          <p:cNvPr id="3" name="Pladsholder til noter 2"/>
          <p:cNvSpPr>
            <a:spLocks noGrp="1"/>
          </p:cNvSpPr>
          <p:nvPr>
            <p:ph type="body" idx="1"/>
          </p:nvPr>
        </p:nvSpPr>
        <p:spPr/>
        <p:txBody>
          <a:bodyPr>
            <a:normAutofit/>
          </a:bodyPr>
          <a:lstStyle/>
          <a:p>
            <a:pPr fontAlgn="auto">
              <a:spcBef>
                <a:spcPts val="0"/>
              </a:spcBef>
              <a:spcAft>
                <a:spcPts val="0"/>
              </a:spcAft>
              <a:defRPr/>
            </a:pPr>
            <a:r>
              <a:rPr lang="da-DK"/>
              <a:t>10% har behov for specialiseret, tværfaglig  behandling!</a:t>
            </a:r>
          </a:p>
          <a:p>
            <a:pPr fontAlgn="auto">
              <a:spcBef>
                <a:spcPts val="0"/>
              </a:spcBef>
              <a:spcAft>
                <a:spcPts val="0"/>
              </a:spcAft>
              <a:defRPr/>
            </a:pPr>
            <a:r>
              <a:rPr lang="da-DK"/>
              <a:t>De er ”besværlige” patienter, for vi kan ofte ikke hjælpe dem og de tager meget tid, og i  Offentlige Tværfaglige smertecentre Ventetider 40 – 112 uger til UDREDNING – og de får det ikke bedre af at vente</a:t>
            </a:r>
          </a:p>
          <a:p>
            <a:pPr>
              <a:defRPr/>
            </a:pPr>
            <a:r>
              <a:rPr lang="da-DK">
                <a:latin typeface="Arial" charset="0"/>
              </a:rPr>
              <a:t>Der er flere patienter med kroniske smerter end patienter med type2 diabetes eller med hypertension eller med KOL! Hvis ”kroniske smerter” var en specifik sygdom, ville vi kalde den en folkesygdom. Dette er i modsætning til de ovennævnte ”folkesygdomme” som er tilgodeset med handlingsplaner, guidelines, talrige speciallister og specialafdelinger. </a:t>
            </a:r>
          </a:p>
          <a:p>
            <a:pPr fontAlgn="auto">
              <a:spcBef>
                <a:spcPts val="0"/>
              </a:spcBef>
              <a:spcAft>
                <a:spcPts val="0"/>
              </a:spcAft>
              <a:defRPr/>
            </a:pPr>
            <a:r>
              <a:rPr lang="da-DK"/>
              <a:t> </a:t>
            </a:r>
          </a:p>
          <a:p>
            <a:pPr fontAlgn="auto">
              <a:spcBef>
                <a:spcPts val="0"/>
              </a:spcBef>
              <a:spcAft>
                <a:spcPts val="0"/>
              </a:spcAft>
              <a:defRPr/>
            </a:pPr>
            <a:r>
              <a:rPr lang="da-DK"/>
              <a:t>Tværfaglig smertebehandling i det offentlige</a:t>
            </a:r>
          </a:p>
          <a:p>
            <a:pPr fontAlgn="auto">
              <a:spcBef>
                <a:spcPts val="0"/>
              </a:spcBef>
              <a:spcAft>
                <a:spcPts val="0"/>
              </a:spcAft>
              <a:defRPr/>
            </a:pPr>
            <a:r>
              <a:rPr lang="da-DK" u="sng">
                <a:hlinkClick r:id="rId3"/>
              </a:rPr>
              <a:t>Odense </a:t>
            </a:r>
            <a:r>
              <a:rPr lang="da-DK"/>
              <a:t>Opdateret 06.01.2009 40 uger </a:t>
            </a:r>
          </a:p>
          <a:p>
            <a:pPr fontAlgn="auto">
              <a:spcBef>
                <a:spcPts val="0"/>
              </a:spcBef>
              <a:spcAft>
                <a:spcPts val="0"/>
              </a:spcAft>
              <a:defRPr/>
            </a:pPr>
            <a:r>
              <a:rPr lang="da-DK" u="sng">
                <a:hlinkClick r:id="rId4"/>
              </a:rPr>
              <a:t>Køge</a:t>
            </a:r>
            <a:r>
              <a:rPr lang="da-DK"/>
              <a:t> Opdateret 17.01.2009 43 uger </a:t>
            </a:r>
          </a:p>
          <a:p>
            <a:pPr fontAlgn="auto">
              <a:spcBef>
                <a:spcPts val="0"/>
              </a:spcBef>
              <a:spcAft>
                <a:spcPts val="0"/>
              </a:spcAft>
              <a:defRPr/>
            </a:pPr>
            <a:r>
              <a:rPr lang="da-DK" u="sng">
                <a:hlinkClick r:id="rId5"/>
              </a:rPr>
              <a:t>Aalborg </a:t>
            </a:r>
            <a:r>
              <a:rPr lang="da-DK"/>
              <a:t>Opdateret 05.01.2009 60 uger </a:t>
            </a:r>
          </a:p>
          <a:p>
            <a:pPr fontAlgn="auto">
              <a:spcBef>
                <a:spcPts val="0"/>
              </a:spcBef>
              <a:spcAft>
                <a:spcPts val="0"/>
              </a:spcAft>
              <a:defRPr/>
            </a:pPr>
            <a:r>
              <a:rPr lang="da-DK" u="sng">
                <a:hlinkClick r:id="rId6"/>
              </a:rPr>
              <a:t>Rigshospitalet</a:t>
            </a:r>
            <a:r>
              <a:rPr lang="da-DK"/>
              <a:t> Opdateret 14.01.2009 67 uger </a:t>
            </a:r>
          </a:p>
          <a:p>
            <a:pPr fontAlgn="auto">
              <a:spcBef>
                <a:spcPts val="0"/>
              </a:spcBef>
              <a:spcAft>
                <a:spcPts val="0"/>
              </a:spcAft>
              <a:defRPr/>
            </a:pPr>
            <a:r>
              <a:rPr lang="da-DK" u="sng">
                <a:hlinkClick r:id="rId7"/>
              </a:rPr>
              <a:t>Herlev Hospital</a:t>
            </a:r>
            <a:r>
              <a:rPr lang="da-DK"/>
              <a:t> Opdateret 14.01.2009 112 uger </a:t>
            </a:r>
          </a:p>
          <a:p>
            <a:pPr fontAlgn="auto">
              <a:spcBef>
                <a:spcPts val="0"/>
              </a:spcBef>
              <a:spcAft>
                <a:spcPts val="0"/>
              </a:spcAft>
              <a:defRPr/>
            </a:pPr>
            <a:endParaRPr lang="da-DK"/>
          </a:p>
          <a:p>
            <a:pPr fontAlgn="auto">
              <a:spcBef>
                <a:spcPts val="0"/>
              </a:spcBef>
              <a:spcAft>
                <a:spcPts val="0"/>
              </a:spcAft>
              <a:defRPr/>
            </a:pPr>
            <a:r>
              <a:rPr lang="da-DK"/>
              <a:t>Tværfaglig smertebehandling i det private </a:t>
            </a:r>
          </a:p>
          <a:p>
            <a:pPr fontAlgn="auto">
              <a:spcBef>
                <a:spcPts val="0"/>
              </a:spcBef>
              <a:spcAft>
                <a:spcPts val="0"/>
              </a:spcAft>
              <a:defRPr/>
            </a:pPr>
            <a:r>
              <a:rPr lang="da-DK">
                <a:solidFill>
                  <a:srgbClr val="0070C0"/>
                </a:solidFill>
              </a:rPr>
              <a:t>Tværfagligt </a:t>
            </a:r>
            <a:r>
              <a:rPr lang="da-DK" err="1">
                <a:solidFill>
                  <a:srgbClr val="0070C0"/>
                </a:solidFill>
              </a:rPr>
              <a:t>SmerteTeam</a:t>
            </a:r>
            <a:r>
              <a:rPr lang="da-DK">
                <a:solidFill>
                  <a:srgbClr val="0070C0"/>
                </a:solidFill>
              </a:rPr>
              <a:t>, </a:t>
            </a:r>
            <a:r>
              <a:rPr lang="da-DK" err="1">
                <a:solidFill>
                  <a:srgbClr val="0070C0"/>
                </a:solidFill>
              </a:rPr>
              <a:t>Stationsalleen</a:t>
            </a:r>
            <a:r>
              <a:rPr lang="da-DK">
                <a:solidFill>
                  <a:srgbClr val="0070C0"/>
                </a:solidFill>
              </a:rPr>
              <a:t> 42-44, 2730 Herlev</a:t>
            </a:r>
          </a:p>
          <a:p>
            <a:pPr fontAlgn="auto">
              <a:spcBef>
                <a:spcPts val="0"/>
              </a:spcBef>
              <a:spcAft>
                <a:spcPts val="0"/>
              </a:spcAft>
              <a:defRPr/>
            </a:pPr>
            <a:r>
              <a:rPr lang="da-DK" u="sng" err="1">
                <a:solidFill>
                  <a:srgbClr val="0070C0"/>
                </a:solidFill>
                <a:hlinkClick r:id="rId7"/>
              </a:rPr>
              <a:t>www.smerteteam.dk</a:t>
            </a:r>
            <a:r>
              <a:rPr lang="da-DK" u="sng">
                <a:solidFill>
                  <a:srgbClr val="0070C0"/>
                </a:solidFill>
                <a:hlinkClick r:id="rId7"/>
              </a:rPr>
              <a:t> </a:t>
            </a:r>
            <a:r>
              <a:rPr lang="da-DK" u="sng">
                <a:solidFill>
                  <a:srgbClr val="0070C0"/>
                </a:solidFill>
              </a:rPr>
              <a:t> </a:t>
            </a:r>
            <a:r>
              <a:rPr lang="da-DK">
                <a:solidFill>
                  <a:srgbClr val="0070C0"/>
                </a:solidFill>
              </a:rPr>
              <a:t>opdateret 15.6.20069 : 4 uger</a:t>
            </a:r>
          </a:p>
        </p:txBody>
      </p:sp>
      <p:sp>
        <p:nvSpPr>
          <p:cNvPr id="54276"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A0DF1A9-196B-49F0-8216-E3BCD456E04D}" type="slidenum">
              <a:rPr lang="da-DK"/>
              <a:pPr fontAlgn="base">
                <a:spcBef>
                  <a:spcPct val="0"/>
                </a:spcBef>
                <a:spcAft>
                  <a:spcPct val="0"/>
                </a:spcAft>
              </a:pPr>
              <a:t>3</a:t>
            </a:fld>
            <a:endParaRPr lang="da-DK"/>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E00377D-8F1C-4649-8417-1CA42260FCF2}" type="slidenum">
              <a:rPr lang="da-DK"/>
              <a:pPr fontAlgn="base">
                <a:spcBef>
                  <a:spcPct val="0"/>
                </a:spcBef>
                <a:spcAft>
                  <a:spcPct val="0"/>
                </a:spcAft>
              </a:pPr>
              <a:t>30</a:t>
            </a:fld>
            <a:endParaRPr lang="da-DK"/>
          </a:p>
        </p:txBody>
      </p:sp>
      <p:sp>
        <p:nvSpPr>
          <p:cNvPr id="8192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192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7967BD-7776-439E-A333-EB50ACECFA4E}" type="slidenum">
              <a:rPr lang="da-DK"/>
              <a:pPr fontAlgn="base">
                <a:spcBef>
                  <a:spcPct val="0"/>
                </a:spcBef>
                <a:spcAft>
                  <a:spcPct val="0"/>
                </a:spcAft>
              </a:pPr>
              <a:t>31</a:t>
            </a:fld>
            <a:endParaRPr lang="da-DK"/>
          </a:p>
        </p:txBody>
      </p:sp>
      <p:sp>
        <p:nvSpPr>
          <p:cNvPr id="829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29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80000"/>
              </a:lnSpc>
              <a:spcBef>
                <a:spcPct val="0"/>
              </a:spcBef>
            </a:pPr>
            <a:endParaRPr lang="da-DK" sz="90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FCF5E51-68A6-4A7B-BCC5-1BCCE686670D}" type="slidenum">
              <a:rPr lang="da-DK"/>
              <a:pPr fontAlgn="base">
                <a:spcBef>
                  <a:spcPct val="0"/>
                </a:spcBef>
                <a:spcAft>
                  <a:spcPct val="0"/>
                </a:spcAft>
              </a:pPr>
              <a:t>32</a:t>
            </a:fld>
            <a:endParaRPr lang="da-DK"/>
          </a:p>
        </p:txBody>
      </p:sp>
      <p:sp>
        <p:nvSpPr>
          <p:cNvPr id="839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39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80000"/>
              </a:lnSpc>
              <a:spcBef>
                <a:spcPct val="0"/>
              </a:spcBef>
            </a:pPr>
            <a:endParaRPr lang="da-DK" sz="100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91E4C40-9AEE-444E-BD61-4EA05C6DCABF}" type="slidenum">
              <a:rPr lang="da-DK"/>
              <a:pPr fontAlgn="base">
                <a:spcBef>
                  <a:spcPct val="0"/>
                </a:spcBef>
                <a:spcAft>
                  <a:spcPct val="0"/>
                </a:spcAft>
              </a:pPr>
              <a:t>33</a:t>
            </a:fld>
            <a:endParaRPr lang="da-DK"/>
          </a:p>
        </p:txBody>
      </p:sp>
      <p:sp>
        <p:nvSpPr>
          <p:cNvPr id="8499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499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80000"/>
              </a:lnSpc>
              <a:spcBef>
                <a:spcPct val="0"/>
              </a:spcBef>
            </a:pPr>
            <a:r>
              <a:rPr lang="da-DK" sz="1000"/>
              <a:t>	</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FE8E4A-820A-4E6A-AFD9-74C234E30F46}" type="slidenum">
              <a:rPr lang="da-DK"/>
              <a:pPr fontAlgn="base">
                <a:spcBef>
                  <a:spcPct val="0"/>
                </a:spcBef>
                <a:spcAft>
                  <a:spcPct val="0"/>
                </a:spcAft>
              </a:pPr>
              <a:t>34</a:t>
            </a:fld>
            <a:endParaRPr lang="da-DK"/>
          </a:p>
        </p:txBody>
      </p:sp>
      <p:sp>
        <p:nvSpPr>
          <p:cNvPr id="860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60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12FB9F1-5EC8-4705-BF43-E04A4D05EE18}" type="slidenum">
              <a:rPr lang="da-DK"/>
              <a:pPr fontAlgn="base">
                <a:spcBef>
                  <a:spcPct val="0"/>
                </a:spcBef>
                <a:spcAft>
                  <a:spcPct val="0"/>
                </a:spcAft>
              </a:pPr>
              <a:t>35</a:t>
            </a:fld>
            <a:endParaRPr lang="da-DK"/>
          </a:p>
        </p:txBody>
      </p:sp>
      <p:sp>
        <p:nvSpPr>
          <p:cNvPr id="8704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704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E00858B-4C6E-4703-A69E-C62953700850}" type="slidenum">
              <a:rPr lang="da-DK"/>
              <a:pPr fontAlgn="base">
                <a:spcBef>
                  <a:spcPct val="0"/>
                </a:spcBef>
                <a:spcAft>
                  <a:spcPct val="0"/>
                </a:spcAft>
              </a:pPr>
              <a:t>36</a:t>
            </a:fld>
            <a:endParaRPr lang="da-DK"/>
          </a:p>
        </p:txBody>
      </p:sp>
      <p:sp>
        <p:nvSpPr>
          <p:cNvPr id="8806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8806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Gennembrudssmerter : det skal hurtigt ind og hurtigt ud</a:t>
            </a:r>
          </a:p>
          <a:p>
            <a:pPr>
              <a:spcBef>
                <a:spcPct val="0"/>
              </a:spcBef>
            </a:pPr>
            <a:r>
              <a:rPr lang="da-DK"/>
              <a:t>Pethidin er et dårligt valg – det har T/2 på 2 timer, metabolitten er norpethidin som er neurotoxisk, blot 500 mg / døgn har klinisk betydning </a:t>
            </a:r>
          </a:p>
          <a:p>
            <a:pPr>
              <a:spcBef>
                <a:spcPct val="0"/>
              </a:spcBef>
            </a:pPr>
            <a:r>
              <a:rPr lang="da-DK"/>
              <a:t>Abstinenser : gier mere smerte af den der var der i forvejen, men også andre smertetype. Det er pseudoaddiktion – det forsvinder når de får mere, men det er altså ikke tilvænning – og misbrugsadfærden stopper med dosisøgning</a:t>
            </a:r>
          </a:p>
          <a:p>
            <a:pPr>
              <a:spcBef>
                <a:spcPct val="0"/>
              </a:spcBef>
            </a:pPr>
            <a:endParaRPr lang="da-DK"/>
          </a:p>
          <a:p>
            <a:pPr>
              <a:spcBef>
                <a:spcPct val="0"/>
              </a:spcBef>
            </a:pPr>
            <a:r>
              <a:rPr lang="da-DK"/>
              <a:t>Psykisk afhængighed : belønningscenteret : en gang aktiveret, altid aktivt. </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78BC0F4-80EE-42C9-9AD2-986ECDC46395}" type="slidenum">
              <a:rPr lang="da-DK"/>
              <a:pPr fontAlgn="base">
                <a:spcBef>
                  <a:spcPct val="0"/>
                </a:spcBef>
                <a:spcAft>
                  <a:spcPct val="0"/>
                </a:spcAft>
              </a:pPr>
              <a:t>37</a:t>
            </a:fld>
            <a:endParaRPr lang="da-DK"/>
          </a:p>
        </p:txBody>
      </p:sp>
      <p:sp>
        <p:nvSpPr>
          <p:cNvPr id="89091"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8909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5D69477-CD80-4F44-8FAE-F38502D42307}" type="slidenum">
              <a:rPr lang="da-DK"/>
              <a:pPr fontAlgn="base">
                <a:spcBef>
                  <a:spcPct val="0"/>
                </a:spcBef>
                <a:spcAft>
                  <a:spcPct val="0"/>
                </a:spcAft>
              </a:pPr>
              <a:t>38</a:t>
            </a:fld>
            <a:endParaRPr lang="da-DK"/>
          </a:p>
        </p:txBody>
      </p:sp>
      <p:sp>
        <p:nvSpPr>
          <p:cNvPr id="9011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011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OBS : Cancerpatienter : dosisøgning skyldes sygdomsprogression, ikke tolerance      </a:t>
            </a:r>
          </a:p>
          <a:p>
            <a:pPr>
              <a:spcBef>
                <a:spcPct val="0"/>
              </a:spcBef>
            </a:pPr>
            <a:endParaRPr lang="da-DK"/>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D10989-0027-4846-8042-A8BEB162503A}" type="slidenum">
              <a:rPr lang="da-DK"/>
              <a:pPr fontAlgn="base">
                <a:spcBef>
                  <a:spcPct val="0"/>
                </a:spcBef>
                <a:spcAft>
                  <a:spcPct val="0"/>
                </a:spcAft>
              </a:pPr>
              <a:t>39</a:t>
            </a:fld>
            <a:endParaRPr lang="da-DK"/>
          </a:p>
        </p:txBody>
      </p:sp>
      <p:sp>
        <p:nvSpPr>
          <p:cNvPr id="9113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114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Pladsholder til diasbillede 1"/>
          <p:cNvSpPr>
            <a:spLocks noGrp="1" noRot="1" noChangeAspect="1" noTextEdit="1"/>
          </p:cNvSpPr>
          <p:nvPr>
            <p:ph type="sldImg"/>
          </p:nvPr>
        </p:nvSpPr>
        <p:spPr bwMode="auto">
          <a:noFill/>
          <a:ln>
            <a:solidFill>
              <a:srgbClr val="000000"/>
            </a:solidFill>
            <a:miter lim="800000"/>
            <a:headEnd/>
            <a:tailEnd/>
          </a:ln>
        </p:spPr>
      </p:sp>
      <p:sp>
        <p:nvSpPr>
          <p:cNvPr id="55299" name="Pladsholder til noter 2"/>
          <p:cNvSpPr>
            <a:spLocks noGrp="1"/>
          </p:cNvSpPr>
          <p:nvPr>
            <p:ph type="body" idx="1"/>
          </p:nvPr>
        </p:nvSpPr>
        <p:spPr bwMode="auto">
          <a:noFill/>
        </p:spPr>
        <p:txBody>
          <a:bodyPr wrap="square" numCol="1" anchor="t" anchorCtr="0" compatLnSpc="1">
            <a:prstTxWarp prst="textNoShape">
              <a:avLst/>
            </a:prstTxWarp>
          </a:bodyPr>
          <a:lstStyle/>
          <a:p>
            <a:pPr marL="231775" indent="-231775">
              <a:spcBef>
                <a:spcPct val="0"/>
              </a:spcBef>
              <a:buFont typeface="+mj-lt"/>
              <a:buNone/>
            </a:pPr>
            <a:endParaRPr lang="da-DK"/>
          </a:p>
        </p:txBody>
      </p:sp>
      <p:sp>
        <p:nvSpPr>
          <p:cNvPr id="55300"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A28D431-65DD-419A-AC26-E3AC039D213D}" type="slidenum">
              <a:rPr lang="da-DK"/>
              <a:pPr fontAlgn="base">
                <a:spcBef>
                  <a:spcPct val="0"/>
                </a:spcBef>
                <a:spcAft>
                  <a:spcPct val="0"/>
                </a:spcAft>
              </a:pPr>
              <a:t>4</a:t>
            </a:fld>
            <a:endParaRPr lang="da-DK"/>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1A83921-4F7A-47B7-A534-5B48193B9503}" type="slidenum">
              <a:rPr lang="da-DK"/>
              <a:pPr fontAlgn="base">
                <a:spcBef>
                  <a:spcPct val="0"/>
                </a:spcBef>
                <a:spcAft>
                  <a:spcPct val="0"/>
                </a:spcAft>
              </a:pPr>
              <a:t>40</a:t>
            </a:fld>
            <a:endParaRPr lang="da-DK"/>
          </a:p>
        </p:txBody>
      </p:sp>
      <p:sp>
        <p:nvSpPr>
          <p:cNvPr id="92163"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216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Start med at trappe ned så meget som muligt – trappe yderligere ned mens metadon trappes op Brug catapressan mod abstinenser under aftrapning 25-50 </a:t>
            </a:r>
            <a:r>
              <a:rPr lang="en-US">
                <a:cs typeface="Arial" pitchFamily="34" charset="0"/>
              </a:rPr>
              <a:t>µg x 3-4 dgl.</a:t>
            </a:r>
          </a:p>
          <a:p>
            <a:pPr>
              <a:spcBef>
                <a:spcPct val="0"/>
              </a:spcBef>
            </a:pPr>
            <a:endParaRPr lang="en-US">
              <a:cs typeface="Arial" pitchFamily="34" charset="0"/>
            </a:endParaRPr>
          </a:p>
          <a:p>
            <a:pPr>
              <a:spcBef>
                <a:spcPct val="0"/>
              </a:spcBef>
            </a:pPr>
            <a:endParaRPr lang="da-DK">
              <a:cs typeface="Arial"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E9F1196-0130-4BDC-BB2B-8FED73904218}" type="slidenum">
              <a:rPr lang="da-DK"/>
              <a:pPr fontAlgn="base">
                <a:spcBef>
                  <a:spcPct val="0"/>
                </a:spcBef>
                <a:spcAft>
                  <a:spcPct val="0"/>
                </a:spcAft>
              </a:pPr>
              <a:t>41</a:t>
            </a:fld>
            <a:endParaRPr lang="da-DK"/>
          </a:p>
        </p:txBody>
      </p:sp>
      <p:sp>
        <p:nvSpPr>
          <p:cNvPr id="9318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318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lnSpc>
                <a:spcPct val="90000"/>
              </a:lnSpc>
              <a:spcBef>
                <a:spcPct val="0"/>
              </a:spcBef>
            </a:pPr>
            <a:endParaRPr lang="da-DK"/>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53F9591-EB59-48CB-B468-0D255FD51139}" type="slidenum">
              <a:rPr lang="da-DK"/>
              <a:pPr fontAlgn="base">
                <a:spcBef>
                  <a:spcPct val="0"/>
                </a:spcBef>
                <a:spcAft>
                  <a:spcPct val="0"/>
                </a:spcAft>
              </a:pPr>
              <a:t>42</a:t>
            </a:fld>
            <a:endParaRPr lang="da-DK"/>
          </a:p>
        </p:txBody>
      </p:sp>
      <p:sp>
        <p:nvSpPr>
          <p:cNvPr id="942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421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66FA070-8506-4D38-A569-9131A1DF147A}" type="slidenum">
              <a:rPr lang="da-DK"/>
              <a:pPr fontAlgn="base">
                <a:spcBef>
                  <a:spcPct val="0"/>
                </a:spcBef>
                <a:spcAft>
                  <a:spcPct val="0"/>
                </a:spcAft>
              </a:pPr>
              <a:t>43</a:t>
            </a:fld>
            <a:endParaRPr lang="da-DK"/>
          </a:p>
        </p:txBody>
      </p:sp>
      <p:sp>
        <p:nvSpPr>
          <p:cNvPr id="95235"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523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CC69519-25B1-45E1-97F5-6959843F3E96}" type="slidenum">
              <a:rPr lang="da-DK"/>
              <a:pPr fontAlgn="base">
                <a:spcBef>
                  <a:spcPct val="0"/>
                </a:spcBef>
                <a:spcAft>
                  <a:spcPct val="0"/>
                </a:spcAft>
              </a:pPr>
              <a:t>44</a:t>
            </a:fld>
            <a:endParaRPr lang="da-DK"/>
          </a:p>
        </p:txBody>
      </p:sp>
      <p:sp>
        <p:nvSpPr>
          <p:cNvPr id="96259"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9626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4DF1DCE-D624-41CD-9DED-5B8E2CF2DC3F}" type="slidenum">
              <a:rPr lang="da-DK"/>
              <a:pPr fontAlgn="base">
                <a:spcBef>
                  <a:spcPct val="0"/>
                </a:spcBef>
                <a:spcAft>
                  <a:spcPct val="0"/>
                </a:spcAft>
              </a:pPr>
              <a:t>45</a:t>
            </a:fld>
            <a:endParaRPr lang="da-DK"/>
          </a:p>
        </p:txBody>
      </p:sp>
      <p:sp>
        <p:nvSpPr>
          <p:cNvPr id="97283"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97284"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AD13EAA-181B-4EEB-8F46-2CEC60930AD4}" type="slidenum">
              <a:rPr lang="da-DK"/>
              <a:pPr fontAlgn="base">
                <a:spcBef>
                  <a:spcPct val="0"/>
                </a:spcBef>
                <a:spcAft>
                  <a:spcPct val="0"/>
                </a:spcAft>
              </a:pPr>
              <a:t>46</a:t>
            </a:fld>
            <a:endParaRPr lang="da-DK"/>
          </a:p>
        </p:txBody>
      </p:sp>
      <p:sp>
        <p:nvSpPr>
          <p:cNvPr id="98307"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9830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BA61659-AE86-411A-872C-4712D7BED3C5}" type="slidenum">
              <a:rPr lang="da-DK"/>
              <a:pPr fontAlgn="base">
                <a:spcBef>
                  <a:spcPct val="0"/>
                </a:spcBef>
                <a:spcAft>
                  <a:spcPct val="0"/>
                </a:spcAft>
              </a:pPr>
              <a:t>47</a:t>
            </a:fld>
            <a:endParaRPr lang="da-DK"/>
          </a:p>
        </p:txBody>
      </p:sp>
      <p:sp>
        <p:nvSpPr>
          <p:cNvPr id="9933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9933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a:t>Cancer:</a:t>
            </a:r>
          </a:p>
          <a:p>
            <a:pPr lvl="1">
              <a:spcBef>
                <a:spcPct val="0"/>
              </a:spcBef>
            </a:pPr>
            <a:r>
              <a:rPr lang="da-DK"/>
              <a:t>Neuropatiske smerter ved indvækst/tryk</a:t>
            </a:r>
          </a:p>
          <a:p>
            <a:pPr lvl="1">
              <a:spcBef>
                <a:spcPct val="0"/>
              </a:spcBef>
            </a:pPr>
            <a:r>
              <a:rPr lang="da-DK"/>
              <a:t>Knoglemetastase smerter</a:t>
            </a:r>
          </a:p>
          <a:p>
            <a:pPr lvl="1">
              <a:spcBef>
                <a:spcPct val="0"/>
              </a:spcBef>
            </a:pPr>
            <a:r>
              <a:rPr lang="da-DK"/>
              <a:t>Dårlig almentilstand</a:t>
            </a:r>
          </a:p>
          <a:p>
            <a:pPr>
              <a:spcBef>
                <a:spcPct val="0"/>
              </a:spcBef>
            </a:pPr>
            <a:endParaRPr lang="da-DK"/>
          </a:p>
          <a:p>
            <a:pPr>
              <a:spcBef>
                <a:spcPct val="0"/>
              </a:spcBef>
            </a:pPr>
            <a:r>
              <a:rPr lang="da-DK" u="sng"/>
              <a:t>Dosis:</a:t>
            </a:r>
          </a:p>
          <a:p>
            <a:pPr>
              <a:spcBef>
                <a:spcPct val="0"/>
              </a:spcBef>
            </a:pPr>
            <a:r>
              <a:rPr lang="da-DK" sz="1000"/>
              <a:t>10 – 25 mg mane </a:t>
            </a:r>
            <a:r>
              <a:rPr lang="da-DK" sz="1000" i="1"/>
              <a:t>alternativt</a:t>
            </a:r>
          </a:p>
          <a:p>
            <a:pPr>
              <a:spcBef>
                <a:spcPct val="0"/>
              </a:spcBef>
            </a:pPr>
            <a:r>
              <a:rPr lang="da-DK" sz="1000"/>
              <a:t>100 –150 mg mane med nedtrapning efter 7 </a:t>
            </a:r>
          </a:p>
          <a:p>
            <a:pPr>
              <a:spcBef>
                <a:spcPct val="0"/>
              </a:spcBef>
            </a:pPr>
            <a:r>
              <a:rPr lang="da-DK" sz="1000"/>
              <a:t>døgn til 10 – 25 mg mane</a:t>
            </a:r>
          </a:p>
          <a:p>
            <a:pPr lvl="1">
              <a:spcBef>
                <a:spcPct val="0"/>
              </a:spcBef>
            </a:pPr>
            <a:endParaRPr lang="da-DK"/>
          </a:p>
          <a:p>
            <a:pPr>
              <a:spcBef>
                <a:spcPct val="0"/>
              </a:spcBef>
            </a:pPr>
            <a:endParaRPr lang="da-DK"/>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7876B194-A144-40D2-B27C-CF465FC172A1}" type="slidenum">
              <a:rPr lang="da-DK"/>
              <a:pPr fontAlgn="base">
                <a:spcBef>
                  <a:spcPct val="0"/>
                </a:spcBef>
                <a:spcAft>
                  <a:spcPct val="0"/>
                </a:spcAft>
              </a:pPr>
              <a:t>48</a:t>
            </a:fld>
            <a:endParaRPr lang="da-DK"/>
          </a:p>
        </p:txBody>
      </p:sp>
      <p:sp>
        <p:nvSpPr>
          <p:cNvPr id="100355" name="Rectangle 2"/>
          <p:cNvSpPr>
            <a:spLocks noGrp="1" noRot="1" noChangeAspect="1" noChangeArrowheads="1" noTextEdit="1"/>
          </p:cNvSpPr>
          <p:nvPr>
            <p:ph type="sldImg"/>
          </p:nvPr>
        </p:nvSpPr>
        <p:spPr bwMode="auto">
          <a:xfrm>
            <a:off x="1144588" y="685800"/>
            <a:ext cx="4572000" cy="3429000"/>
          </a:xfrm>
          <a:noFill/>
          <a:ln>
            <a:solidFill>
              <a:srgbClr val="000000"/>
            </a:solidFill>
            <a:miter lim="800000"/>
            <a:headEnd/>
            <a:tailEnd/>
          </a:ln>
        </p:spPr>
      </p:sp>
      <p:sp>
        <p:nvSpPr>
          <p:cNvPr id="100356"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Pladsholder til diasbillede 1"/>
          <p:cNvSpPr>
            <a:spLocks noGrp="1" noRot="1" noChangeAspect="1" noTextEdit="1"/>
          </p:cNvSpPr>
          <p:nvPr>
            <p:ph type="sldImg"/>
          </p:nvPr>
        </p:nvSpPr>
        <p:spPr bwMode="auto">
          <a:noFill/>
          <a:ln>
            <a:solidFill>
              <a:srgbClr val="000000"/>
            </a:solidFill>
            <a:miter lim="800000"/>
            <a:headEnd/>
            <a:tailEnd/>
          </a:ln>
        </p:spPr>
      </p:sp>
      <p:sp>
        <p:nvSpPr>
          <p:cNvPr id="3" name="Pladsholder til noter 2"/>
          <p:cNvSpPr>
            <a:spLocks noGrp="1"/>
          </p:cNvSpPr>
          <p:nvPr>
            <p:ph type="body" idx="1"/>
          </p:nvPr>
        </p:nvSpPr>
        <p:spPr/>
        <p:txBody>
          <a:bodyPr>
            <a:normAutofit/>
          </a:bodyPr>
          <a:lstStyle/>
          <a:p>
            <a:pPr fontAlgn="auto">
              <a:spcBef>
                <a:spcPts val="0"/>
              </a:spcBef>
              <a:spcAft>
                <a:spcPts val="0"/>
              </a:spcAft>
              <a:defRPr/>
            </a:pPr>
            <a:endParaRPr lang="sv-SE"/>
          </a:p>
        </p:txBody>
      </p:sp>
      <p:sp>
        <p:nvSpPr>
          <p:cNvPr id="56324"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CAC4553-2283-4D8A-AEB8-4A45C59C29D6}" type="slidenum">
              <a:rPr lang="da-DK"/>
              <a:pPr fontAlgn="base">
                <a:spcBef>
                  <a:spcPct val="0"/>
                </a:spcBef>
                <a:spcAft>
                  <a:spcPct val="0"/>
                </a:spcAft>
              </a:pPr>
              <a:t>5</a:t>
            </a:fld>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F39C069-3764-4156-9CF3-4A91EC1303EF}" type="slidenum">
              <a:rPr lang="da-DK"/>
              <a:pPr fontAlgn="base">
                <a:spcBef>
                  <a:spcPct val="0"/>
                </a:spcBef>
                <a:spcAft>
                  <a:spcPct val="0"/>
                </a:spcAft>
              </a:pPr>
              <a:t>6</a:t>
            </a:fld>
            <a:endParaRPr lang="da-DK"/>
          </a:p>
        </p:txBody>
      </p:sp>
      <p:sp>
        <p:nvSpPr>
          <p:cNvPr id="57347"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7348"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r>
              <a:rPr lang="da-DK" sz="1000" b="1" u="sng"/>
              <a:t>smerte</a:t>
            </a:r>
          </a:p>
          <a:p>
            <a:pPr>
              <a:spcBef>
                <a:spcPct val="0"/>
              </a:spcBef>
              <a:buFontTx/>
              <a:buChar char="•"/>
            </a:pPr>
            <a:r>
              <a:rPr lang="da-DK" sz="1000"/>
              <a:t>påvirkning ( hammeren )</a:t>
            </a:r>
          </a:p>
          <a:p>
            <a:pPr>
              <a:spcBef>
                <a:spcPct val="0"/>
              </a:spcBef>
              <a:buFontTx/>
              <a:buChar char="•"/>
            </a:pPr>
            <a:r>
              <a:rPr lang="da-DK" sz="1000"/>
              <a:t>smerte (biokemi strøm)</a:t>
            </a:r>
          </a:p>
          <a:p>
            <a:pPr>
              <a:spcBef>
                <a:spcPct val="0"/>
              </a:spcBef>
              <a:buFontTx/>
              <a:buChar char="•"/>
            </a:pPr>
            <a:r>
              <a:rPr lang="da-DK" sz="1000"/>
              <a:t>lidelse ( forskrækkelse, raseri, angst) den er en personlig OPLEVELSE – analogi : solnedgang - Smerten kan forklares, ikke måles.</a:t>
            </a:r>
          </a:p>
          <a:p>
            <a:pPr>
              <a:spcBef>
                <a:spcPct val="0"/>
              </a:spcBef>
              <a:buFontTx/>
              <a:buChar char="•"/>
            </a:pPr>
            <a:r>
              <a:rPr lang="da-DK" sz="1000"/>
              <a:t>adfærd (opførsel ) kan ses og vurderes af andre – og kun dette</a:t>
            </a:r>
          </a:p>
          <a:p>
            <a:pPr>
              <a:spcBef>
                <a:spcPct val="0"/>
              </a:spcBef>
              <a:buFontTx/>
              <a:buChar char="•"/>
            </a:pPr>
            <a:r>
              <a:rPr lang="da-DK" sz="1000"/>
              <a:t>men : smerten er lidelsen – en personlig oplevelse – ubehagelig, men en oplevelse</a:t>
            </a:r>
          </a:p>
          <a:p>
            <a:pPr>
              <a:spcBef>
                <a:spcPct val="0"/>
              </a:spcBef>
            </a:pPr>
            <a:endParaRPr lang="da-DK" sz="1000"/>
          </a:p>
          <a:p>
            <a:pPr>
              <a:spcBef>
                <a:spcPct val="0"/>
              </a:spcBef>
            </a:pPr>
            <a:endParaRPr lang="da-DK" sz="10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973E8CA4-4112-4824-B4E6-A0C75DFFC0A5}" type="slidenum">
              <a:rPr lang="da-DK"/>
              <a:pPr fontAlgn="base">
                <a:spcBef>
                  <a:spcPct val="0"/>
                </a:spcBef>
                <a:spcAft>
                  <a:spcPct val="0"/>
                </a:spcAft>
              </a:pPr>
              <a:t>7</a:t>
            </a:fld>
            <a:endParaRPr lang="da-DK"/>
          </a:p>
        </p:txBody>
      </p:sp>
      <p:sp>
        <p:nvSpPr>
          <p:cNvPr id="5837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58372"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Pladsholder til diasbillede 1"/>
          <p:cNvSpPr>
            <a:spLocks noGrp="1" noRot="1" noChangeAspect="1" noTextEdit="1"/>
          </p:cNvSpPr>
          <p:nvPr>
            <p:ph type="sldImg"/>
          </p:nvPr>
        </p:nvSpPr>
        <p:spPr bwMode="auto">
          <a:noFill/>
          <a:ln>
            <a:solidFill>
              <a:srgbClr val="000000"/>
            </a:solidFill>
            <a:miter lim="800000"/>
            <a:headEnd/>
            <a:tailEnd/>
          </a:ln>
        </p:spPr>
      </p:sp>
      <p:sp>
        <p:nvSpPr>
          <p:cNvPr id="3" name="Pladsholder til noter 2"/>
          <p:cNvSpPr>
            <a:spLocks noGrp="1"/>
          </p:cNvSpPr>
          <p:nvPr>
            <p:ph type="body" idx="1"/>
          </p:nvPr>
        </p:nvSpPr>
        <p:spPr/>
        <p:txBody>
          <a:bodyPr>
            <a:normAutofit/>
          </a:bodyPr>
          <a:lstStyle/>
          <a:p>
            <a:pPr fontAlgn="auto">
              <a:spcBef>
                <a:spcPts val="0"/>
              </a:spcBef>
              <a:spcAft>
                <a:spcPts val="0"/>
              </a:spcAft>
              <a:defRPr/>
            </a:pPr>
            <a:endParaRPr lang="da-DK"/>
          </a:p>
          <a:p>
            <a:pPr fontAlgn="auto">
              <a:spcBef>
                <a:spcPts val="0"/>
              </a:spcBef>
              <a:spcAft>
                <a:spcPts val="0"/>
              </a:spcAft>
              <a:defRPr/>
            </a:pPr>
            <a:endParaRPr lang="sv-SE"/>
          </a:p>
          <a:p>
            <a:pPr fontAlgn="auto">
              <a:spcBef>
                <a:spcPts val="0"/>
              </a:spcBef>
              <a:spcAft>
                <a:spcPts val="0"/>
              </a:spcAft>
              <a:defRPr/>
            </a:pPr>
            <a:endParaRPr lang="sv-SE"/>
          </a:p>
        </p:txBody>
      </p:sp>
      <p:sp>
        <p:nvSpPr>
          <p:cNvPr id="59396" name="Pladsholder til diasnumm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9BF639-4789-494B-88B6-1897A71E0533}" type="slidenum">
              <a:rPr lang="da-DK"/>
              <a:pPr fontAlgn="base">
                <a:spcBef>
                  <a:spcPct val="0"/>
                </a:spcBef>
                <a:spcAft>
                  <a:spcPct val="0"/>
                </a:spcAft>
              </a:pPr>
              <a:t>8</a:t>
            </a:fld>
            <a:endParaRPr lang="da-D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67F65A3-5E5B-4B04-B499-A3A877E794B6}" type="slidenum">
              <a:rPr lang="da-DK"/>
              <a:pPr fontAlgn="base">
                <a:spcBef>
                  <a:spcPct val="0"/>
                </a:spcBef>
                <a:spcAft>
                  <a:spcPct val="0"/>
                </a:spcAft>
              </a:pPr>
              <a:t>9</a:t>
            </a:fld>
            <a:endParaRPr lang="da-DK"/>
          </a:p>
        </p:txBody>
      </p:sp>
      <p:sp>
        <p:nvSpPr>
          <p:cNvPr id="60419"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60420"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a:spcBef>
                <a:spcPct val="0"/>
              </a:spcBef>
            </a:pPr>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titeltypografi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lvl1pPr>
              <a:defRPr/>
            </a:lvl1pPr>
          </a:lstStyle>
          <a:p>
            <a:pPr>
              <a:defRPr/>
            </a:pPr>
            <a:fld id="{767CB086-B226-4ED8-9658-9F692BB79897}" type="datetimeFigureOut">
              <a:rPr lang="da-DK"/>
              <a:pPr>
                <a:defRPr/>
              </a:pPr>
              <a:t>07-05-2025</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BC99AA43-BB2F-407D-A609-B8C0D77D9274}" type="slidenum">
              <a:rPr lang="da-DK"/>
              <a:pPr>
                <a:defRPr/>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lodret titel 2"/>
          <p:cNvSpPr>
            <a:spLocks noGrp="1"/>
          </p:cNvSpPr>
          <p:nvPr>
            <p:ph type="body" orient="vert" idx="1"/>
          </p:nvPr>
        </p:nvSpPr>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lvl1pPr>
              <a:defRPr/>
            </a:lvl1pPr>
          </a:lstStyle>
          <a:p>
            <a:pPr>
              <a:defRPr/>
            </a:pPr>
            <a:fld id="{0AFFA35D-D5EA-4928-98D9-D9640BD28FF6}" type="datetimeFigureOut">
              <a:rPr lang="da-DK"/>
              <a:pPr>
                <a:defRPr/>
              </a:pPr>
              <a:t>07-05-2025</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A92D422B-DEBA-4C6E-8D5A-C908FDA4843F}" type="slidenum">
              <a:rPr lang="da-DK"/>
              <a:pPr>
                <a:defRPr/>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titeltypografi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lvl1pPr>
              <a:defRPr/>
            </a:lvl1pPr>
          </a:lstStyle>
          <a:p>
            <a:pPr>
              <a:defRPr/>
            </a:pPr>
            <a:fld id="{F21ADB85-0817-4A76-BB30-610F256106BE}" type="datetimeFigureOut">
              <a:rPr lang="da-DK"/>
              <a:pPr>
                <a:defRPr/>
              </a:pPr>
              <a:t>07-05-2025</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00DA0C9C-F41C-4203-AA14-D69F9C16DCFD}" type="slidenum">
              <a:rPr lang="da-DK"/>
              <a:pPr>
                <a:defRPr/>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idx="1"/>
          </p:nvPr>
        </p:nvSpPr>
        <p:spPr/>
        <p:txBody>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lvl1pPr>
              <a:defRPr/>
            </a:lvl1pPr>
          </a:lstStyle>
          <a:p>
            <a:pPr>
              <a:defRPr/>
            </a:pPr>
            <a:fld id="{222D10F1-BAB9-4515-99F4-7AD4CED51A5C}" type="datetimeFigureOut">
              <a:rPr lang="da-DK"/>
              <a:pPr>
                <a:defRPr/>
              </a:pPr>
              <a:t>07-05-2025</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C3F6B923-65EF-4018-819B-E88642194B63}" type="slidenum">
              <a:rPr lang="da-DK"/>
              <a:pPr>
                <a:defRPr/>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typografi i masteren</a:t>
            </a:r>
          </a:p>
        </p:txBody>
      </p:sp>
      <p:sp>
        <p:nvSpPr>
          <p:cNvPr id="4" name="Pladsholder til dato 3"/>
          <p:cNvSpPr>
            <a:spLocks noGrp="1"/>
          </p:cNvSpPr>
          <p:nvPr>
            <p:ph type="dt" sz="half" idx="10"/>
          </p:nvPr>
        </p:nvSpPr>
        <p:spPr/>
        <p:txBody>
          <a:bodyPr/>
          <a:lstStyle>
            <a:lvl1pPr>
              <a:defRPr/>
            </a:lvl1pPr>
          </a:lstStyle>
          <a:p>
            <a:pPr>
              <a:defRPr/>
            </a:pPr>
            <a:fld id="{5FC4B345-F0A1-407F-8F1E-DAF423BB3D85}" type="datetimeFigureOut">
              <a:rPr lang="da-DK"/>
              <a:pPr>
                <a:defRPr/>
              </a:pPr>
              <a:t>07-05-2025</a:t>
            </a:fld>
            <a:endParaRPr lang="da-DK"/>
          </a:p>
        </p:txBody>
      </p:sp>
      <p:sp>
        <p:nvSpPr>
          <p:cNvPr id="5" name="Pladsholder til sidefod 4"/>
          <p:cNvSpPr>
            <a:spLocks noGrp="1"/>
          </p:cNvSpPr>
          <p:nvPr>
            <p:ph type="ftr" sz="quarter" idx="11"/>
          </p:nvPr>
        </p:nvSpPr>
        <p:spPr/>
        <p:txBody>
          <a:bodyPr/>
          <a:lstStyle>
            <a:lvl1pPr>
              <a:defRPr/>
            </a:lvl1pPr>
          </a:lstStyle>
          <a:p>
            <a:pPr>
              <a:defRPr/>
            </a:pPr>
            <a:endParaRPr lang="da-DK"/>
          </a:p>
        </p:txBody>
      </p:sp>
      <p:sp>
        <p:nvSpPr>
          <p:cNvPr id="6" name="Pladsholder til diasnummer 5"/>
          <p:cNvSpPr>
            <a:spLocks noGrp="1"/>
          </p:cNvSpPr>
          <p:nvPr>
            <p:ph type="sldNum" sz="quarter" idx="12"/>
          </p:nvPr>
        </p:nvSpPr>
        <p:spPr/>
        <p:txBody>
          <a:bodyPr/>
          <a:lstStyle>
            <a:lvl1pPr>
              <a:defRPr/>
            </a:lvl1pPr>
          </a:lstStyle>
          <a:p>
            <a:pPr>
              <a:defRPr/>
            </a:pPr>
            <a:fld id="{253865E8-24C4-4FAE-9430-C32A3B82C6EC}" type="slidenum">
              <a:rPr lang="da-DK"/>
              <a:pPr>
                <a:defRPr/>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3"/>
          <p:cNvSpPr>
            <a:spLocks noGrp="1"/>
          </p:cNvSpPr>
          <p:nvPr>
            <p:ph type="dt" sz="half" idx="10"/>
          </p:nvPr>
        </p:nvSpPr>
        <p:spPr/>
        <p:txBody>
          <a:bodyPr/>
          <a:lstStyle>
            <a:lvl1pPr>
              <a:defRPr/>
            </a:lvl1pPr>
          </a:lstStyle>
          <a:p>
            <a:pPr>
              <a:defRPr/>
            </a:pPr>
            <a:fld id="{6556C48C-7C70-4E19-8091-44C361F7FA62}" type="datetimeFigureOut">
              <a:rPr lang="da-DK"/>
              <a:pPr>
                <a:defRPr/>
              </a:pPr>
              <a:t>07-05-2025</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FBE3A329-46F0-45D9-A1CA-2E229A7C88C6}" type="slidenum">
              <a:rPr lang="da-DK"/>
              <a:pPr>
                <a:defRPr/>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titeltypografi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typografi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3"/>
          <p:cNvSpPr>
            <a:spLocks noGrp="1"/>
          </p:cNvSpPr>
          <p:nvPr>
            <p:ph type="dt" sz="half" idx="10"/>
          </p:nvPr>
        </p:nvSpPr>
        <p:spPr/>
        <p:txBody>
          <a:bodyPr/>
          <a:lstStyle>
            <a:lvl1pPr>
              <a:defRPr/>
            </a:lvl1pPr>
          </a:lstStyle>
          <a:p>
            <a:pPr>
              <a:defRPr/>
            </a:pPr>
            <a:fld id="{EADA40AD-BAA6-45AB-B40F-E172AD114492}" type="datetimeFigureOut">
              <a:rPr lang="da-DK"/>
              <a:pPr>
                <a:defRPr/>
              </a:pPr>
              <a:t>07-05-2025</a:t>
            </a:fld>
            <a:endParaRPr lang="da-DK"/>
          </a:p>
        </p:txBody>
      </p:sp>
      <p:sp>
        <p:nvSpPr>
          <p:cNvPr id="8" name="Pladsholder til sidefod 4"/>
          <p:cNvSpPr>
            <a:spLocks noGrp="1"/>
          </p:cNvSpPr>
          <p:nvPr>
            <p:ph type="ftr" sz="quarter" idx="11"/>
          </p:nvPr>
        </p:nvSpPr>
        <p:spPr/>
        <p:txBody>
          <a:bodyPr/>
          <a:lstStyle>
            <a:lvl1pPr>
              <a:defRPr/>
            </a:lvl1pPr>
          </a:lstStyle>
          <a:p>
            <a:pPr>
              <a:defRPr/>
            </a:pPr>
            <a:endParaRPr lang="da-DK"/>
          </a:p>
        </p:txBody>
      </p:sp>
      <p:sp>
        <p:nvSpPr>
          <p:cNvPr id="9" name="Pladsholder til diasnummer 5"/>
          <p:cNvSpPr>
            <a:spLocks noGrp="1"/>
          </p:cNvSpPr>
          <p:nvPr>
            <p:ph type="sldNum" sz="quarter" idx="12"/>
          </p:nvPr>
        </p:nvSpPr>
        <p:spPr/>
        <p:txBody>
          <a:bodyPr/>
          <a:lstStyle>
            <a:lvl1pPr>
              <a:defRPr/>
            </a:lvl1pPr>
          </a:lstStyle>
          <a:p>
            <a:pPr>
              <a:defRPr/>
            </a:pPr>
            <a:fld id="{B7DF9AB7-B224-4E23-AAAC-4A6A25AA6FAC}" type="slidenum">
              <a:rPr lang="da-DK"/>
              <a:pPr>
                <a:defRPr/>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titeltypografi i masteren</a:t>
            </a:r>
          </a:p>
        </p:txBody>
      </p:sp>
      <p:sp>
        <p:nvSpPr>
          <p:cNvPr id="3" name="Pladsholder til dato 3"/>
          <p:cNvSpPr>
            <a:spLocks noGrp="1"/>
          </p:cNvSpPr>
          <p:nvPr>
            <p:ph type="dt" sz="half" idx="10"/>
          </p:nvPr>
        </p:nvSpPr>
        <p:spPr/>
        <p:txBody>
          <a:bodyPr/>
          <a:lstStyle>
            <a:lvl1pPr>
              <a:defRPr/>
            </a:lvl1pPr>
          </a:lstStyle>
          <a:p>
            <a:pPr>
              <a:defRPr/>
            </a:pPr>
            <a:fld id="{0EDBA1CD-8E49-4A36-B991-55CA5ACBA70D}" type="datetimeFigureOut">
              <a:rPr lang="da-DK"/>
              <a:pPr>
                <a:defRPr/>
              </a:pPr>
              <a:t>07-05-2025</a:t>
            </a:fld>
            <a:endParaRPr lang="da-DK"/>
          </a:p>
        </p:txBody>
      </p:sp>
      <p:sp>
        <p:nvSpPr>
          <p:cNvPr id="4" name="Pladsholder til sidefod 4"/>
          <p:cNvSpPr>
            <a:spLocks noGrp="1"/>
          </p:cNvSpPr>
          <p:nvPr>
            <p:ph type="ftr" sz="quarter" idx="11"/>
          </p:nvPr>
        </p:nvSpPr>
        <p:spPr/>
        <p:txBody>
          <a:bodyPr/>
          <a:lstStyle>
            <a:lvl1pPr>
              <a:defRPr/>
            </a:lvl1pPr>
          </a:lstStyle>
          <a:p>
            <a:pPr>
              <a:defRPr/>
            </a:pPr>
            <a:endParaRPr lang="da-DK"/>
          </a:p>
        </p:txBody>
      </p:sp>
      <p:sp>
        <p:nvSpPr>
          <p:cNvPr id="5" name="Pladsholder til diasnummer 5"/>
          <p:cNvSpPr>
            <a:spLocks noGrp="1"/>
          </p:cNvSpPr>
          <p:nvPr>
            <p:ph type="sldNum" sz="quarter" idx="12"/>
          </p:nvPr>
        </p:nvSpPr>
        <p:spPr/>
        <p:txBody>
          <a:bodyPr/>
          <a:lstStyle>
            <a:lvl1pPr>
              <a:defRPr/>
            </a:lvl1pPr>
          </a:lstStyle>
          <a:p>
            <a:pPr>
              <a:defRPr/>
            </a:pPr>
            <a:fld id="{D9352E77-2585-4F9F-BCA2-26BC9E3AF80D}" type="slidenum">
              <a:rPr lang="da-DK"/>
              <a:pPr>
                <a:defRPr/>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p:txBody>
          <a:bodyPr/>
          <a:lstStyle>
            <a:lvl1pPr>
              <a:defRPr/>
            </a:lvl1pPr>
          </a:lstStyle>
          <a:p>
            <a:pPr>
              <a:defRPr/>
            </a:pPr>
            <a:fld id="{32CE8E0F-1CF4-48AE-B910-C8AE46F9E521}" type="datetimeFigureOut">
              <a:rPr lang="da-DK"/>
              <a:pPr>
                <a:defRPr/>
              </a:pPr>
              <a:t>07-05-2025</a:t>
            </a:fld>
            <a:endParaRPr lang="da-DK"/>
          </a:p>
        </p:txBody>
      </p:sp>
      <p:sp>
        <p:nvSpPr>
          <p:cNvPr id="3" name="Pladsholder til sidefod 4"/>
          <p:cNvSpPr>
            <a:spLocks noGrp="1"/>
          </p:cNvSpPr>
          <p:nvPr>
            <p:ph type="ftr" sz="quarter" idx="11"/>
          </p:nvPr>
        </p:nvSpPr>
        <p:spPr/>
        <p:txBody>
          <a:bodyPr/>
          <a:lstStyle>
            <a:lvl1pPr>
              <a:defRPr/>
            </a:lvl1pPr>
          </a:lstStyle>
          <a:p>
            <a:pPr>
              <a:defRPr/>
            </a:pPr>
            <a:endParaRPr lang="da-DK"/>
          </a:p>
        </p:txBody>
      </p:sp>
      <p:sp>
        <p:nvSpPr>
          <p:cNvPr id="4" name="Pladsholder til diasnummer 5"/>
          <p:cNvSpPr>
            <a:spLocks noGrp="1"/>
          </p:cNvSpPr>
          <p:nvPr>
            <p:ph type="sldNum" sz="quarter" idx="12"/>
          </p:nvPr>
        </p:nvSpPr>
        <p:spPr/>
        <p:txBody>
          <a:bodyPr/>
          <a:lstStyle>
            <a:lvl1pPr>
              <a:defRPr/>
            </a:lvl1pPr>
          </a:lstStyle>
          <a:p>
            <a:pPr>
              <a:defRPr/>
            </a:pPr>
            <a:fld id="{CE772A0C-2AFC-4E6B-A133-D59E4F5A0FFB}" type="slidenum">
              <a:rPr lang="da-DK"/>
              <a:pPr>
                <a:defRPr/>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titeltypografi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3"/>
          <p:cNvSpPr>
            <a:spLocks noGrp="1"/>
          </p:cNvSpPr>
          <p:nvPr>
            <p:ph type="dt" sz="half" idx="10"/>
          </p:nvPr>
        </p:nvSpPr>
        <p:spPr/>
        <p:txBody>
          <a:bodyPr/>
          <a:lstStyle>
            <a:lvl1pPr>
              <a:defRPr/>
            </a:lvl1pPr>
          </a:lstStyle>
          <a:p>
            <a:pPr>
              <a:defRPr/>
            </a:pPr>
            <a:fld id="{2A2C2934-8267-4AAE-B0E3-3064A81F74D3}" type="datetimeFigureOut">
              <a:rPr lang="da-DK"/>
              <a:pPr>
                <a:defRPr/>
              </a:pPr>
              <a:t>07-05-2025</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3D07D486-5716-4871-8C3D-BC25330520F2}" type="slidenum">
              <a:rPr lang="da-DK"/>
              <a:pPr>
                <a:defRPr/>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titeltypografi i masteren</a:t>
            </a:r>
          </a:p>
        </p:txBody>
      </p:sp>
      <p:sp>
        <p:nvSpPr>
          <p:cNvPr id="3" name="Pladsholder til billed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typografi i masteren</a:t>
            </a:r>
          </a:p>
        </p:txBody>
      </p:sp>
      <p:sp>
        <p:nvSpPr>
          <p:cNvPr id="5" name="Pladsholder til dato 3"/>
          <p:cNvSpPr>
            <a:spLocks noGrp="1"/>
          </p:cNvSpPr>
          <p:nvPr>
            <p:ph type="dt" sz="half" idx="10"/>
          </p:nvPr>
        </p:nvSpPr>
        <p:spPr/>
        <p:txBody>
          <a:bodyPr/>
          <a:lstStyle>
            <a:lvl1pPr>
              <a:defRPr/>
            </a:lvl1pPr>
          </a:lstStyle>
          <a:p>
            <a:pPr>
              <a:defRPr/>
            </a:pPr>
            <a:fld id="{496C66E4-5F6D-47CC-AF89-97D7CAAF3744}" type="datetimeFigureOut">
              <a:rPr lang="da-DK"/>
              <a:pPr>
                <a:defRPr/>
              </a:pPr>
              <a:t>07-05-2025</a:t>
            </a:fld>
            <a:endParaRPr lang="da-DK"/>
          </a:p>
        </p:txBody>
      </p:sp>
      <p:sp>
        <p:nvSpPr>
          <p:cNvPr id="6" name="Pladsholder til sidefod 4"/>
          <p:cNvSpPr>
            <a:spLocks noGrp="1"/>
          </p:cNvSpPr>
          <p:nvPr>
            <p:ph type="ftr" sz="quarter" idx="11"/>
          </p:nvPr>
        </p:nvSpPr>
        <p:spPr/>
        <p:txBody>
          <a:bodyPr/>
          <a:lstStyle>
            <a:lvl1pPr>
              <a:defRPr/>
            </a:lvl1pPr>
          </a:lstStyle>
          <a:p>
            <a:pPr>
              <a:defRPr/>
            </a:pPr>
            <a:endParaRPr lang="da-DK"/>
          </a:p>
        </p:txBody>
      </p:sp>
      <p:sp>
        <p:nvSpPr>
          <p:cNvPr id="7" name="Pladsholder til diasnummer 5"/>
          <p:cNvSpPr>
            <a:spLocks noGrp="1"/>
          </p:cNvSpPr>
          <p:nvPr>
            <p:ph type="sldNum" sz="quarter" idx="12"/>
          </p:nvPr>
        </p:nvSpPr>
        <p:spPr/>
        <p:txBody>
          <a:bodyPr/>
          <a:lstStyle>
            <a:lvl1pPr>
              <a:defRPr/>
            </a:lvl1pPr>
          </a:lstStyle>
          <a:p>
            <a:pPr>
              <a:defRPr/>
            </a:pPr>
            <a:fld id="{409BDA0C-5937-4149-BF78-BC0B945A0F61}" type="slidenum">
              <a:rPr lang="da-DK"/>
              <a:pPr>
                <a:defRPr/>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Pladsholder til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a-DK"/>
              <a:t>Klik for at redigere titeltypografi i masteren</a:t>
            </a:r>
          </a:p>
        </p:txBody>
      </p:sp>
      <p:sp>
        <p:nvSpPr>
          <p:cNvPr id="1027" name="Pladsholder til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a-DK"/>
              <a:t>Klik for at redigere typografi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E8A28A25-A970-4D41-9C05-2D264EF7E0D2}" type="datetimeFigureOut">
              <a:rPr lang="da-DK"/>
              <a:pPr>
                <a:defRPr/>
              </a:pPr>
              <a:t>07-05-2025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A1624BA6-0EC4-4985-B046-96E2A4C72B75}" type="slidenum">
              <a:rPr lang="da-DK"/>
              <a:pPr>
                <a:defRPr/>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oleObject" Target="../embeddings/oleObject2.bin"/><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ktangel 1"/>
          <p:cNvSpPr>
            <a:spLocks noChangeArrowheads="1"/>
          </p:cNvSpPr>
          <p:nvPr/>
        </p:nvSpPr>
        <p:spPr bwMode="auto">
          <a:xfrm>
            <a:off x="2143125" y="571500"/>
            <a:ext cx="4572000" cy="3416300"/>
          </a:xfrm>
          <a:prstGeom prst="rect">
            <a:avLst/>
          </a:prstGeom>
          <a:noFill/>
          <a:ln w="9525">
            <a:noFill/>
            <a:miter lim="800000"/>
            <a:headEnd/>
            <a:tailEnd/>
          </a:ln>
        </p:spPr>
        <p:txBody>
          <a:bodyPr>
            <a:spAutoFit/>
          </a:bodyPr>
          <a:lstStyle/>
          <a:p>
            <a:br>
              <a:rPr lang="da-DK">
                <a:latin typeface="Calibri" pitchFamily="34" charset="0"/>
              </a:rPr>
            </a:br>
            <a:endParaRPr lang="da-DK">
              <a:latin typeface="Calibri" pitchFamily="34" charset="0"/>
            </a:endParaRPr>
          </a:p>
          <a:p>
            <a:br>
              <a:rPr lang="da-DK">
                <a:latin typeface="Calibri" pitchFamily="34" charset="0"/>
              </a:rPr>
            </a:br>
            <a:br>
              <a:rPr lang="da-DK">
                <a:latin typeface="Calibri" pitchFamily="34" charset="0"/>
              </a:rPr>
            </a:br>
            <a:endParaRPr lang="da-DK">
              <a:latin typeface="Calibri" pitchFamily="34" charset="0"/>
            </a:endParaRPr>
          </a:p>
          <a:p>
            <a:br>
              <a:rPr lang="da-DK">
                <a:latin typeface="Calibri" pitchFamily="34" charset="0"/>
              </a:rPr>
            </a:br>
            <a:br>
              <a:rPr lang="da-DK">
                <a:latin typeface="Calibri" pitchFamily="34" charset="0"/>
              </a:rPr>
            </a:br>
            <a:endParaRPr lang="da-DK">
              <a:latin typeface="Calibri" pitchFamily="34" charset="0"/>
            </a:endParaRPr>
          </a:p>
          <a:p>
            <a:br>
              <a:rPr lang="da-DK">
                <a:latin typeface="Calibri" pitchFamily="34" charset="0"/>
              </a:rPr>
            </a:br>
            <a:br>
              <a:rPr lang="da-DK">
                <a:latin typeface="Calibri" pitchFamily="34" charset="0"/>
              </a:rPr>
            </a:br>
            <a:endParaRPr lang="da-DK">
              <a:latin typeface="Calibri" pitchFamily="34" charset="0"/>
            </a:endParaRPr>
          </a:p>
          <a:p>
            <a:endParaRPr lang="da-DK">
              <a:latin typeface="Calibri" pitchFamily="34" charset="0"/>
            </a:endParaRPr>
          </a:p>
        </p:txBody>
      </p:sp>
      <p:sp>
        <p:nvSpPr>
          <p:cNvPr id="2051" name="Tekstboks 4"/>
          <p:cNvSpPr txBox="1">
            <a:spLocks noChangeArrowheads="1"/>
          </p:cNvSpPr>
          <p:nvPr/>
        </p:nvSpPr>
        <p:spPr bwMode="auto">
          <a:xfrm>
            <a:off x="500063" y="428625"/>
            <a:ext cx="3357562" cy="2862263"/>
          </a:xfrm>
          <a:prstGeom prst="rect">
            <a:avLst/>
          </a:prstGeom>
          <a:noFill/>
          <a:ln w="9525">
            <a:noFill/>
            <a:miter lim="800000"/>
            <a:headEnd/>
            <a:tailEnd/>
          </a:ln>
        </p:spPr>
        <p:txBody>
          <a:bodyPr>
            <a:spAutoFit/>
          </a:bodyPr>
          <a:lstStyle/>
          <a:p>
            <a:r>
              <a:rPr lang="da-DK" sz="3600">
                <a:latin typeface="Calibri" pitchFamily="34" charset="0"/>
              </a:rPr>
              <a:t>SMERTE</a:t>
            </a:r>
          </a:p>
          <a:p>
            <a:r>
              <a:rPr lang="da-DK" sz="3600">
                <a:latin typeface="Calibri" pitchFamily="34" charset="0"/>
              </a:rPr>
              <a:t>BEHANDLING</a:t>
            </a:r>
          </a:p>
          <a:p>
            <a:r>
              <a:rPr lang="da-DK" sz="3600">
                <a:latin typeface="Calibri" pitchFamily="34" charset="0"/>
              </a:rPr>
              <a:t>I </a:t>
            </a:r>
          </a:p>
          <a:p>
            <a:r>
              <a:rPr lang="da-DK" sz="3600">
                <a:latin typeface="Calibri" pitchFamily="34" charset="0"/>
              </a:rPr>
              <a:t>ALMEN</a:t>
            </a:r>
          </a:p>
          <a:p>
            <a:r>
              <a:rPr lang="da-DK" sz="3600">
                <a:latin typeface="Calibri" pitchFamily="34" charset="0"/>
              </a:rPr>
              <a:t>PRAKSIS</a:t>
            </a:r>
          </a:p>
        </p:txBody>
      </p:sp>
      <p:sp>
        <p:nvSpPr>
          <p:cNvPr id="2052" name="Tekstboks 5"/>
          <p:cNvSpPr txBox="1">
            <a:spLocks noChangeArrowheads="1"/>
          </p:cNvSpPr>
          <p:nvPr/>
        </p:nvSpPr>
        <p:spPr bwMode="auto">
          <a:xfrm>
            <a:off x="857250" y="5929313"/>
            <a:ext cx="2714625" cy="461962"/>
          </a:xfrm>
          <a:prstGeom prst="rect">
            <a:avLst/>
          </a:prstGeom>
          <a:noFill/>
          <a:ln w="9525">
            <a:noFill/>
            <a:miter lim="800000"/>
            <a:headEnd/>
            <a:tailEnd/>
          </a:ln>
        </p:spPr>
        <p:txBody>
          <a:bodyPr>
            <a:spAutoFit/>
          </a:bodyPr>
          <a:lstStyle/>
          <a:p>
            <a:r>
              <a:rPr lang="da-DK" sz="1200">
                <a:latin typeface="Calibri" pitchFamily="34" charset="0"/>
              </a:rPr>
              <a:t>Praksisreservelæger juni 2009</a:t>
            </a:r>
          </a:p>
          <a:p>
            <a:r>
              <a:rPr lang="da-DK" sz="1200">
                <a:latin typeface="Calibri" pitchFamily="34" charset="0"/>
              </a:rPr>
              <a:t>Mette Wanning</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da-DK"/>
              <a:t>KRONISK SMERTE</a:t>
            </a:r>
          </a:p>
        </p:txBody>
      </p:sp>
      <p:sp>
        <p:nvSpPr>
          <p:cNvPr id="11267" name="Rectangle 3"/>
          <p:cNvSpPr>
            <a:spLocks noGrp="1" noChangeArrowheads="1"/>
          </p:cNvSpPr>
          <p:nvPr>
            <p:ph type="body" idx="1"/>
          </p:nvPr>
        </p:nvSpPr>
        <p:spPr/>
        <p:txBody>
          <a:bodyPr/>
          <a:lstStyle/>
          <a:p>
            <a:pPr>
              <a:lnSpc>
                <a:spcPct val="90000"/>
              </a:lnSpc>
            </a:pPr>
            <a:r>
              <a:rPr lang="da-DK" sz="2800"/>
              <a:t>Altid startet med en skade</a:t>
            </a:r>
          </a:p>
          <a:p>
            <a:pPr>
              <a:lnSpc>
                <a:spcPct val="90000"/>
              </a:lnSpc>
            </a:pPr>
            <a:r>
              <a:rPr lang="da-DK" sz="2800"/>
              <a:t>Kronisk smerte er ikke en sygdom, men en tilstand</a:t>
            </a:r>
          </a:p>
          <a:p>
            <a:pPr>
              <a:lnSpc>
                <a:spcPct val="90000"/>
              </a:lnSpc>
            </a:pPr>
            <a:r>
              <a:rPr lang="da-DK" sz="2800"/>
              <a:t>Kroniske smerter er uhelbredelige</a:t>
            </a:r>
          </a:p>
          <a:p>
            <a:pPr>
              <a:lnSpc>
                <a:spcPct val="90000"/>
              </a:lnSpc>
            </a:pPr>
            <a:r>
              <a:rPr lang="da-DK" sz="2800"/>
              <a:t>Der er ikke altid noget at påvise (ec fibromyalgi, whiplashfølger, efter rygoperationer) </a:t>
            </a:r>
          </a:p>
          <a:p>
            <a:pPr>
              <a:lnSpc>
                <a:spcPct val="90000"/>
              </a:lnSpc>
            </a:pPr>
            <a:r>
              <a:rPr lang="da-DK" sz="2800"/>
              <a:t>Man skal derfor ikke blive med at gentage undersøgelser</a:t>
            </a:r>
          </a:p>
          <a:p>
            <a:pPr>
              <a:lnSpc>
                <a:spcPct val="90000"/>
              </a:lnSpc>
            </a:pPr>
            <a:r>
              <a:rPr lang="da-DK" sz="2800"/>
              <a:t>Men man skal afhjælpe symptomerne så vidt man kan  </a:t>
            </a:r>
          </a:p>
          <a:p>
            <a:pPr>
              <a:lnSpc>
                <a:spcPct val="90000"/>
              </a:lnSpc>
              <a:buFontTx/>
              <a:buNone/>
            </a:pPr>
            <a:endParaRPr lang="da-DK"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da-DK"/>
              <a:t>KRONISK SMERTE – hvorfor??</a:t>
            </a:r>
          </a:p>
        </p:txBody>
      </p:sp>
      <p:sp>
        <p:nvSpPr>
          <p:cNvPr id="12291" name="Rectangle 3"/>
          <p:cNvSpPr>
            <a:spLocks noGrp="1" noChangeArrowheads="1"/>
          </p:cNvSpPr>
          <p:nvPr>
            <p:ph type="body" idx="1"/>
          </p:nvPr>
        </p:nvSpPr>
        <p:spPr>
          <a:xfrm>
            <a:off x="1182688" y="2017713"/>
            <a:ext cx="7710487" cy="4435475"/>
          </a:xfrm>
        </p:spPr>
        <p:txBody>
          <a:bodyPr/>
          <a:lstStyle/>
          <a:p>
            <a:pPr marL="533400" indent="-533400">
              <a:lnSpc>
                <a:spcPct val="90000"/>
              </a:lnSpc>
            </a:pPr>
            <a:endParaRPr lang="da-DK" sz="2800" dirty="0"/>
          </a:p>
          <a:p>
            <a:pPr marL="533400" indent="-533400">
              <a:lnSpc>
                <a:spcPct val="90000"/>
              </a:lnSpc>
            </a:pPr>
            <a:r>
              <a:rPr lang="da-DK" sz="2800" dirty="0"/>
              <a:t>8-10 % af akutte smerter kan blive kroniske</a:t>
            </a:r>
          </a:p>
          <a:p>
            <a:pPr marL="533400" indent="-533400">
              <a:lnSpc>
                <a:spcPct val="90000"/>
              </a:lnSpc>
            </a:pPr>
            <a:r>
              <a:rPr lang="da-DK" sz="2800" dirty="0"/>
              <a:t>Udvikling af nye synapser eller aktivering af eksisterende</a:t>
            </a:r>
          </a:p>
          <a:p>
            <a:pPr marL="533400" indent="-533400">
              <a:lnSpc>
                <a:spcPct val="90000"/>
              </a:lnSpc>
            </a:pPr>
            <a:r>
              <a:rPr lang="da-DK" sz="2800" dirty="0"/>
              <a:t>Pain Memory , central sensibilisering </a:t>
            </a:r>
            <a:r>
              <a:rPr lang="da-DK" sz="2000" dirty="0"/>
              <a:t>(smerten forstærkes selv uden påviselig skade)</a:t>
            </a:r>
          </a:p>
          <a:p>
            <a:pPr marL="533400" indent="-533400">
              <a:lnSpc>
                <a:spcPct val="90000"/>
              </a:lnSpc>
            </a:pPr>
            <a:r>
              <a:rPr lang="da-DK" sz="2800" dirty="0"/>
              <a:t>Kroniske smerter uden påviselig sygdom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el 1"/>
          <p:cNvSpPr>
            <a:spLocks noGrp="1"/>
          </p:cNvSpPr>
          <p:nvPr>
            <p:ph type="title"/>
          </p:nvPr>
        </p:nvSpPr>
        <p:spPr/>
        <p:txBody>
          <a:bodyPr/>
          <a:lstStyle/>
          <a:p>
            <a:r>
              <a:rPr lang="da-DK"/>
              <a:t>Central Sensibilisering</a:t>
            </a:r>
          </a:p>
        </p:txBody>
      </p:sp>
      <p:sp>
        <p:nvSpPr>
          <p:cNvPr id="13315" name="Pladsholder til indhold 2"/>
          <p:cNvSpPr>
            <a:spLocks noGrp="1"/>
          </p:cNvSpPr>
          <p:nvPr>
            <p:ph idx="1"/>
          </p:nvPr>
        </p:nvSpPr>
        <p:spPr/>
        <p:txBody>
          <a:bodyPr/>
          <a:lstStyle/>
          <a:p>
            <a:r>
              <a:rPr lang="da-DK"/>
              <a:t>Kan forekomme både ved vævsskade og nerveskade</a:t>
            </a:r>
          </a:p>
          <a:p>
            <a:r>
              <a:rPr lang="da-DK"/>
              <a:t>Kan medføre bl.a. summation og allodyni</a:t>
            </a:r>
          </a:p>
          <a:p>
            <a:r>
              <a:rPr lang="da-DK"/>
              <a:t>Kan medføre øget følsomhed for smertefulde og ikke-smertefulde stimuli </a:t>
            </a:r>
          </a:p>
          <a:p>
            <a:r>
              <a:rPr lang="da-DK"/>
              <a:t>Kan forsøges behandlet som neuropatiske smerter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llipse 6"/>
          <p:cNvSpPr/>
          <p:nvPr/>
        </p:nvSpPr>
        <p:spPr>
          <a:xfrm>
            <a:off x="1428750" y="2714625"/>
            <a:ext cx="2428875" cy="242887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10" name="Ellipse 9"/>
          <p:cNvSpPr/>
          <p:nvPr/>
        </p:nvSpPr>
        <p:spPr>
          <a:xfrm>
            <a:off x="5214938" y="2643188"/>
            <a:ext cx="2500312" cy="2428875"/>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14340" name="Tekstboks 12"/>
          <p:cNvSpPr txBox="1">
            <a:spLocks noChangeArrowheads="1"/>
          </p:cNvSpPr>
          <p:nvPr/>
        </p:nvSpPr>
        <p:spPr bwMode="auto">
          <a:xfrm>
            <a:off x="1857375" y="3786188"/>
            <a:ext cx="1571625" cy="461962"/>
          </a:xfrm>
          <a:prstGeom prst="rect">
            <a:avLst/>
          </a:prstGeom>
          <a:solidFill>
            <a:srgbClr val="C00000"/>
          </a:solidFill>
          <a:ln w="9525">
            <a:noFill/>
            <a:miter lim="800000"/>
            <a:headEnd/>
            <a:tailEnd/>
          </a:ln>
        </p:spPr>
        <p:txBody>
          <a:bodyPr>
            <a:spAutoFit/>
          </a:bodyPr>
          <a:lstStyle/>
          <a:p>
            <a:r>
              <a:rPr lang="da-DK">
                <a:latin typeface="Calibri" pitchFamily="34" charset="0"/>
              </a:rPr>
              <a:t> </a:t>
            </a:r>
            <a:r>
              <a:rPr lang="da-DK" sz="2400">
                <a:latin typeface="Calibri" pitchFamily="34" charset="0"/>
              </a:rPr>
              <a:t> biologisk</a:t>
            </a:r>
          </a:p>
        </p:txBody>
      </p:sp>
      <p:sp>
        <p:nvSpPr>
          <p:cNvPr id="14341" name="Tekstboks 13"/>
          <p:cNvSpPr txBox="1">
            <a:spLocks noChangeArrowheads="1"/>
          </p:cNvSpPr>
          <p:nvPr/>
        </p:nvSpPr>
        <p:spPr bwMode="auto">
          <a:xfrm>
            <a:off x="5643563" y="3643313"/>
            <a:ext cx="1714500" cy="461962"/>
          </a:xfrm>
          <a:prstGeom prst="rect">
            <a:avLst/>
          </a:prstGeom>
          <a:noFill/>
          <a:ln w="9525">
            <a:noFill/>
            <a:miter lim="800000"/>
            <a:headEnd/>
            <a:tailEnd/>
          </a:ln>
        </p:spPr>
        <p:txBody>
          <a:bodyPr>
            <a:spAutoFit/>
          </a:bodyPr>
          <a:lstStyle/>
          <a:p>
            <a:r>
              <a:rPr lang="da-DK">
                <a:latin typeface="Calibri" pitchFamily="34" charset="0"/>
              </a:rPr>
              <a:t>  </a:t>
            </a:r>
            <a:r>
              <a:rPr lang="da-DK" sz="2400">
                <a:latin typeface="Calibri" pitchFamily="34" charset="0"/>
              </a:rPr>
              <a:t>psykologisk</a:t>
            </a:r>
            <a:endParaRPr lang="da-DK" sz="2400" b="1">
              <a:latin typeface="Calibri" pitchFamily="34" charset="0"/>
            </a:endParaRPr>
          </a:p>
        </p:txBody>
      </p:sp>
      <p:sp>
        <p:nvSpPr>
          <p:cNvPr id="14342" name="Tekstboks 14"/>
          <p:cNvSpPr txBox="1">
            <a:spLocks noChangeArrowheads="1"/>
          </p:cNvSpPr>
          <p:nvPr/>
        </p:nvSpPr>
        <p:spPr bwMode="auto">
          <a:xfrm>
            <a:off x="3571875" y="5429250"/>
            <a:ext cx="71438" cy="369888"/>
          </a:xfrm>
          <a:prstGeom prst="rect">
            <a:avLst/>
          </a:prstGeom>
          <a:noFill/>
          <a:ln w="9525">
            <a:noFill/>
            <a:miter lim="800000"/>
            <a:headEnd/>
            <a:tailEnd/>
          </a:ln>
        </p:spPr>
        <p:txBody>
          <a:bodyPr>
            <a:spAutoFit/>
          </a:bodyPr>
          <a:lstStyle/>
          <a:p>
            <a:r>
              <a:rPr lang="da-DK">
                <a:latin typeface="Calibri" pitchFamily="34" charset="0"/>
              </a:rPr>
              <a:t> </a:t>
            </a:r>
            <a:endParaRPr lang="da-DK" sz="2000">
              <a:latin typeface="Calibri" pitchFamily="34" charset="0"/>
            </a:endParaRPr>
          </a:p>
        </p:txBody>
      </p:sp>
      <p:sp>
        <p:nvSpPr>
          <p:cNvPr id="9" name="Titel 8"/>
          <p:cNvSpPr>
            <a:spLocks noGrp="1"/>
          </p:cNvSpPr>
          <p:nvPr>
            <p:ph type="title"/>
          </p:nvPr>
        </p:nvSpPr>
        <p:spPr/>
        <p:txBody>
          <a:bodyPr rtlCol="0">
            <a:normAutofit fontScale="90000"/>
          </a:bodyPr>
          <a:lstStyle/>
          <a:p>
            <a:pPr fontAlgn="auto">
              <a:spcAft>
                <a:spcPts val="0"/>
              </a:spcAft>
              <a:defRPr/>
            </a:pPr>
            <a:r>
              <a:rPr lang="da-DK"/>
              <a:t>Den traditionelle tilgang til kroniske smerter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indhold 7"/>
          <p:cNvSpPr>
            <a:spLocks noGrp="1"/>
          </p:cNvSpPr>
          <p:nvPr>
            <p:ph idx="1"/>
          </p:nvPr>
        </p:nvSpPr>
        <p:spPr>
          <a:xfrm>
            <a:off x="3357563" y="2714625"/>
            <a:ext cx="1928812" cy="1839913"/>
          </a:xfrm>
          <a:prstGeom prst="ellipse">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fontAlgn="auto">
              <a:spcAft>
                <a:spcPts val="0"/>
              </a:spcAft>
              <a:defRPr/>
            </a:pPr>
            <a:endParaRPr lang="da-DK"/>
          </a:p>
        </p:txBody>
      </p:sp>
      <p:sp>
        <p:nvSpPr>
          <p:cNvPr id="7" name="Ellipse 6"/>
          <p:cNvSpPr/>
          <p:nvPr/>
        </p:nvSpPr>
        <p:spPr>
          <a:xfrm>
            <a:off x="2000250" y="1714500"/>
            <a:ext cx="1357313" cy="128587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9" name="Ellipse 8"/>
          <p:cNvSpPr/>
          <p:nvPr/>
        </p:nvSpPr>
        <p:spPr>
          <a:xfrm>
            <a:off x="3714750" y="5000625"/>
            <a:ext cx="1214438" cy="11430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10" name="Ellipse 9"/>
          <p:cNvSpPr/>
          <p:nvPr/>
        </p:nvSpPr>
        <p:spPr>
          <a:xfrm>
            <a:off x="5357813" y="1643063"/>
            <a:ext cx="1214437" cy="1214437"/>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15366" name="Tekstboks 10"/>
          <p:cNvSpPr txBox="1">
            <a:spLocks noChangeArrowheads="1"/>
          </p:cNvSpPr>
          <p:nvPr/>
        </p:nvSpPr>
        <p:spPr bwMode="auto">
          <a:xfrm>
            <a:off x="3571875" y="3429000"/>
            <a:ext cx="1643063" cy="400050"/>
          </a:xfrm>
          <a:prstGeom prst="rect">
            <a:avLst/>
          </a:prstGeom>
          <a:noFill/>
          <a:ln w="9525">
            <a:noFill/>
            <a:miter lim="800000"/>
            <a:headEnd/>
            <a:tailEnd/>
          </a:ln>
        </p:spPr>
        <p:txBody>
          <a:bodyPr>
            <a:spAutoFit/>
          </a:bodyPr>
          <a:lstStyle/>
          <a:p>
            <a:r>
              <a:rPr lang="da-DK">
                <a:latin typeface="Calibri" pitchFamily="34" charset="0"/>
              </a:rPr>
              <a:t> </a:t>
            </a:r>
            <a:r>
              <a:rPr lang="da-DK" sz="2000">
                <a:latin typeface="Calibri" pitchFamily="34" charset="0"/>
              </a:rPr>
              <a:t>Total smerte</a:t>
            </a:r>
          </a:p>
        </p:txBody>
      </p:sp>
      <p:sp>
        <p:nvSpPr>
          <p:cNvPr id="15367" name="Tekstboks 12"/>
          <p:cNvSpPr txBox="1">
            <a:spLocks noChangeArrowheads="1"/>
          </p:cNvSpPr>
          <p:nvPr/>
        </p:nvSpPr>
        <p:spPr bwMode="auto">
          <a:xfrm>
            <a:off x="2143125" y="1928813"/>
            <a:ext cx="1143000" cy="677862"/>
          </a:xfrm>
          <a:prstGeom prst="rect">
            <a:avLst/>
          </a:prstGeom>
          <a:noFill/>
          <a:ln w="9525">
            <a:noFill/>
            <a:miter lim="800000"/>
            <a:headEnd/>
            <a:tailEnd/>
          </a:ln>
        </p:spPr>
        <p:txBody>
          <a:bodyPr>
            <a:spAutoFit/>
          </a:bodyPr>
          <a:lstStyle/>
          <a:p>
            <a:r>
              <a:rPr lang="da-DK">
                <a:latin typeface="Calibri" pitchFamily="34" charset="0"/>
              </a:rPr>
              <a:t>  </a:t>
            </a:r>
            <a:r>
              <a:rPr lang="da-DK" sz="2000">
                <a:latin typeface="Calibri" pitchFamily="34" charset="0"/>
              </a:rPr>
              <a:t>biologisk</a:t>
            </a:r>
          </a:p>
        </p:txBody>
      </p:sp>
      <p:sp>
        <p:nvSpPr>
          <p:cNvPr id="15368" name="Tekstboks 13"/>
          <p:cNvSpPr txBox="1">
            <a:spLocks noChangeArrowheads="1"/>
          </p:cNvSpPr>
          <p:nvPr/>
        </p:nvSpPr>
        <p:spPr bwMode="auto">
          <a:xfrm>
            <a:off x="5286375" y="1785938"/>
            <a:ext cx="1428750" cy="677862"/>
          </a:xfrm>
          <a:prstGeom prst="rect">
            <a:avLst/>
          </a:prstGeom>
          <a:noFill/>
          <a:ln w="9525">
            <a:noFill/>
            <a:miter lim="800000"/>
            <a:headEnd/>
            <a:tailEnd/>
          </a:ln>
        </p:spPr>
        <p:txBody>
          <a:bodyPr>
            <a:spAutoFit/>
          </a:bodyPr>
          <a:lstStyle/>
          <a:p>
            <a:r>
              <a:rPr lang="da-DK">
                <a:latin typeface="Calibri" pitchFamily="34" charset="0"/>
              </a:rPr>
              <a:t>  </a:t>
            </a:r>
            <a:r>
              <a:rPr lang="da-DK" sz="2000">
                <a:latin typeface="Calibri" pitchFamily="34" charset="0"/>
              </a:rPr>
              <a:t>psykologisk</a:t>
            </a:r>
            <a:endParaRPr lang="da-DK" sz="2000" b="1">
              <a:latin typeface="Calibri" pitchFamily="34" charset="0"/>
            </a:endParaRPr>
          </a:p>
        </p:txBody>
      </p:sp>
      <p:sp>
        <p:nvSpPr>
          <p:cNvPr id="15369" name="Tekstboks 14"/>
          <p:cNvSpPr txBox="1">
            <a:spLocks noChangeArrowheads="1"/>
          </p:cNvSpPr>
          <p:nvPr/>
        </p:nvSpPr>
        <p:spPr bwMode="auto">
          <a:xfrm>
            <a:off x="3857625" y="5357813"/>
            <a:ext cx="857250" cy="400050"/>
          </a:xfrm>
          <a:prstGeom prst="rect">
            <a:avLst/>
          </a:prstGeom>
          <a:noFill/>
          <a:ln w="9525">
            <a:noFill/>
            <a:miter lim="800000"/>
            <a:headEnd/>
            <a:tailEnd/>
          </a:ln>
        </p:spPr>
        <p:txBody>
          <a:bodyPr>
            <a:spAutoFit/>
          </a:bodyPr>
          <a:lstStyle/>
          <a:p>
            <a:r>
              <a:rPr lang="da-DK">
                <a:latin typeface="Calibri" pitchFamily="34" charset="0"/>
              </a:rPr>
              <a:t> </a:t>
            </a:r>
            <a:r>
              <a:rPr lang="da-DK" sz="2000">
                <a:latin typeface="Calibri" pitchFamily="34" charset="0"/>
              </a:rPr>
              <a:t>Social</a:t>
            </a:r>
          </a:p>
        </p:txBody>
      </p:sp>
      <p:cxnSp>
        <p:nvCxnSpPr>
          <p:cNvPr id="16" name="Lige pilforbindelse 15"/>
          <p:cNvCxnSpPr>
            <a:stCxn id="7" idx="5"/>
          </p:cNvCxnSpPr>
          <p:nvPr/>
        </p:nvCxnSpPr>
        <p:spPr>
          <a:xfrm rot="16200000" flipH="1">
            <a:off x="3235325" y="2735263"/>
            <a:ext cx="260350" cy="4127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Lige pilforbindelse 17"/>
          <p:cNvCxnSpPr>
            <a:stCxn id="10" idx="3"/>
          </p:cNvCxnSpPr>
          <p:nvPr/>
        </p:nvCxnSpPr>
        <p:spPr>
          <a:xfrm rot="5400000">
            <a:off x="5107781" y="2643982"/>
            <a:ext cx="392113" cy="4635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Lige pilforbindelse 19"/>
          <p:cNvCxnSpPr>
            <a:stCxn id="9" idx="0"/>
            <a:endCxn id="8" idx="4"/>
          </p:cNvCxnSpPr>
          <p:nvPr/>
        </p:nvCxnSpPr>
        <p:spPr>
          <a:xfrm rot="5400000" flipH="1" flipV="1">
            <a:off x="4098131" y="4777582"/>
            <a:ext cx="447675"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Titel 16"/>
          <p:cNvSpPr>
            <a:spLocks noGrp="1"/>
          </p:cNvSpPr>
          <p:nvPr>
            <p:ph type="title"/>
          </p:nvPr>
        </p:nvSpPr>
        <p:spPr/>
        <p:txBody>
          <a:bodyPr rtlCol="0">
            <a:normAutofit fontScale="90000"/>
          </a:bodyPr>
          <a:lstStyle/>
          <a:p>
            <a:pPr fontAlgn="auto">
              <a:spcAft>
                <a:spcPts val="0"/>
              </a:spcAft>
              <a:defRPr/>
            </a:pPr>
            <a:r>
              <a:rPr lang="da-DK"/>
              <a:t>Den bio-psyko-sociale tilgang til kroniske smerter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71500" y="785813"/>
            <a:ext cx="8229600" cy="46037"/>
          </a:xfrm>
        </p:spPr>
        <p:style>
          <a:lnRef idx="2">
            <a:schemeClr val="accent2"/>
          </a:lnRef>
          <a:fillRef idx="1">
            <a:schemeClr val="lt1"/>
          </a:fillRef>
          <a:effectRef idx="0">
            <a:schemeClr val="accent2"/>
          </a:effectRef>
          <a:fontRef idx="minor">
            <a:schemeClr val="dk1"/>
          </a:fontRef>
        </p:style>
        <p:txBody>
          <a:bodyPr rtlCol="0">
            <a:normAutofit fontScale="90000"/>
          </a:bodyPr>
          <a:lstStyle/>
          <a:p>
            <a:pPr fontAlgn="auto">
              <a:spcAft>
                <a:spcPts val="0"/>
              </a:spcAft>
              <a:defRPr/>
            </a:pPr>
            <a:r>
              <a:rPr lang="da-DK" sz="4900">
                <a:solidFill>
                  <a:schemeClr val="tx1">
                    <a:lumMod val="50000"/>
                    <a:lumOff val="50000"/>
                  </a:schemeClr>
                </a:solidFill>
              </a:rPr>
              <a:t>Den </a:t>
            </a:r>
            <a:r>
              <a:rPr lang="da-DK" sz="4900" err="1">
                <a:solidFill>
                  <a:schemeClr val="tx1">
                    <a:lumMod val="50000"/>
                    <a:lumOff val="50000"/>
                  </a:schemeClr>
                </a:solidFill>
              </a:rPr>
              <a:t>bio-psyko-sociale</a:t>
            </a:r>
            <a:r>
              <a:rPr lang="da-DK" sz="4900">
                <a:solidFill>
                  <a:schemeClr val="tx1">
                    <a:lumMod val="50000"/>
                    <a:lumOff val="50000"/>
                  </a:schemeClr>
                </a:solidFill>
              </a:rPr>
              <a:t>  tilgang </a:t>
            </a:r>
            <a:br>
              <a:rPr lang="da-DK">
                <a:solidFill>
                  <a:schemeClr val="tx1">
                    <a:lumMod val="50000"/>
                    <a:lumOff val="50000"/>
                  </a:schemeClr>
                </a:solidFill>
              </a:rPr>
            </a:br>
            <a:endParaRPr lang="da-DK"/>
          </a:p>
        </p:txBody>
      </p:sp>
      <p:sp>
        <p:nvSpPr>
          <p:cNvPr id="16387" name="Rectangle 6"/>
          <p:cNvSpPr>
            <a:spLocks noChangeArrowheads="1"/>
          </p:cNvSpPr>
          <p:nvPr/>
        </p:nvSpPr>
        <p:spPr bwMode="auto">
          <a:xfrm>
            <a:off x="1214438" y="5000625"/>
            <a:ext cx="7056437" cy="519113"/>
          </a:xfrm>
          <a:prstGeom prst="rect">
            <a:avLst/>
          </a:prstGeom>
          <a:noFill/>
          <a:ln w="9525">
            <a:noFill/>
            <a:miter lim="800000"/>
            <a:headEnd/>
            <a:tailEnd/>
          </a:ln>
        </p:spPr>
        <p:txBody>
          <a:bodyPr>
            <a:spAutoFit/>
          </a:bodyPr>
          <a:lstStyle/>
          <a:p>
            <a:endParaRPr lang="da-DK" sz="2800">
              <a:latin typeface="Calibri" pitchFamily="34" charset="0"/>
            </a:endParaRPr>
          </a:p>
        </p:txBody>
      </p:sp>
      <p:graphicFrame>
        <p:nvGraphicFramePr>
          <p:cNvPr id="16388" name="Diagram 13"/>
          <p:cNvGraphicFramePr>
            <a:graphicFrameLocks/>
          </p:cNvGraphicFramePr>
          <p:nvPr/>
        </p:nvGraphicFramePr>
        <p:xfrm>
          <a:off x="-6357938" y="1143000"/>
          <a:ext cx="8215313" cy="5000625"/>
        </p:xfrm>
        <a:graphic>
          <a:graphicData uri="http://schemas.openxmlformats.org/presentationml/2006/ole">
            <mc:AlternateContent xmlns:mc="http://schemas.openxmlformats.org/markup-compatibility/2006">
              <mc:Choice xmlns:v="urn:schemas-microsoft-com:vml" Requires="v">
                <p:oleObj r:id="rId3" imgW="8218120" imgH="5005250" progId="Excel.Chart.8">
                  <p:embed/>
                </p:oleObj>
              </mc:Choice>
              <mc:Fallback>
                <p:oleObj r:id="rId3" imgW="8218120" imgH="5005250" progId="Excel.Chart.8">
                  <p:embed/>
                  <p:pic>
                    <p:nvPicPr>
                      <p:cNvPr id="16388" name="Diagram 1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7938" y="1143000"/>
                        <a:ext cx="8215313" cy="5000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9" name="Diagram 16"/>
          <p:cNvGraphicFramePr>
            <a:graphicFrameLocks/>
          </p:cNvGraphicFramePr>
          <p:nvPr/>
        </p:nvGraphicFramePr>
        <p:xfrm>
          <a:off x="4286250" y="2000250"/>
          <a:ext cx="3857625" cy="2214563"/>
        </p:xfrm>
        <a:graphic>
          <a:graphicData uri="http://schemas.openxmlformats.org/presentationml/2006/ole">
            <mc:AlternateContent xmlns:mc="http://schemas.openxmlformats.org/markup-compatibility/2006">
              <mc:Choice xmlns:v="urn:schemas-microsoft-com:vml" Requires="v">
                <p:oleObj r:id="rId5" imgW="3859102" imgH="2213040" progId="Excel.Chart.8">
                  <p:embed/>
                </p:oleObj>
              </mc:Choice>
              <mc:Fallback>
                <p:oleObj r:id="rId5" imgW="3859102" imgH="2213040" progId="Excel.Chart.8">
                  <p:embed/>
                  <p:pic>
                    <p:nvPicPr>
                      <p:cNvPr id="16389" name="Diagram 1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6250" y="2000250"/>
                        <a:ext cx="3857625" cy="2214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Ellipse 19"/>
          <p:cNvSpPr/>
          <p:nvPr/>
        </p:nvSpPr>
        <p:spPr>
          <a:xfrm>
            <a:off x="642938" y="1357313"/>
            <a:ext cx="1071562" cy="1071562"/>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21" name="Ellipse 20"/>
          <p:cNvSpPr/>
          <p:nvPr/>
        </p:nvSpPr>
        <p:spPr>
          <a:xfrm>
            <a:off x="5929313" y="1785938"/>
            <a:ext cx="642937" cy="714375"/>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22" name="Ellipse 21"/>
          <p:cNvSpPr/>
          <p:nvPr/>
        </p:nvSpPr>
        <p:spPr>
          <a:xfrm>
            <a:off x="6786563" y="3000375"/>
            <a:ext cx="1571625" cy="1571625"/>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23" name="Ellipse 22"/>
          <p:cNvSpPr/>
          <p:nvPr/>
        </p:nvSpPr>
        <p:spPr>
          <a:xfrm>
            <a:off x="4857750" y="4286250"/>
            <a:ext cx="928688" cy="85725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24" name="Ellipse 23"/>
          <p:cNvSpPr/>
          <p:nvPr/>
        </p:nvSpPr>
        <p:spPr>
          <a:xfrm>
            <a:off x="714375" y="3214688"/>
            <a:ext cx="1500188" cy="1500187"/>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25" name="Ellipse 24"/>
          <p:cNvSpPr/>
          <p:nvPr/>
        </p:nvSpPr>
        <p:spPr>
          <a:xfrm>
            <a:off x="4286250" y="3071813"/>
            <a:ext cx="642938" cy="571500"/>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a:p>
        </p:txBody>
      </p:sp>
      <p:sp>
        <p:nvSpPr>
          <p:cNvPr id="26" name="Ellipse 25"/>
          <p:cNvSpPr/>
          <p:nvPr/>
        </p:nvSpPr>
        <p:spPr>
          <a:xfrm>
            <a:off x="1857375" y="1285875"/>
            <a:ext cx="1214438" cy="1285875"/>
          </a:xfrm>
          <a:prstGeom prst="ellipse">
            <a:avLst/>
          </a:prstGeom>
          <a:solidFill>
            <a:srgbClr val="0070C0"/>
          </a:solidFill>
          <a:ln w="25400" cap="flat" cmpd="sng" algn="ctr">
            <a:solidFill>
              <a:srgbClr val="7FD13B">
                <a:shade val="50000"/>
              </a:srgb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da-DK"/>
          </a:p>
        </p:txBody>
      </p:sp>
      <p:sp>
        <p:nvSpPr>
          <p:cNvPr id="27" name="Ellipse 26"/>
          <p:cNvSpPr/>
          <p:nvPr/>
        </p:nvSpPr>
        <p:spPr>
          <a:xfrm>
            <a:off x="2786063" y="4143375"/>
            <a:ext cx="1785937" cy="1857375"/>
          </a:xfrm>
          <a:prstGeom prst="ellipse">
            <a:avLst/>
          </a:prstGeom>
          <a:solidFill>
            <a:srgbClr val="C00000"/>
          </a:solidFill>
          <a:ln w="25400" cap="flat" cmpd="sng" algn="ctr">
            <a:solidFill>
              <a:srgbClr val="7FD13B">
                <a:shade val="50000"/>
              </a:srgb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da-DK"/>
          </a:p>
        </p:txBody>
      </p:sp>
      <p:sp>
        <p:nvSpPr>
          <p:cNvPr id="28" name="Ellipse 27"/>
          <p:cNvSpPr/>
          <p:nvPr/>
        </p:nvSpPr>
        <p:spPr>
          <a:xfrm>
            <a:off x="6858000" y="1357313"/>
            <a:ext cx="1571625" cy="1571625"/>
          </a:xfrm>
          <a:prstGeom prst="ellipse">
            <a:avLst/>
          </a:prstGeom>
          <a:solidFill>
            <a:srgbClr val="0070C0"/>
          </a:solidFill>
          <a:ln w="25400" cap="flat" cmpd="sng" algn="ctr">
            <a:solidFill>
              <a:srgbClr val="7FD13B">
                <a:shade val="50000"/>
              </a:srgbClr>
            </a:solidFill>
            <a:prstDash val="solid"/>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fontAlgn="auto">
              <a:spcBef>
                <a:spcPts val="0"/>
              </a:spcBef>
              <a:spcAft>
                <a:spcPts val="0"/>
              </a:spcAft>
              <a:defRPr/>
            </a:pPr>
            <a:endParaRPr lang="da-DK"/>
          </a:p>
        </p:txBody>
      </p:sp>
      <p:sp>
        <p:nvSpPr>
          <p:cNvPr id="15" name="Ellipse 14"/>
          <p:cNvSpPr/>
          <p:nvPr/>
        </p:nvSpPr>
        <p:spPr>
          <a:xfrm>
            <a:off x="1000125" y="2000250"/>
            <a:ext cx="1285875" cy="1285875"/>
          </a:xfrm>
          <a:prstGeom prst="ellips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da-DK"/>
          </a:p>
        </p:txBody>
      </p:sp>
      <p:sp>
        <p:nvSpPr>
          <p:cNvPr id="16" name="Ellipse 15"/>
          <p:cNvSpPr/>
          <p:nvPr/>
        </p:nvSpPr>
        <p:spPr>
          <a:xfrm>
            <a:off x="3857625" y="3500438"/>
            <a:ext cx="1357313" cy="1357312"/>
          </a:xfrm>
          <a:prstGeom prst="ellips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da-DK"/>
          </a:p>
        </p:txBody>
      </p:sp>
      <p:sp>
        <p:nvSpPr>
          <p:cNvPr id="18" name="Ellipse 17"/>
          <p:cNvSpPr/>
          <p:nvPr/>
        </p:nvSpPr>
        <p:spPr>
          <a:xfrm>
            <a:off x="6000750" y="2286000"/>
            <a:ext cx="1357313" cy="1357313"/>
          </a:xfrm>
          <a:prstGeom prst="ellips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da-DK"/>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615950"/>
          </a:xfrm>
        </p:spPr>
        <p:txBody>
          <a:bodyPr/>
          <a:lstStyle/>
          <a:p>
            <a:r>
              <a:rPr lang="da-DK" sz="3200"/>
              <a:t>Rationelt grundlag for smertebehandling</a:t>
            </a:r>
          </a:p>
        </p:txBody>
      </p:sp>
      <p:sp>
        <p:nvSpPr>
          <p:cNvPr id="96259" name="Rectangle 3"/>
          <p:cNvSpPr>
            <a:spLocks noGrp="1" noChangeArrowheads="1"/>
          </p:cNvSpPr>
          <p:nvPr>
            <p:ph type="body" idx="1"/>
          </p:nvPr>
        </p:nvSpPr>
        <p:spPr>
          <a:xfrm>
            <a:off x="457200" y="1341438"/>
            <a:ext cx="8229600" cy="4525962"/>
          </a:xfrm>
        </p:spPr>
        <p:txBody>
          <a:bodyPr rtlCol="0">
            <a:normAutofit fontScale="92500" lnSpcReduction="10000"/>
          </a:bodyPr>
          <a:lstStyle/>
          <a:p>
            <a:pPr fontAlgn="auto">
              <a:lnSpc>
                <a:spcPct val="80000"/>
              </a:lnSpc>
              <a:spcAft>
                <a:spcPts val="0"/>
              </a:spcAft>
              <a:buFontTx/>
              <a:buNone/>
              <a:defRPr/>
            </a:pPr>
            <a:r>
              <a:rPr lang="da-DK" sz="2400" dirty="0"/>
              <a:t>Smerteanalyse</a:t>
            </a:r>
          </a:p>
          <a:p>
            <a:pPr fontAlgn="auto">
              <a:lnSpc>
                <a:spcPct val="80000"/>
              </a:lnSpc>
              <a:spcAft>
                <a:spcPts val="0"/>
              </a:spcAft>
              <a:defRPr/>
            </a:pPr>
            <a:r>
              <a:rPr lang="da-DK" sz="2000" b="1" dirty="0"/>
              <a:t>Smertetype</a:t>
            </a:r>
          </a:p>
          <a:p>
            <a:pPr lvl="1" fontAlgn="auto">
              <a:lnSpc>
                <a:spcPct val="80000"/>
              </a:lnSpc>
              <a:spcAft>
                <a:spcPts val="0"/>
              </a:spcAft>
              <a:defRPr/>
            </a:pPr>
            <a:r>
              <a:rPr lang="da-DK" sz="1800" b="1" dirty="0"/>
              <a:t>Somatisk </a:t>
            </a:r>
            <a:r>
              <a:rPr lang="da-DK" sz="1800" b="1" dirty="0" err="1"/>
              <a:t>nociceptiv</a:t>
            </a:r>
            <a:endParaRPr lang="da-DK" sz="1800" b="1" dirty="0"/>
          </a:p>
          <a:p>
            <a:pPr lvl="2" fontAlgn="auto">
              <a:lnSpc>
                <a:spcPct val="80000"/>
              </a:lnSpc>
              <a:spcAft>
                <a:spcPts val="0"/>
              </a:spcAft>
              <a:defRPr/>
            </a:pPr>
            <a:r>
              <a:rPr lang="da-DK" sz="1800" b="1" dirty="0"/>
              <a:t>– inflammation</a:t>
            </a:r>
          </a:p>
          <a:p>
            <a:pPr lvl="2" fontAlgn="auto">
              <a:lnSpc>
                <a:spcPct val="80000"/>
              </a:lnSpc>
              <a:spcAft>
                <a:spcPts val="0"/>
              </a:spcAft>
              <a:defRPr/>
            </a:pPr>
            <a:r>
              <a:rPr lang="da-DK" sz="1800" b="1" dirty="0"/>
              <a:t>+ inflammation</a:t>
            </a:r>
          </a:p>
          <a:p>
            <a:pPr lvl="1" fontAlgn="auto">
              <a:lnSpc>
                <a:spcPct val="80000"/>
              </a:lnSpc>
              <a:spcAft>
                <a:spcPts val="0"/>
              </a:spcAft>
              <a:defRPr/>
            </a:pPr>
            <a:r>
              <a:rPr lang="da-DK" sz="1800" b="1" dirty="0"/>
              <a:t>Neuropatisk / </a:t>
            </a:r>
            <a:r>
              <a:rPr lang="da-DK" sz="1800" b="1" dirty="0" err="1"/>
              <a:t>neurogen</a:t>
            </a:r>
            <a:endParaRPr lang="da-DK" sz="1800" b="1" dirty="0"/>
          </a:p>
          <a:p>
            <a:pPr lvl="1" fontAlgn="auto">
              <a:lnSpc>
                <a:spcPct val="80000"/>
              </a:lnSpc>
              <a:spcAft>
                <a:spcPts val="0"/>
              </a:spcAft>
              <a:defRPr/>
            </a:pPr>
            <a:r>
              <a:rPr lang="da-DK" sz="1800" b="1" dirty="0" err="1"/>
              <a:t>Visceral</a:t>
            </a:r>
            <a:r>
              <a:rPr lang="da-DK" sz="1800" b="1" dirty="0"/>
              <a:t> </a:t>
            </a:r>
            <a:r>
              <a:rPr lang="da-DK" sz="1800" b="1" dirty="0" err="1"/>
              <a:t>nociceptiv</a:t>
            </a:r>
            <a:endParaRPr lang="da-DK" sz="1800" b="1" dirty="0"/>
          </a:p>
          <a:p>
            <a:pPr lvl="2" fontAlgn="auto">
              <a:lnSpc>
                <a:spcPct val="80000"/>
              </a:lnSpc>
              <a:spcAft>
                <a:spcPts val="0"/>
              </a:spcAft>
              <a:defRPr/>
            </a:pPr>
            <a:r>
              <a:rPr lang="da-DK" sz="1800" b="1" dirty="0"/>
              <a:t>– inflammation</a:t>
            </a:r>
          </a:p>
          <a:p>
            <a:pPr lvl="2" fontAlgn="auto">
              <a:lnSpc>
                <a:spcPct val="80000"/>
              </a:lnSpc>
              <a:spcAft>
                <a:spcPts val="0"/>
              </a:spcAft>
              <a:defRPr/>
            </a:pPr>
            <a:r>
              <a:rPr lang="da-DK" sz="1800" b="1" dirty="0"/>
              <a:t>+ inflammation</a:t>
            </a:r>
          </a:p>
          <a:p>
            <a:pPr lvl="1" fontAlgn="auto">
              <a:lnSpc>
                <a:spcPct val="80000"/>
              </a:lnSpc>
              <a:spcAft>
                <a:spcPts val="0"/>
              </a:spcAft>
              <a:defRPr/>
            </a:pPr>
            <a:r>
              <a:rPr lang="da-DK" sz="1800" b="1" dirty="0" err="1"/>
              <a:t>Tenesmi</a:t>
            </a:r>
            <a:r>
              <a:rPr lang="da-DK" sz="1800" b="1" dirty="0"/>
              <a:t> </a:t>
            </a:r>
            <a:r>
              <a:rPr lang="da-DK" sz="1800" dirty="0"/>
              <a:t>(følelse af at skulle tømme tarm/blære uden at der kommer noget ud)</a:t>
            </a:r>
          </a:p>
          <a:p>
            <a:pPr fontAlgn="auto">
              <a:lnSpc>
                <a:spcPct val="80000"/>
              </a:lnSpc>
              <a:spcAft>
                <a:spcPts val="0"/>
              </a:spcAft>
              <a:defRPr/>
            </a:pPr>
            <a:r>
              <a:rPr lang="da-DK" sz="2000" b="1" dirty="0"/>
              <a:t>Dynamik</a:t>
            </a:r>
          </a:p>
          <a:p>
            <a:pPr lvl="1" fontAlgn="auto">
              <a:lnSpc>
                <a:spcPct val="80000"/>
              </a:lnSpc>
              <a:spcAft>
                <a:spcPts val="0"/>
              </a:spcAft>
              <a:defRPr/>
            </a:pPr>
            <a:r>
              <a:rPr lang="da-DK" sz="1800" b="1" dirty="0"/>
              <a:t>Hvornår – hvor længe - udløsende</a:t>
            </a:r>
          </a:p>
          <a:p>
            <a:pPr lvl="1" fontAlgn="auto">
              <a:lnSpc>
                <a:spcPct val="80000"/>
              </a:lnSpc>
              <a:spcAft>
                <a:spcPts val="0"/>
              </a:spcAft>
              <a:defRPr/>
            </a:pPr>
            <a:r>
              <a:rPr lang="da-DK" sz="1800" b="1" dirty="0"/>
              <a:t>Konstant / vekslende</a:t>
            </a:r>
          </a:p>
          <a:p>
            <a:pPr lvl="1" fontAlgn="auto">
              <a:lnSpc>
                <a:spcPct val="80000"/>
              </a:lnSpc>
              <a:spcAft>
                <a:spcPts val="0"/>
              </a:spcAft>
              <a:defRPr/>
            </a:pPr>
            <a:r>
              <a:rPr lang="da-DK" sz="1800" b="1" dirty="0"/>
              <a:t>Akut / kronisk </a:t>
            </a:r>
          </a:p>
          <a:p>
            <a:pPr fontAlgn="auto">
              <a:lnSpc>
                <a:spcPct val="80000"/>
              </a:lnSpc>
              <a:spcAft>
                <a:spcPts val="0"/>
              </a:spcAft>
              <a:defRPr/>
            </a:pPr>
            <a:r>
              <a:rPr lang="da-DK" sz="2000" b="1" dirty="0"/>
              <a:t>Årsag</a:t>
            </a:r>
          </a:p>
          <a:p>
            <a:pPr lvl="1" fontAlgn="auto">
              <a:lnSpc>
                <a:spcPct val="80000"/>
              </a:lnSpc>
              <a:spcAft>
                <a:spcPts val="0"/>
              </a:spcAft>
              <a:defRPr/>
            </a:pPr>
            <a:r>
              <a:rPr lang="da-DK" sz="1800" b="1" dirty="0"/>
              <a:t>Cancer/ikke cancer</a:t>
            </a:r>
          </a:p>
          <a:p>
            <a:pPr lvl="1" fontAlgn="auto">
              <a:lnSpc>
                <a:spcPct val="80000"/>
              </a:lnSpc>
              <a:spcAft>
                <a:spcPts val="0"/>
              </a:spcAft>
              <a:defRPr/>
            </a:pPr>
            <a:r>
              <a:rPr lang="da-DK" sz="1800" b="1" dirty="0"/>
              <a:t>Påviselig sygdom</a:t>
            </a:r>
          </a:p>
          <a:p>
            <a:pPr fontAlgn="auto">
              <a:lnSpc>
                <a:spcPct val="80000"/>
              </a:lnSpc>
              <a:spcAft>
                <a:spcPts val="0"/>
              </a:spcAft>
              <a:buFontTx/>
              <a:buNone/>
              <a:defRPr/>
            </a:pPr>
            <a:endParaRPr lang="da-DK" sz="1800" b="1" dirty="0"/>
          </a:p>
          <a:p>
            <a:pPr lvl="3" fontAlgn="auto">
              <a:lnSpc>
                <a:spcPct val="80000"/>
              </a:lnSpc>
              <a:spcAft>
                <a:spcPts val="0"/>
              </a:spcAft>
              <a:defRPr/>
            </a:pPr>
            <a:endParaRPr lang="da-DK"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Effect transition="in" filter="blinds(horizontal)">
                                      <p:cBhvr>
                                        <p:cTn id="7" dur="500"/>
                                        <p:tgtEl>
                                          <p:spTgt spid="96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96259">
                                            <p:txEl>
                                              <p:pRg st="1" end="1"/>
                                            </p:txEl>
                                          </p:spTgt>
                                        </p:tgtEl>
                                        <p:attrNameLst>
                                          <p:attrName>style.visibility</p:attrName>
                                        </p:attrNameLst>
                                      </p:cBhvr>
                                      <p:to>
                                        <p:strVal val="visible"/>
                                      </p:to>
                                    </p:set>
                                    <p:animEffect transition="in" filter="blinds(horizontal)">
                                      <p:cBhvr>
                                        <p:cTn id="12" dur="500"/>
                                        <p:tgtEl>
                                          <p:spTgt spid="96259">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96259">
                                            <p:txEl>
                                              <p:pRg st="2" end="2"/>
                                            </p:txEl>
                                          </p:spTgt>
                                        </p:tgtEl>
                                        <p:attrNameLst>
                                          <p:attrName>style.visibility</p:attrName>
                                        </p:attrNameLst>
                                      </p:cBhvr>
                                      <p:to>
                                        <p:strVal val="visible"/>
                                      </p:to>
                                    </p:set>
                                    <p:animEffect transition="in" filter="blinds(horizontal)">
                                      <p:cBhvr>
                                        <p:cTn id="15" dur="500"/>
                                        <p:tgtEl>
                                          <p:spTgt spid="96259">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96259">
                                            <p:txEl>
                                              <p:pRg st="3" end="3"/>
                                            </p:txEl>
                                          </p:spTgt>
                                        </p:tgtEl>
                                        <p:attrNameLst>
                                          <p:attrName>style.visibility</p:attrName>
                                        </p:attrNameLst>
                                      </p:cBhvr>
                                      <p:to>
                                        <p:strVal val="visible"/>
                                      </p:to>
                                    </p:set>
                                    <p:animEffect transition="in" filter="blinds(horizontal)">
                                      <p:cBhvr>
                                        <p:cTn id="18" dur="500"/>
                                        <p:tgtEl>
                                          <p:spTgt spid="96259">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96259">
                                            <p:txEl>
                                              <p:pRg st="4" end="4"/>
                                            </p:txEl>
                                          </p:spTgt>
                                        </p:tgtEl>
                                        <p:attrNameLst>
                                          <p:attrName>style.visibility</p:attrName>
                                        </p:attrNameLst>
                                      </p:cBhvr>
                                      <p:to>
                                        <p:strVal val="visible"/>
                                      </p:to>
                                    </p:set>
                                    <p:animEffect transition="in" filter="blinds(horizontal)">
                                      <p:cBhvr>
                                        <p:cTn id="21" dur="500"/>
                                        <p:tgtEl>
                                          <p:spTgt spid="96259">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96259">
                                            <p:txEl>
                                              <p:pRg st="5" end="5"/>
                                            </p:txEl>
                                          </p:spTgt>
                                        </p:tgtEl>
                                        <p:attrNameLst>
                                          <p:attrName>style.visibility</p:attrName>
                                        </p:attrNameLst>
                                      </p:cBhvr>
                                      <p:to>
                                        <p:strVal val="visible"/>
                                      </p:to>
                                    </p:set>
                                    <p:animEffect transition="in" filter="blinds(horizontal)">
                                      <p:cBhvr>
                                        <p:cTn id="24" dur="500"/>
                                        <p:tgtEl>
                                          <p:spTgt spid="96259">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96259">
                                            <p:txEl>
                                              <p:pRg st="6" end="6"/>
                                            </p:txEl>
                                          </p:spTgt>
                                        </p:tgtEl>
                                        <p:attrNameLst>
                                          <p:attrName>style.visibility</p:attrName>
                                        </p:attrNameLst>
                                      </p:cBhvr>
                                      <p:to>
                                        <p:strVal val="visible"/>
                                      </p:to>
                                    </p:set>
                                    <p:animEffect transition="in" filter="blinds(horizontal)">
                                      <p:cBhvr>
                                        <p:cTn id="27" dur="500"/>
                                        <p:tgtEl>
                                          <p:spTgt spid="96259">
                                            <p:txEl>
                                              <p:pRg st="6" end="6"/>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96259">
                                            <p:txEl>
                                              <p:pRg st="7" end="7"/>
                                            </p:txEl>
                                          </p:spTgt>
                                        </p:tgtEl>
                                        <p:attrNameLst>
                                          <p:attrName>style.visibility</p:attrName>
                                        </p:attrNameLst>
                                      </p:cBhvr>
                                      <p:to>
                                        <p:strVal val="visible"/>
                                      </p:to>
                                    </p:set>
                                    <p:animEffect transition="in" filter="blinds(horizontal)">
                                      <p:cBhvr>
                                        <p:cTn id="30" dur="500"/>
                                        <p:tgtEl>
                                          <p:spTgt spid="96259">
                                            <p:txEl>
                                              <p:pRg st="7" end="7"/>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96259">
                                            <p:txEl>
                                              <p:pRg st="8" end="8"/>
                                            </p:txEl>
                                          </p:spTgt>
                                        </p:tgtEl>
                                        <p:attrNameLst>
                                          <p:attrName>style.visibility</p:attrName>
                                        </p:attrNameLst>
                                      </p:cBhvr>
                                      <p:to>
                                        <p:strVal val="visible"/>
                                      </p:to>
                                    </p:set>
                                    <p:animEffect transition="in" filter="blinds(horizontal)">
                                      <p:cBhvr>
                                        <p:cTn id="33" dur="500"/>
                                        <p:tgtEl>
                                          <p:spTgt spid="96259">
                                            <p:txEl>
                                              <p:pRg st="8" end="8"/>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96259">
                                            <p:txEl>
                                              <p:pRg st="9" end="9"/>
                                            </p:txEl>
                                          </p:spTgt>
                                        </p:tgtEl>
                                        <p:attrNameLst>
                                          <p:attrName>style.visibility</p:attrName>
                                        </p:attrNameLst>
                                      </p:cBhvr>
                                      <p:to>
                                        <p:strVal val="visible"/>
                                      </p:to>
                                    </p:set>
                                    <p:animEffect transition="in" filter="blinds(horizontal)">
                                      <p:cBhvr>
                                        <p:cTn id="36" dur="500"/>
                                        <p:tgtEl>
                                          <p:spTgt spid="96259">
                                            <p:txEl>
                                              <p:pRg st="9" end="9"/>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nodeType="clickEffect">
                                  <p:stCondLst>
                                    <p:cond delay="0"/>
                                  </p:stCondLst>
                                  <p:childTnLst>
                                    <p:set>
                                      <p:cBhvr>
                                        <p:cTn id="40" dur="1" fill="hold">
                                          <p:stCondLst>
                                            <p:cond delay="0"/>
                                          </p:stCondLst>
                                        </p:cTn>
                                        <p:tgtEl>
                                          <p:spTgt spid="96259">
                                            <p:txEl>
                                              <p:pRg st="10" end="10"/>
                                            </p:txEl>
                                          </p:spTgt>
                                        </p:tgtEl>
                                        <p:attrNameLst>
                                          <p:attrName>style.visibility</p:attrName>
                                        </p:attrNameLst>
                                      </p:cBhvr>
                                      <p:to>
                                        <p:strVal val="visible"/>
                                      </p:to>
                                    </p:set>
                                    <p:animEffect transition="in" filter="blinds(horizontal)">
                                      <p:cBhvr>
                                        <p:cTn id="41" dur="500"/>
                                        <p:tgtEl>
                                          <p:spTgt spid="96259">
                                            <p:txEl>
                                              <p:pRg st="10" end="10"/>
                                            </p:txEl>
                                          </p:spTgt>
                                        </p:tgtEl>
                                      </p:cBhvr>
                                    </p:animEffect>
                                  </p:childTnLst>
                                </p:cTn>
                              </p:par>
                              <p:par>
                                <p:cTn id="42" presetID="3" presetClass="entr" presetSubtype="10" fill="hold" nodeType="withEffect">
                                  <p:stCondLst>
                                    <p:cond delay="0"/>
                                  </p:stCondLst>
                                  <p:childTnLst>
                                    <p:set>
                                      <p:cBhvr>
                                        <p:cTn id="43" dur="1" fill="hold">
                                          <p:stCondLst>
                                            <p:cond delay="0"/>
                                          </p:stCondLst>
                                        </p:cTn>
                                        <p:tgtEl>
                                          <p:spTgt spid="96259">
                                            <p:txEl>
                                              <p:pRg st="11" end="11"/>
                                            </p:txEl>
                                          </p:spTgt>
                                        </p:tgtEl>
                                        <p:attrNameLst>
                                          <p:attrName>style.visibility</p:attrName>
                                        </p:attrNameLst>
                                      </p:cBhvr>
                                      <p:to>
                                        <p:strVal val="visible"/>
                                      </p:to>
                                    </p:set>
                                    <p:animEffect transition="in" filter="blinds(horizontal)">
                                      <p:cBhvr>
                                        <p:cTn id="44" dur="500"/>
                                        <p:tgtEl>
                                          <p:spTgt spid="96259">
                                            <p:txEl>
                                              <p:pRg st="11" end="11"/>
                                            </p:txEl>
                                          </p:spTgt>
                                        </p:tgtEl>
                                      </p:cBhvr>
                                    </p:animEffect>
                                  </p:childTnLst>
                                </p:cTn>
                              </p:par>
                              <p:par>
                                <p:cTn id="45" presetID="3" presetClass="entr" presetSubtype="10" fill="hold" nodeType="withEffect">
                                  <p:stCondLst>
                                    <p:cond delay="0"/>
                                  </p:stCondLst>
                                  <p:childTnLst>
                                    <p:set>
                                      <p:cBhvr>
                                        <p:cTn id="46" dur="1" fill="hold">
                                          <p:stCondLst>
                                            <p:cond delay="0"/>
                                          </p:stCondLst>
                                        </p:cTn>
                                        <p:tgtEl>
                                          <p:spTgt spid="96259">
                                            <p:txEl>
                                              <p:pRg st="12" end="12"/>
                                            </p:txEl>
                                          </p:spTgt>
                                        </p:tgtEl>
                                        <p:attrNameLst>
                                          <p:attrName>style.visibility</p:attrName>
                                        </p:attrNameLst>
                                      </p:cBhvr>
                                      <p:to>
                                        <p:strVal val="visible"/>
                                      </p:to>
                                    </p:set>
                                    <p:animEffect transition="in" filter="blinds(horizontal)">
                                      <p:cBhvr>
                                        <p:cTn id="47" dur="500"/>
                                        <p:tgtEl>
                                          <p:spTgt spid="96259">
                                            <p:txEl>
                                              <p:pRg st="12" end="12"/>
                                            </p:txEl>
                                          </p:spTgt>
                                        </p:tgtEl>
                                      </p:cBhvr>
                                    </p:animEffect>
                                  </p:childTnLst>
                                </p:cTn>
                              </p:par>
                              <p:par>
                                <p:cTn id="48" presetID="3" presetClass="entr" presetSubtype="10" fill="hold" nodeType="withEffect">
                                  <p:stCondLst>
                                    <p:cond delay="0"/>
                                  </p:stCondLst>
                                  <p:childTnLst>
                                    <p:set>
                                      <p:cBhvr>
                                        <p:cTn id="49" dur="1" fill="hold">
                                          <p:stCondLst>
                                            <p:cond delay="0"/>
                                          </p:stCondLst>
                                        </p:cTn>
                                        <p:tgtEl>
                                          <p:spTgt spid="96259">
                                            <p:txEl>
                                              <p:pRg st="13" end="13"/>
                                            </p:txEl>
                                          </p:spTgt>
                                        </p:tgtEl>
                                        <p:attrNameLst>
                                          <p:attrName>style.visibility</p:attrName>
                                        </p:attrNameLst>
                                      </p:cBhvr>
                                      <p:to>
                                        <p:strVal val="visible"/>
                                      </p:to>
                                    </p:set>
                                    <p:animEffect transition="in" filter="blinds(horizontal)">
                                      <p:cBhvr>
                                        <p:cTn id="50" dur="500"/>
                                        <p:tgtEl>
                                          <p:spTgt spid="96259">
                                            <p:txEl>
                                              <p:pRg st="13" end="13"/>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nodeType="clickEffect">
                                  <p:stCondLst>
                                    <p:cond delay="0"/>
                                  </p:stCondLst>
                                  <p:childTnLst>
                                    <p:set>
                                      <p:cBhvr>
                                        <p:cTn id="54" dur="1" fill="hold">
                                          <p:stCondLst>
                                            <p:cond delay="0"/>
                                          </p:stCondLst>
                                        </p:cTn>
                                        <p:tgtEl>
                                          <p:spTgt spid="96259">
                                            <p:txEl>
                                              <p:pRg st="14" end="14"/>
                                            </p:txEl>
                                          </p:spTgt>
                                        </p:tgtEl>
                                        <p:attrNameLst>
                                          <p:attrName>style.visibility</p:attrName>
                                        </p:attrNameLst>
                                      </p:cBhvr>
                                      <p:to>
                                        <p:strVal val="visible"/>
                                      </p:to>
                                    </p:set>
                                    <p:animEffect transition="in" filter="blinds(horizontal)">
                                      <p:cBhvr>
                                        <p:cTn id="55" dur="500"/>
                                        <p:tgtEl>
                                          <p:spTgt spid="96259">
                                            <p:txEl>
                                              <p:pRg st="14" end="14"/>
                                            </p:txEl>
                                          </p:spTgt>
                                        </p:tgtEl>
                                      </p:cBhvr>
                                    </p:animEffect>
                                  </p:childTnLst>
                                </p:cTn>
                              </p:par>
                              <p:par>
                                <p:cTn id="56" presetID="3" presetClass="entr" presetSubtype="10" fill="hold" nodeType="withEffect">
                                  <p:stCondLst>
                                    <p:cond delay="0"/>
                                  </p:stCondLst>
                                  <p:childTnLst>
                                    <p:set>
                                      <p:cBhvr>
                                        <p:cTn id="57" dur="1" fill="hold">
                                          <p:stCondLst>
                                            <p:cond delay="0"/>
                                          </p:stCondLst>
                                        </p:cTn>
                                        <p:tgtEl>
                                          <p:spTgt spid="96259">
                                            <p:txEl>
                                              <p:pRg st="15" end="15"/>
                                            </p:txEl>
                                          </p:spTgt>
                                        </p:tgtEl>
                                        <p:attrNameLst>
                                          <p:attrName>style.visibility</p:attrName>
                                        </p:attrNameLst>
                                      </p:cBhvr>
                                      <p:to>
                                        <p:strVal val="visible"/>
                                      </p:to>
                                    </p:set>
                                    <p:animEffect transition="in" filter="blinds(horizontal)">
                                      <p:cBhvr>
                                        <p:cTn id="58" dur="500"/>
                                        <p:tgtEl>
                                          <p:spTgt spid="96259">
                                            <p:txEl>
                                              <p:pRg st="15" end="15"/>
                                            </p:txEl>
                                          </p:spTgt>
                                        </p:tgtEl>
                                      </p:cBhvr>
                                    </p:animEffect>
                                  </p:childTnLst>
                                </p:cTn>
                              </p:par>
                              <p:par>
                                <p:cTn id="59" presetID="3" presetClass="entr" presetSubtype="10" fill="hold" nodeType="withEffect">
                                  <p:stCondLst>
                                    <p:cond delay="0"/>
                                  </p:stCondLst>
                                  <p:childTnLst>
                                    <p:set>
                                      <p:cBhvr>
                                        <p:cTn id="60" dur="1" fill="hold">
                                          <p:stCondLst>
                                            <p:cond delay="0"/>
                                          </p:stCondLst>
                                        </p:cTn>
                                        <p:tgtEl>
                                          <p:spTgt spid="96259">
                                            <p:txEl>
                                              <p:pRg st="16" end="16"/>
                                            </p:txEl>
                                          </p:spTgt>
                                        </p:tgtEl>
                                        <p:attrNameLst>
                                          <p:attrName>style.visibility</p:attrName>
                                        </p:attrNameLst>
                                      </p:cBhvr>
                                      <p:to>
                                        <p:strVal val="visible"/>
                                      </p:to>
                                    </p:set>
                                    <p:animEffect transition="in" filter="blinds(horizontal)">
                                      <p:cBhvr>
                                        <p:cTn id="61" dur="500"/>
                                        <p:tgtEl>
                                          <p:spTgt spid="96259">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95288" y="476250"/>
            <a:ext cx="8229600" cy="739775"/>
          </a:xfrm>
        </p:spPr>
        <p:txBody>
          <a:bodyPr/>
          <a:lstStyle/>
          <a:p>
            <a:r>
              <a:rPr lang="da-DK" sz="3200"/>
              <a:t>Rationelt grundlag for smertebehandling</a:t>
            </a:r>
          </a:p>
        </p:txBody>
      </p:sp>
      <p:sp>
        <p:nvSpPr>
          <p:cNvPr id="18435" name="Rectangle 3"/>
          <p:cNvSpPr>
            <a:spLocks noGrp="1" noChangeArrowheads="1"/>
          </p:cNvSpPr>
          <p:nvPr>
            <p:ph type="body" idx="1"/>
          </p:nvPr>
        </p:nvSpPr>
        <p:spPr>
          <a:xfrm>
            <a:off x="468313" y="1341438"/>
            <a:ext cx="8229600" cy="4525962"/>
          </a:xfrm>
        </p:spPr>
        <p:txBody>
          <a:bodyPr/>
          <a:lstStyle/>
          <a:p>
            <a:pPr>
              <a:lnSpc>
                <a:spcPct val="80000"/>
              </a:lnSpc>
              <a:buFontTx/>
              <a:buNone/>
            </a:pPr>
            <a:r>
              <a:rPr lang="da-DK" sz="2400"/>
              <a:t>Vælge præparat(er)</a:t>
            </a:r>
          </a:p>
          <a:p>
            <a:pPr>
              <a:lnSpc>
                <a:spcPct val="80000"/>
              </a:lnSpc>
            </a:pPr>
            <a:r>
              <a:rPr lang="da-DK" sz="2400"/>
              <a:t>efter smertetyper</a:t>
            </a:r>
          </a:p>
          <a:p>
            <a:pPr>
              <a:lnSpc>
                <a:spcPct val="80000"/>
              </a:lnSpc>
            </a:pPr>
            <a:r>
              <a:rPr lang="da-DK" sz="2400"/>
              <a:t>efter tilgrundliggende årsag</a:t>
            </a:r>
          </a:p>
          <a:p>
            <a:pPr>
              <a:lnSpc>
                <a:spcPct val="80000"/>
              </a:lnSpc>
            </a:pPr>
            <a:r>
              <a:rPr lang="da-DK" sz="2400"/>
              <a:t>efter smertedynamik</a:t>
            </a:r>
          </a:p>
          <a:p>
            <a:pPr>
              <a:lnSpc>
                <a:spcPct val="80000"/>
              </a:lnSpc>
            </a:pPr>
            <a:r>
              <a:rPr lang="da-DK" sz="2400"/>
              <a:t>dokumenteret viden</a:t>
            </a:r>
          </a:p>
          <a:p>
            <a:pPr>
              <a:lnSpc>
                <a:spcPct val="80000"/>
              </a:lnSpc>
            </a:pPr>
            <a:r>
              <a:rPr lang="da-DK" sz="2400"/>
              <a:t>erfaring</a:t>
            </a:r>
          </a:p>
          <a:p>
            <a:pPr>
              <a:lnSpc>
                <a:spcPct val="80000"/>
              </a:lnSpc>
            </a:pPr>
            <a:r>
              <a:rPr lang="da-DK" sz="2400"/>
              <a:t>administrationsvej</a:t>
            </a:r>
          </a:p>
          <a:p>
            <a:pPr>
              <a:lnSpc>
                <a:spcPct val="80000"/>
              </a:lnSpc>
            </a:pPr>
            <a:r>
              <a:rPr lang="da-DK" sz="2400"/>
              <a:t>effekt/bivirkninger</a:t>
            </a:r>
          </a:p>
          <a:p>
            <a:pPr>
              <a:lnSpc>
                <a:spcPct val="80000"/>
              </a:lnSpc>
            </a:pPr>
            <a:r>
              <a:rPr lang="da-DK" sz="2400"/>
              <a:t>pris</a:t>
            </a:r>
          </a:p>
          <a:p>
            <a:pPr>
              <a:lnSpc>
                <a:spcPct val="80000"/>
              </a:lnSpc>
              <a:buFontTx/>
              <a:buNone/>
            </a:pPr>
            <a:endParaRPr lang="da-DK" sz="2400"/>
          </a:p>
          <a:p>
            <a:pPr>
              <a:lnSpc>
                <a:spcPct val="80000"/>
              </a:lnSpc>
            </a:pPr>
            <a:endParaRPr lang="da-DK" sz="2000"/>
          </a:p>
          <a:p>
            <a:pPr lvl="3">
              <a:lnSpc>
                <a:spcPct val="80000"/>
              </a:lnSpc>
            </a:pPr>
            <a:endParaRPr lang="da-DK" sz="1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011237"/>
          </a:xfrm>
        </p:spPr>
        <p:txBody>
          <a:bodyPr rtlCol="0">
            <a:normAutofit fontScale="90000"/>
          </a:bodyPr>
          <a:lstStyle/>
          <a:p>
            <a:pPr fontAlgn="auto">
              <a:spcAft>
                <a:spcPts val="0"/>
              </a:spcAft>
              <a:defRPr/>
            </a:pPr>
            <a:br>
              <a:rPr lang="da-DK"/>
            </a:br>
            <a:br>
              <a:rPr lang="da-DK"/>
            </a:br>
            <a:r>
              <a:rPr lang="da-DK"/>
              <a:t>Det hjælper </a:t>
            </a:r>
            <a:r>
              <a:rPr lang="da-DK" sz="3600"/>
              <a:t>(ofte) </a:t>
            </a:r>
            <a:r>
              <a:rPr lang="da-DK"/>
              <a:t>at behandle kroniske smerter med medicin –</a:t>
            </a:r>
            <a:br>
              <a:rPr lang="da-DK"/>
            </a:br>
            <a:endParaRPr lang="da-DK"/>
          </a:p>
        </p:txBody>
      </p:sp>
      <p:sp>
        <p:nvSpPr>
          <p:cNvPr id="3" name="Pladsholder til indhold 2"/>
          <p:cNvSpPr>
            <a:spLocks noGrp="1"/>
          </p:cNvSpPr>
          <p:nvPr>
            <p:ph idx="1"/>
          </p:nvPr>
        </p:nvSpPr>
        <p:spPr>
          <a:xfrm>
            <a:off x="457200" y="2143125"/>
            <a:ext cx="8229600" cy="4165600"/>
          </a:xfrm>
        </p:spPr>
        <p:txBody>
          <a:bodyPr rtlCol="0">
            <a:normAutofit fontScale="92500" lnSpcReduction="20000"/>
          </a:bodyPr>
          <a:lstStyle/>
          <a:p>
            <a:pPr fontAlgn="auto">
              <a:spcAft>
                <a:spcPts val="0"/>
              </a:spcAft>
              <a:defRPr/>
            </a:pPr>
            <a:r>
              <a:rPr lang="da-DK" dirty="0"/>
              <a:t>Hvis man bruger den rigtige medicin</a:t>
            </a:r>
          </a:p>
          <a:p>
            <a:pPr lvl="1" fontAlgn="auto">
              <a:spcAft>
                <a:spcPts val="0"/>
              </a:spcAft>
              <a:defRPr/>
            </a:pPr>
            <a:r>
              <a:rPr lang="da-DK" dirty="0"/>
              <a:t>Man skal altså vide hvilke smerter man skal behandle</a:t>
            </a:r>
          </a:p>
          <a:p>
            <a:pPr lvl="2" fontAlgn="auto">
              <a:spcAft>
                <a:spcPts val="0"/>
              </a:spcAft>
              <a:defRPr/>
            </a:pPr>
            <a:r>
              <a:rPr lang="da-DK" dirty="0"/>
              <a:t>Ex </a:t>
            </a:r>
            <a:r>
              <a:rPr lang="da-DK" dirty="0" err="1"/>
              <a:t>arthrose</a:t>
            </a:r>
            <a:r>
              <a:rPr lang="da-DK" dirty="0"/>
              <a:t> (nedslidning af brusk)</a:t>
            </a:r>
          </a:p>
          <a:p>
            <a:pPr lvl="2" fontAlgn="auto">
              <a:spcAft>
                <a:spcPts val="0"/>
              </a:spcAft>
              <a:defRPr/>
            </a:pPr>
            <a:r>
              <a:rPr lang="da-DK" dirty="0"/>
              <a:t>Ex spinalstenose </a:t>
            </a:r>
            <a:r>
              <a:rPr lang="da-DK"/>
              <a:t>(forsnævring </a:t>
            </a:r>
            <a:r>
              <a:rPr lang="da-DK" dirty="0"/>
              <a:t>af rygmarvskanal)</a:t>
            </a:r>
          </a:p>
          <a:p>
            <a:pPr fontAlgn="auto">
              <a:spcAft>
                <a:spcPts val="0"/>
              </a:spcAft>
              <a:defRPr/>
            </a:pPr>
            <a:r>
              <a:rPr lang="da-DK" dirty="0"/>
              <a:t>Hvis man bruger medicin nok og tit nok</a:t>
            </a:r>
          </a:p>
          <a:p>
            <a:pPr fontAlgn="auto">
              <a:spcAft>
                <a:spcPts val="0"/>
              </a:spcAft>
              <a:defRPr/>
            </a:pPr>
            <a:r>
              <a:rPr lang="da-DK" dirty="0"/>
              <a:t>Hvis man forholder sig til bivirkninger </a:t>
            </a:r>
          </a:p>
          <a:p>
            <a:pPr lvl="1" fontAlgn="auto">
              <a:spcAft>
                <a:spcPts val="0"/>
              </a:spcAft>
              <a:defRPr/>
            </a:pPr>
            <a:r>
              <a:rPr lang="da-DK" dirty="0"/>
              <a:t>Det er altid en balance mellem </a:t>
            </a:r>
          </a:p>
          <a:p>
            <a:pPr lvl="2" fontAlgn="auto">
              <a:spcAft>
                <a:spcPts val="0"/>
              </a:spcAft>
              <a:defRPr/>
            </a:pPr>
            <a:r>
              <a:rPr lang="da-DK" dirty="0"/>
              <a:t>Effekt</a:t>
            </a:r>
          </a:p>
          <a:p>
            <a:pPr lvl="2" fontAlgn="auto">
              <a:spcAft>
                <a:spcPts val="0"/>
              </a:spcAft>
              <a:defRPr/>
            </a:pPr>
            <a:r>
              <a:rPr lang="da-DK" dirty="0"/>
              <a:t>bivirkninger</a:t>
            </a:r>
          </a:p>
          <a:p>
            <a:pPr fontAlgn="auto">
              <a:spcAft>
                <a:spcPts val="0"/>
              </a:spcAft>
              <a:defRPr/>
            </a:pPr>
            <a:r>
              <a:rPr lang="da-DK" dirty="0"/>
              <a:t> Hvis man kan overtale patienten …</a:t>
            </a:r>
          </a:p>
          <a:p>
            <a:pPr lvl="1" fontAlgn="auto">
              <a:spcAft>
                <a:spcPts val="0"/>
              </a:spcAft>
              <a:buFont typeface="Arial" pitchFamily="34" charset="0"/>
              <a:buNone/>
              <a:defRPr/>
            </a:pPr>
            <a:endParaRPr lang="da-DK" sz="800" dirty="0"/>
          </a:p>
          <a:p>
            <a:pPr lvl="1" fontAlgn="auto">
              <a:spcAft>
                <a:spcPts val="0"/>
              </a:spcAft>
              <a:buFont typeface="Arial" pitchFamily="34" charset="0"/>
              <a:buNone/>
              <a:defRPr/>
            </a:pPr>
            <a:endParaRPr lang="da-DK"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fontAlgn="auto">
              <a:spcAft>
                <a:spcPts val="0"/>
              </a:spcAft>
              <a:defRPr/>
            </a:pPr>
            <a:r>
              <a:rPr lang="da-DK"/>
              <a:t>Behandling af ”psyken” hjælper på kroniske smerter</a:t>
            </a:r>
          </a:p>
        </p:txBody>
      </p:sp>
      <p:sp>
        <p:nvSpPr>
          <p:cNvPr id="3" name="Pladsholder til indhold 2"/>
          <p:cNvSpPr>
            <a:spLocks noGrp="1"/>
          </p:cNvSpPr>
          <p:nvPr>
            <p:ph idx="1"/>
          </p:nvPr>
        </p:nvSpPr>
        <p:spPr/>
        <p:txBody>
          <a:bodyPr rtlCol="0">
            <a:normAutofit fontScale="92500" lnSpcReduction="10000"/>
          </a:bodyPr>
          <a:lstStyle/>
          <a:p>
            <a:pPr fontAlgn="auto">
              <a:spcAft>
                <a:spcPts val="0"/>
              </a:spcAft>
              <a:buFont typeface="Arial" pitchFamily="34" charset="0"/>
              <a:buNone/>
              <a:defRPr/>
            </a:pPr>
            <a:r>
              <a:rPr lang="da-DK" err="1"/>
              <a:t>Cognitiv</a:t>
            </a:r>
            <a:r>
              <a:rPr lang="da-DK"/>
              <a:t> terapi</a:t>
            </a:r>
          </a:p>
          <a:p>
            <a:pPr fontAlgn="auto">
              <a:spcAft>
                <a:spcPts val="0"/>
              </a:spcAft>
              <a:defRPr/>
            </a:pPr>
            <a:r>
              <a:rPr lang="da-DK"/>
              <a:t>Bedre fysisk funktion</a:t>
            </a:r>
          </a:p>
          <a:p>
            <a:pPr fontAlgn="auto">
              <a:spcAft>
                <a:spcPts val="0"/>
              </a:spcAft>
              <a:defRPr/>
            </a:pPr>
            <a:r>
              <a:rPr lang="da-DK"/>
              <a:t>Bedre social funktion</a:t>
            </a:r>
          </a:p>
          <a:p>
            <a:pPr fontAlgn="auto">
              <a:spcAft>
                <a:spcPts val="0"/>
              </a:spcAft>
              <a:defRPr/>
            </a:pPr>
            <a:r>
              <a:rPr lang="da-DK"/>
              <a:t>Bedre mestring af smertetilstanden</a:t>
            </a:r>
          </a:p>
          <a:p>
            <a:pPr fontAlgn="auto">
              <a:spcAft>
                <a:spcPts val="0"/>
              </a:spcAft>
              <a:buFont typeface="Arial" pitchFamily="34" charset="0"/>
              <a:buNone/>
              <a:defRPr/>
            </a:pPr>
            <a:r>
              <a:rPr lang="da-DK"/>
              <a:t>Angst og Depression</a:t>
            </a:r>
          </a:p>
          <a:p>
            <a:pPr fontAlgn="auto">
              <a:spcAft>
                <a:spcPts val="0"/>
              </a:spcAft>
              <a:defRPr/>
            </a:pPr>
            <a:r>
              <a:rPr lang="da-DK"/>
              <a:t>Skal også behandles hos kroniske smertepatienter</a:t>
            </a:r>
          </a:p>
          <a:p>
            <a:pPr lvl="1" fontAlgn="auto">
              <a:spcAft>
                <a:spcPts val="0"/>
              </a:spcAft>
              <a:defRPr/>
            </a:pPr>
            <a:r>
              <a:rPr lang="da-DK"/>
              <a:t>Det øger livskvaliteten</a:t>
            </a:r>
          </a:p>
          <a:p>
            <a:pPr lvl="1" fontAlgn="auto">
              <a:spcAft>
                <a:spcPts val="0"/>
              </a:spcAft>
              <a:defRPr/>
            </a:pPr>
            <a:r>
              <a:rPr lang="da-DK"/>
              <a:t>Det letter smertebehandlingen</a:t>
            </a:r>
          </a:p>
          <a:p>
            <a:pPr lvl="1" fontAlgn="auto">
              <a:spcAft>
                <a:spcPts val="0"/>
              </a:spcAft>
              <a:buFont typeface="Arial" pitchFamily="34" charset="0"/>
              <a:buNone/>
              <a:defRPr/>
            </a:pPr>
            <a:endParaRPr lang="da-DK" sz="800"/>
          </a:p>
          <a:p>
            <a:pPr lvl="1" fontAlgn="auto">
              <a:spcAft>
                <a:spcPts val="0"/>
              </a:spcAft>
              <a:buFont typeface="Arial" pitchFamily="34" charset="0"/>
              <a:buNone/>
              <a:defRPr/>
            </a:pPr>
            <a:endParaRPr lang="da-DK" sz="800"/>
          </a:p>
          <a:p>
            <a:pPr lvl="1" fontAlgn="auto">
              <a:spcAft>
                <a:spcPts val="0"/>
              </a:spcAft>
              <a:buFont typeface="Arial" pitchFamily="34" charset="0"/>
              <a:buNone/>
              <a:defRPr/>
            </a:pPr>
            <a:r>
              <a:rPr lang="da-DK" sz="1000"/>
              <a:t>Metoder </a:t>
            </a:r>
            <a:r>
              <a:rPr lang="da-DK" sz="1000" err="1"/>
              <a:t>för</a:t>
            </a:r>
            <a:r>
              <a:rPr lang="da-DK" sz="1000"/>
              <a:t> behandling af  </a:t>
            </a:r>
            <a:r>
              <a:rPr lang="da-DK" sz="1000" err="1"/>
              <a:t>långvarig</a:t>
            </a:r>
            <a:r>
              <a:rPr lang="da-DK" sz="1000"/>
              <a:t> </a:t>
            </a:r>
            <a:r>
              <a:rPr lang="da-DK" sz="1000" err="1"/>
              <a:t>smärte</a:t>
            </a:r>
            <a:r>
              <a:rPr lang="da-DK" sz="1000"/>
              <a:t>, SBU, 2006 </a:t>
            </a:r>
          </a:p>
          <a:p>
            <a:pPr lvl="1" fontAlgn="auto">
              <a:spcAft>
                <a:spcPts val="0"/>
              </a:spcAft>
              <a:buFont typeface="Arial" pitchFamily="34" charset="0"/>
              <a:buNone/>
              <a:defRPr/>
            </a:pPr>
            <a:endParaRPr lang="da-DK"/>
          </a:p>
          <a:p>
            <a:pPr lvl="1" fontAlgn="auto">
              <a:spcAft>
                <a:spcPts val="0"/>
              </a:spcAft>
              <a:defRPr/>
            </a:pPr>
            <a:endParaRPr lang="da-DK"/>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da-DK" sz="3600"/>
              <a:t>Smerter i DK</a:t>
            </a:r>
          </a:p>
        </p:txBody>
      </p:sp>
      <p:sp>
        <p:nvSpPr>
          <p:cNvPr id="3075" name="Rectangle 3"/>
          <p:cNvSpPr>
            <a:spLocks noGrp="1" noChangeArrowheads="1"/>
          </p:cNvSpPr>
          <p:nvPr>
            <p:ph type="body" idx="1"/>
          </p:nvPr>
        </p:nvSpPr>
        <p:spPr/>
        <p:txBody>
          <a:bodyPr/>
          <a:lstStyle/>
          <a:p>
            <a:pPr>
              <a:lnSpc>
                <a:spcPct val="90000"/>
              </a:lnSpc>
            </a:pPr>
            <a:r>
              <a:rPr lang="da-DK" sz="2800"/>
              <a:t>15-20% har akutte smerter </a:t>
            </a:r>
          </a:p>
          <a:p>
            <a:pPr>
              <a:lnSpc>
                <a:spcPct val="90000"/>
              </a:lnSpc>
            </a:pPr>
            <a:r>
              <a:rPr lang="da-DK" sz="2800"/>
              <a:t>Ca 20%  har vedvarende smerter, dvs ca 800.000</a:t>
            </a:r>
          </a:p>
          <a:p>
            <a:pPr>
              <a:lnSpc>
                <a:spcPct val="90000"/>
              </a:lnSpc>
            </a:pPr>
            <a:r>
              <a:rPr lang="da-DK" sz="2800"/>
              <a:t>Op mod 30 % af dem har neuropatiske smerter</a:t>
            </a:r>
          </a:p>
          <a:p>
            <a:pPr>
              <a:lnSpc>
                <a:spcPct val="90000"/>
              </a:lnSpc>
            </a:pPr>
            <a:r>
              <a:rPr lang="da-DK" sz="2800"/>
              <a:t>33.000 nye cancertilfælde årligt</a:t>
            </a:r>
          </a:p>
          <a:p>
            <a:pPr>
              <a:lnSpc>
                <a:spcPct val="90000"/>
              </a:lnSpc>
            </a:pPr>
            <a:r>
              <a:rPr lang="da-DK" sz="2800"/>
              <a:t>16.000 årlige cancerdødsfald</a:t>
            </a:r>
          </a:p>
          <a:p>
            <a:pPr>
              <a:lnSpc>
                <a:spcPct val="90000"/>
              </a:lnSpc>
            </a:pPr>
            <a:r>
              <a:rPr lang="da-DK" sz="2800"/>
              <a:t>30-40 % af cancerpatienterne har smerter, 50-70 % har smerter under kræftbehandlingen, 70-90 % har smerter i sene sygdomsstadier</a:t>
            </a:r>
          </a:p>
          <a:p>
            <a:pPr>
              <a:lnSpc>
                <a:spcPct val="90000"/>
              </a:lnSpc>
            </a:pPr>
            <a:r>
              <a:rPr lang="da-DK" sz="2800"/>
              <a:t>Ca. 1/3 har neuropatiske smerter i alle faser</a:t>
            </a:r>
          </a:p>
          <a:p>
            <a:pPr>
              <a:lnSpc>
                <a:spcPct val="90000"/>
              </a:lnSpc>
            </a:pPr>
            <a:endParaRPr lang="da-DK"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additive="base">
                                        <p:cTn id="7"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075">
                                            <p:txEl>
                                              <p:pRg st="1" end="1"/>
                                            </p:txEl>
                                          </p:spTgt>
                                        </p:tgtEl>
                                        <p:attrNameLst>
                                          <p:attrName>style.visibility</p:attrName>
                                        </p:attrNameLst>
                                      </p:cBhvr>
                                      <p:to>
                                        <p:strVal val="visible"/>
                                      </p:to>
                                    </p:set>
                                    <p:anim calcmode="lin" valueType="num">
                                      <p:cBhvr additive="base">
                                        <p:cTn id="13"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075">
                                            <p:txEl>
                                              <p:pRg st="2" end="2"/>
                                            </p:txEl>
                                          </p:spTgt>
                                        </p:tgtEl>
                                        <p:attrNameLst>
                                          <p:attrName>style.visibility</p:attrName>
                                        </p:attrNameLst>
                                      </p:cBhvr>
                                      <p:to>
                                        <p:strVal val="visible"/>
                                      </p:to>
                                    </p:set>
                                    <p:anim calcmode="lin" valueType="num">
                                      <p:cBhvr additive="base">
                                        <p:cTn id="19"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075">
                                            <p:txEl>
                                              <p:pRg st="3" end="3"/>
                                            </p:txEl>
                                          </p:spTgt>
                                        </p:tgtEl>
                                        <p:attrNameLst>
                                          <p:attrName>style.visibility</p:attrName>
                                        </p:attrNameLst>
                                      </p:cBhvr>
                                      <p:to>
                                        <p:strVal val="visible"/>
                                      </p:to>
                                    </p:set>
                                    <p:anim calcmode="lin" valueType="num">
                                      <p:cBhvr additive="base">
                                        <p:cTn id="25"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075">
                                            <p:txEl>
                                              <p:pRg st="4" end="4"/>
                                            </p:txEl>
                                          </p:spTgt>
                                        </p:tgtEl>
                                        <p:attrNameLst>
                                          <p:attrName>style.visibility</p:attrName>
                                        </p:attrNameLst>
                                      </p:cBhvr>
                                      <p:to>
                                        <p:strVal val="visible"/>
                                      </p:to>
                                    </p:set>
                                    <p:anim calcmode="lin" valueType="num">
                                      <p:cBhvr additive="base">
                                        <p:cTn id="31"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075">
                                            <p:txEl>
                                              <p:pRg st="5" end="5"/>
                                            </p:txEl>
                                          </p:spTgt>
                                        </p:tgtEl>
                                        <p:attrNameLst>
                                          <p:attrName>style.visibility</p:attrName>
                                        </p:attrNameLst>
                                      </p:cBhvr>
                                      <p:to>
                                        <p:strVal val="visible"/>
                                      </p:to>
                                    </p:set>
                                    <p:anim calcmode="lin" valueType="num">
                                      <p:cBhvr additive="base">
                                        <p:cTn id="37" dur="500" fill="hold"/>
                                        <p:tgtEl>
                                          <p:spTgt spid="3075">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0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075">
                                            <p:txEl>
                                              <p:pRg st="6" end="6"/>
                                            </p:txEl>
                                          </p:spTgt>
                                        </p:tgtEl>
                                        <p:attrNameLst>
                                          <p:attrName>style.visibility</p:attrName>
                                        </p:attrNameLst>
                                      </p:cBhvr>
                                      <p:to>
                                        <p:strVal val="visible"/>
                                      </p:to>
                                    </p:set>
                                    <p:anim calcmode="lin" valueType="num">
                                      <p:cBhvr additive="base">
                                        <p:cTn id="43" dur="500" fill="hold"/>
                                        <p:tgtEl>
                                          <p:spTgt spid="307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075">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fontAlgn="auto">
              <a:spcAft>
                <a:spcPts val="0"/>
              </a:spcAft>
              <a:defRPr/>
            </a:pPr>
            <a:r>
              <a:rPr lang="da-DK"/>
              <a:t>Det hjælper på kroniske smerter at træne</a:t>
            </a:r>
          </a:p>
        </p:txBody>
      </p:sp>
      <p:sp>
        <p:nvSpPr>
          <p:cNvPr id="3" name="Pladsholder til indhold 2"/>
          <p:cNvSpPr>
            <a:spLocks noGrp="1"/>
          </p:cNvSpPr>
          <p:nvPr>
            <p:ph idx="1"/>
          </p:nvPr>
        </p:nvSpPr>
        <p:spPr>
          <a:xfrm>
            <a:off x="457200" y="3000375"/>
            <a:ext cx="8229600" cy="3308350"/>
          </a:xfrm>
        </p:spPr>
        <p:txBody>
          <a:bodyPr rtlCol="0">
            <a:normAutofit fontScale="92500" lnSpcReduction="10000"/>
          </a:bodyPr>
          <a:lstStyle/>
          <a:p>
            <a:pPr fontAlgn="auto">
              <a:spcAft>
                <a:spcPts val="0"/>
              </a:spcAft>
              <a:defRPr/>
            </a:pPr>
            <a:r>
              <a:rPr lang="da-DK"/>
              <a:t>Aktiv, specifik og professionelt styret træning forbedrer den smertelindrende effekt af anden behandling med 30%</a:t>
            </a:r>
            <a:endParaRPr lang="da-DK" sz="2400"/>
          </a:p>
          <a:p>
            <a:pPr fontAlgn="auto">
              <a:spcAft>
                <a:spcPts val="0"/>
              </a:spcAft>
              <a:defRPr/>
            </a:pPr>
            <a:r>
              <a:rPr lang="da-DK"/>
              <a:t>Behandling af kroniske rygsmerter bliver mere kosteffektiv når der tillægges fysisk træning</a:t>
            </a:r>
            <a:endParaRPr lang="da-DK" sz="2400"/>
          </a:p>
          <a:p>
            <a:pPr fontAlgn="auto">
              <a:spcAft>
                <a:spcPts val="0"/>
              </a:spcAft>
              <a:buFont typeface="Wingdings" pitchFamily="2" charset="2"/>
              <a:buChar char="Ø"/>
              <a:defRPr/>
            </a:pPr>
            <a:endParaRPr lang="da-DK" sz="2400"/>
          </a:p>
          <a:p>
            <a:pPr fontAlgn="auto">
              <a:spcAft>
                <a:spcPts val="0"/>
              </a:spcAft>
              <a:buFont typeface="Wingdings" pitchFamily="2" charset="2"/>
              <a:buChar char="Ø"/>
              <a:defRPr/>
            </a:pPr>
            <a:endParaRPr lang="da-DK" sz="2400"/>
          </a:p>
          <a:p>
            <a:pPr marL="548640" lvl="1" indent="-411480" fontAlgn="auto">
              <a:spcAft>
                <a:spcPts val="0"/>
              </a:spcAft>
              <a:buClr>
                <a:schemeClr val="tx1">
                  <a:shade val="95000"/>
                </a:schemeClr>
              </a:buClr>
              <a:buSzPct val="65000"/>
              <a:buFont typeface="Arial" pitchFamily="34" charset="0"/>
              <a:buNone/>
              <a:defRPr/>
            </a:pPr>
            <a:r>
              <a:rPr lang="da-DK" sz="800"/>
              <a:t>Metoder </a:t>
            </a:r>
            <a:r>
              <a:rPr lang="da-DK" sz="800" err="1"/>
              <a:t>för</a:t>
            </a:r>
            <a:r>
              <a:rPr lang="da-DK" sz="800"/>
              <a:t> behandling af  </a:t>
            </a:r>
            <a:r>
              <a:rPr lang="da-DK" sz="800" err="1"/>
              <a:t>långvarig</a:t>
            </a:r>
            <a:r>
              <a:rPr lang="da-DK" sz="800"/>
              <a:t> </a:t>
            </a:r>
            <a:r>
              <a:rPr lang="da-DK" sz="800" err="1"/>
              <a:t>smärte</a:t>
            </a:r>
            <a:r>
              <a:rPr lang="da-DK" sz="800"/>
              <a:t>, SBU, 2006 </a:t>
            </a:r>
          </a:p>
          <a:p>
            <a:pPr fontAlgn="auto">
              <a:spcAft>
                <a:spcPts val="0"/>
              </a:spcAft>
              <a:buFont typeface="Wingdings" pitchFamily="2" charset="2"/>
              <a:buChar char="Ø"/>
              <a:defRPr/>
            </a:pPr>
            <a:endParaRPr lang="da-DK"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fontAlgn="auto">
              <a:spcAft>
                <a:spcPts val="0"/>
              </a:spcAft>
              <a:defRPr/>
            </a:pPr>
            <a:r>
              <a:rPr lang="da-DK">
                <a:solidFill>
                  <a:schemeClr val="accent2"/>
                </a:solidFill>
              </a:rPr>
              <a:t>”Tværfaglig behandling” i almen praksis</a:t>
            </a:r>
          </a:p>
        </p:txBody>
      </p:sp>
      <p:sp>
        <p:nvSpPr>
          <p:cNvPr id="3" name="Pladsholder til indhold 2"/>
          <p:cNvSpPr>
            <a:spLocks noGrp="1"/>
          </p:cNvSpPr>
          <p:nvPr>
            <p:ph idx="1"/>
          </p:nvPr>
        </p:nvSpPr>
        <p:spPr/>
        <p:txBody>
          <a:bodyPr rtlCol="0">
            <a:normAutofit fontScale="92500" lnSpcReduction="20000"/>
          </a:bodyPr>
          <a:lstStyle/>
          <a:p>
            <a:pPr marL="651510" indent="-514350" fontAlgn="auto">
              <a:spcAft>
                <a:spcPts val="0"/>
              </a:spcAft>
              <a:buFont typeface="+mj-lt"/>
              <a:buAutoNum type="arabicPeriod"/>
              <a:defRPr/>
            </a:pPr>
            <a:r>
              <a:rPr lang="da-DK"/>
              <a:t>Foretage udførlig udredning </a:t>
            </a:r>
            <a:r>
              <a:rPr lang="da-DK" err="1"/>
              <a:t>jvf</a:t>
            </a:r>
            <a:r>
              <a:rPr lang="da-DK"/>
              <a:t> ´</a:t>
            </a:r>
            <a:r>
              <a:rPr lang="da-DK" err="1"/>
              <a:t>bio-psysko-social</a:t>
            </a:r>
            <a:r>
              <a:rPr lang="da-DK"/>
              <a:t> model’</a:t>
            </a:r>
          </a:p>
          <a:p>
            <a:pPr marL="651510" indent="-514350" fontAlgn="auto">
              <a:spcAft>
                <a:spcPts val="0"/>
              </a:spcAft>
              <a:buFont typeface="+mj-lt"/>
              <a:buAutoNum type="arabicPeriod"/>
              <a:defRPr/>
            </a:pPr>
            <a:r>
              <a:rPr lang="da-DK"/>
              <a:t>Bruge de medicinske behandlings-muligheder systematisk og fuldt ud </a:t>
            </a:r>
          </a:p>
          <a:p>
            <a:pPr marL="651510" indent="-514350" fontAlgn="auto">
              <a:spcAft>
                <a:spcPts val="0"/>
              </a:spcAft>
              <a:buFont typeface="+mj-lt"/>
              <a:buAutoNum type="arabicPeriod"/>
              <a:defRPr/>
            </a:pPr>
            <a:r>
              <a:rPr lang="da-DK"/>
              <a:t>Være sparringspartner for patienten ved regelmæssige kontakter</a:t>
            </a:r>
          </a:p>
          <a:p>
            <a:pPr marL="651510" indent="-514350" fontAlgn="auto">
              <a:spcAft>
                <a:spcPts val="0"/>
              </a:spcAft>
              <a:buFont typeface="+mj-lt"/>
              <a:buAutoNum type="arabicPeriod"/>
              <a:defRPr/>
            </a:pPr>
            <a:r>
              <a:rPr lang="da-DK"/>
              <a:t>Hjælpe til at ”lære at leve med det”</a:t>
            </a:r>
          </a:p>
          <a:p>
            <a:pPr marL="651510" indent="-514350" fontAlgn="auto">
              <a:spcAft>
                <a:spcPts val="0"/>
              </a:spcAft>
              <a:buFont typeface="+mj-lt"/>
              <a:buAutoNum type="arabicPeriod"/>
              <a:defRPr/>
            </a:pPr>
            <a:r>
              <a:rPr lang="da-DK"/>
              <a:t>Bruge fysioterapeuten</a:t>
            </a:r>
          </a:p>
          <a:p>
            <a:pPr marL="651510" indent="-514350" fontAlgn="auto">
              <a:spcAft>
                <a:spcPts val="0"/>
              </a:spcAft>
              <a:buFont typeface="+mj-lt"/>
              <a:buAutoNum type="arabicPeriod"/>
              <a:defRPr/>
            </a:pPr>
            <a:r>
              <a:rPr lang="da-DK"/>
              <a:t>Tale patientens sag i </a:t>
            </a:r>
            <a:r>
              <a:rPr lang="da-DK" err="1"/>
              <a:t>fh</a:t>
            </a:r>
            <a:r>
              <a:rPr lang="da-DK"/>
              <a:t> til sociale myndigheder</a:t>
            </a:r>
          </a:p>
          <a:p>
            <a:pPr marL="651510" indent="-514350" fontAlgn="auto">
              <a:spcAft>
                <a:spcPts val="0"/>
              </a:spcAft>
              <a:buFont typeface="+mj-lt"/>
              <a:buAutoNum type="arabicPeriod"/>
              <a:defRPr/>
            </a:pPr>
            <a:r>
              <a:rPr lang="da-DK"/>
              <a:t>Henvise de rigtige patienter</a:t>
            </a:r>
          </a:p>
          <a:p>
            <a:pPr marL="651510" indent="-514350" fontAlgn="auto">
              <a:spcAft>
                <a:spcPts val="0"/>
              </a:spcAft>
              <a:buFont typeface="+mj-lt"/>
              <a:buAutoNum type="arabicPeriod"/>
              <a:defRPr/>
            </a:pPr>
            <a:endParaRPr lang="da-DK"/>
          </a:p>
          <a:p>
            <a:pPr marL="651510" indent="-514350" fontAlgn="auto">
              <a:spcAft>
                <a:spcPts val="0"/>
              </a:spcAft>
              <a:buFont typeface="+mj-lt"/>
              <a:buAutoNum type="arabicPeriod"/>
              <a:defRPr/>
            </a:pPr>
            <a:endParaRPr lang="da-DK"/>
          </a:p>
          <a:p>
            <a:pPr lvl="2" fontAlgn="auto">
              <a:spcAft>
                <a:spcPts val="0"/>
              </a:spcAft>
              <a:defRPr/>
            </a:pPr>
            <a:endParaRPr lang="da-DK" sz="3200"/>
          </a:p>
          <a:p>
            <a:pPr lvl="2" fontAlgn="auto">
              <a:spcAft>
                <a:spcPts val="0"/>
              </a:spcAft>
              <a:buFont typeface="Arial" pitchFamily="34" charset="0"/>
              <a:buNone/>
              <a:defRPr/>
            </a:pPr>
            <a:endParaRPr lang="da-DK" sz="32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74638"/>
            <a:ext cx="8229600" cy="922337"/>
          </a:xfrm>
        </p:spPr>
        <p:txBody>
          <a:bodyPr rtlCol="0">
            <a:normAutofit fontScale="90000"/>
          </a:bodyPr>
          <a:lstStyle/>
          <a:p>
            <a:pPr fontAlgn="auto">
              <a:spcAft>
                <a:spcPts val="0"/>
              </a:spcAft>
              <a:defRPr/>
            </a:pPr>
            <a:r>
              <a:rPr lang="da-DK" sz="4000" b="1"/>
              <a:t>Paracetamol</a:t>
            </a:r>
            <a:br>
              <a:rPr lang="da-DK" sz="4000"/>
            </a:br>
            <a:endParaRPr lang="da-DK" sz="4000"/>
          </a:p>
        </p:txBody>
      </p:sp>
      <p:sp>
        <p:nvSpPr>
          <p:cNvPr id="23555" name="Rectangle 3"/>
          <p:cNvSpPr>
            <a:spLocks noGrp="1" noChangeArrowheads="1"/>
          </p:cNvSpPr>
          <p:nvPr>
            <p:ph type="body" idx="1"/>
          </p:nvPr>
        </p:nvSpPr>
        <p:spPr>
          <a:xfrm>
            <a:off x="468313" y="981075"/>
            <a:ext cx="8229600" cy="5543550"/>
          </a:xfrm>
        </p:spPr>
        <p:txBody>
          <a:bodyPr/>
          <a:lstStyle/>
          <a:p>
            <a:r>
              <a:rPr lang="da-DK" sz="2800"/>
              <a:t>analgetisk og antipyretisk</a:t>
            </a:r>
            <a:r>
              <a:rPr lang="da-DK" sz="2800" b="1"/>
              <a:t>,</a:t>
            </a:r>
          </a:p>
          <a:p>
            <a:r>
              <a:rPr lang="da-DK" sz="2800">
                <a:solidFill>
                  <a:srgbClr val="0070C0"/>
                </a:solidFill>
              </a:rPr>
              <a:t>Indikation: nociceptive smerter</a:t>
            </a:r>
            <a:r>
              <a:rPr lang="da-DK" sz="2800"/>
              <a:t>, NNT 4,6</a:t>
            </a:r>
          </a:p>
          <a:p>
            <a:r>
              <a:rPr lang="da-DK" sz="2800"/>
              <a:t>virkningsvarighed 4-6 timer; Max. dosis er 4 g dagligt</a:t>
            </a:r>
          </a:p>
          <a:p>
            <a:r>
              <a:rPr lang="da-DK" sz="2800"/>
              <a:t>kan gives som depot medicin </a:t>
            </a:r>
          </a:p>
          <a:p>
            <a:r>
              <a:rPr lang="da-DK" sz="2800"/>
              <a:t>doseres peroralt eller rectalt 3-4 gange dagligt</a:t>
            </a:r>
          </a:p>
          <a:p>
            <a:r>
              <a:rPr lang="da-DK" sz="2800"/>
              <a:t>additiv effekt ved kombination med NSAID</a:t>
            </a:r>
          </a:p>
          <a:p>
            <a:r>
              <a:rPr lang="da-DK" sz="2800"/>
              <a:t>synergistisk effekt ved komb. med NSAID</a:t>
            </a:r>
          </a:p>
          <a:p>
            <a:r>
              <a:rPr lang="da-DK" sz="2400"/>
              <a:t>bivirkninger: i normal dosering ingen</a:t>
            </a:r>
          </a:p>
          <a:p>
            <a:r>
              <a:rPr lang="da-DK" sz="2400"/>
              <a:t>forsigtighed ved samtidig lever- og nyreinsuff-</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da-DK" sz="4000" b="1"/>
              <a:t>NSAID, (inklusive ASA) 1</a:t>
            </a:r>
          </a:p>
        </p:txBody>
      </p:sp>
      <p:sp>
        <p:nvSpPr>
          <p:cNvPr id="24579" name="Rectangle 3"/>
          <p:cNvSpPr>
            <a:spLocks noGrp="1" noChangeArrowheads="1"/>
          </p:cNvSpPr>
          <p:nvPr>
            <p:ph type="body" idx="1"/>
          </p:nvPr>
        </p:nvSpPr>
        <p:spPr>
          <a:xfrm>
            <a:off x="457200" y="1600200"/>
            <a:ext cx="8229600" cy="5257800"/>
          </a:xfrm>
        </p:spPr>
        <p:txBody>
          <a:bodyPr/>
          <a:lstStyle/>
          <a:p>
            <a:pPr>
              <a:lnSpc>
                <a:spcPct val="90000"/>
              </a:lnSpc>
            </a:pPr>
            <a:r>
              <a:rPr lang="da-DK" sz="2800"/>
              <a:t>analgetisk, antiinflammatorisk og antipyretisk</a:t>
            </a:r>
          </a:p>
          <a:p>
            <a:pPr>
              <a:lnSpc>
                <a:spcPct val="90000"/>
              </a:lnSpc>
            </a:pPr>
            <a:r>
              <a:rPr lang="da-DK" sz="2800">
                <a:solidFill>
                  <a:srgbClr val="0070C0"/>
                </a:solidFill>
              </a:rPr>
              <a:t>Indikation: nociceptive smerter + inflammation</a:t>
            </a:r>
          </a:p>
          <a:p>
            <a:pPr>
              <a:lnSpc>
                <a:spcPct val="90000"/>
              </a:lnSpc>
            </a:pPr>
            <a:r>
              <a:rPr lang="da-DK" sz="2800">
                <a:solidFill>
                  <a:srgbClr val="0070C0"/>
                </a:solidFill>
              </a:rPr>
              <a:t>Ikke-indikation: kroniske nociceptive smerter uden inflammation</a:t>
            </a:r>
          </a:p>
          <a:p>
            <a:pPr>
              <a:lnSpc>
                <a:spcPct val="90000"/>
              </a:lnSpc>
            </a:pPr>
            <a:r>
              <a:rPr lang="da-DK" sz="2800"/>
              <a:t>Primær analgesi – </a:t>
            </a:r>
            <a:r>
              <a:rPr lang="da-DK" sz="2800" u="sng"/>
              <a:t>centralt</a:t>
            </a:r>
            <a:r>
              <a:rPr lang="da-DK" sz="2800"/>
              <a:t> udløst </a:t>
            </a:r>
          </a:p>
          <a:p>
            <a:pPr>
              <a:lnSpc>
                <a:spcPct val="90000"/>
              </a:lnSpc>
            </a:pPr>
            <a:r>
              <a:rPr lang="da-DK" sz="2800"/>
              <a:t>Sekundær analgesi pga. hæmmet  inflammation </a:t>
            </a:r>
            <a:r>
              <a:rPr lang="da-DK" sz="2800" u="sng"/>
              <a:t>perifert</a:t>
            </a:r>
            <a:r>
              <a:rPr lang="da-DK" sz="2800"/>
              <a:t>  (4-7 døgn</a:t>
            </a:r>
          </a:p>
          <a:p>
            <a:pPr>
              <a:lnSpc>
                <a:spcPct val="90000"/>
              </a:lnSpc>
            </a:pPr>
            <a:r>
              <a:rPr lang="da-DK" sz="2800"/>
              <a:t>virkningsvarighed 4-24 timer </a:t>
            </a:r>
          </a:p>
          <a:p>
            <a:pPr>
              <a:lnSpc>
                <a:spcPct val="90000"/>
              </a:lnSpc>
            </a:pPr>
            <a:r>
              <a:rPr lang="da-DK" sz="2800"/>
              <a:t>doseres peroralt eller rectalt, evt. parenteralt 1-4 gange dagligt</a:t>
            </a:r>
          </a:p>
          <a:p>
            <a:pPr>
              <a:lnSpc>
                <a:spcPct val="90000"/>
              </a:lnSpc>
            </a:pPr>
            <a:r>
              <a:rPr lang="da-DK" sz="2800"/>
              <a:t>additiv effekt ved kombination med NSAID</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da-DK" sz="4000" b="1"/>
              <a:t>NSAID, (inklusive ASA) 2</a:t>
            </a:r>
          </a:p>
        </p:txBody>
      </p:sp>
      <p:sp>
        <p:nvSpPr>
          <p:cNvPr id="35843" name="Rectangle 3"/>
          <p:cNvSpPr>
            <a:spLocks noGrp="1" noChangeArrowheads="1"/>
          </p:cNvSpPr>
          <p:nvPr>
            <p:ph type="body" idx="1"/>
          </p:nvPr>
        </p:nvSpPr>
        <p:spPr>
          <a:xfrm>
            <a:off x="539750" y="1268413"/>
            <a:ext cx="8229600" cy="5257800"/>
          </a:xfrm>
        </p:spPr>
        <p:txBody>
          <a:bodyPr rtlCol="0">
            <a:normAutofit lnSpcReduction="10000"/>
          </a:bodyPr>
          <a:lstStyle/>
          <a:p>
            <a:pPr fontAlgn="auto">
              <a:spcAft>
                <a:spcPts val="0"/>
              </a:spcAft>
              <a:buFontTx/>
              <a:buNone/>
              <a:defRPr/>
            </a:pPr>
            <a:r>
              <a:rPr lang="da-DK"/>
              <a:t>bivirkninger : dyspepsi  -  </a:t>
            </a:r>
            <a:r>
              <a:rPr lang="da-DK" err="1"/>
              <a:t>gastrointestinal</a:t>
            </a:r>
            <a:r>
              <a:rPr lang="da-DK"/>
              <a:t> blødning/perforation - allergiske reaktioner -      </a:t>
            </a:r>
            <a:r>
              <a:rPr lang="da-DK">
                <a:solidFill>
                  <a:srgbClr val="0070C0"/>
                </a:solidFill>
              </a:rPr>
              <a:t>nyrepåvirkning </a:t>
            </a:r>
            <a:r>
              <a:rPr lang="da-DK"/>
              <a:t>– blødningstendens</a:t>
            </a:r>
          </a:p>
          <a:p>
            <a:pPr fontAlgn="auto">
              <a:spcAft>
                <a:spcPts val="0"/>
              </a:spcAft>
              <a:buFontTx/>
              <a:buNone/>
              <a:defRPr/>
            </a:pPr>
            <a:r>
              <a:rPr lang="da-DK"/>
              <a:t>1-2 dødsfald pr uge ( NNK 1400)</a:t>
            </a:r>
          </a:p>
          <a:p>
            <a:pPr fontAlgn="auto">
              <a:spcAft>
                <a:spcPts val="0"/>
              </a:spcAft>
              <a:buFontTx/>
              <a:buNone/>
              <a:defRPr/>
            </a:pPr>
            <a:r>
              <a:rPr lang="da-DK"/>
              <a:t>forsigtighed : ved nedsat nyrefunktion - øget blødnings tendens, </a:t>
            </a:r>
            <a:r>
              <a:rPr lang="da-DK" err="1"/>
              <a:t>incl</a:t>
            </a:r>
            <a:r>
              <a:rPr lang="da-DK"/>
              <a:t> AK behandling – </a:t>
            </a:r>
            <a:r>
              <a:rPr lang="da-DK" err="1"/>
              <a:t>glucortidoid</a:t>
            </a:r>
            <a:r>
              <a:rPr lang="da-DK"/>
              <a:t> behandling – ældre - ASA frarådes til børn &lt; 12 år – </a:t>
            </a:r>
          </a:p>
          <a:p>
            <a:pPr fontAlgn="auto">
              <a:spcAft>
                <a:spcPts val="0"/>
              </a:spcAft>
              <a:buFontTx/>
              <a:buNone/>
              <a:defRPr/>
            </a:pPr>
            <a:r>
              <a:rPr lang="da-DK"/>
              <a:t>graviditet: </a:t>
            </a:r>
            <a:r>
              <a:rPr lang="da-DK" err="1"/>
              <a:t>analgetiske</a:t>
            </a:r>
            <a:r>
              <a:rPr lang="da-DK"/>
              <a:t> doser frarådes i hele graviditeten</a:t>
            </a:r>
          </a:p>
          <a:p>
            <a:pPr fontAlgn="auto">
              <a:spcAft>
                <a:spcPts val="0"/>
              </a:spcAft>
              <a:buFontTx/>
              <a:buNone/>
              <a:defRPr/>
            </a:pPr>
            <a:endParaRPr lang="da-DK"/>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rtlCol="0">
            <a:normAutofit fontScale="90000"/>
          </a:bodyPr>
          <a:lstStyle/>
          <a:p>
            <a:pPr fontAlgn="auto">
              <a:spcAft>
                <a:spcPts val="0"/>
              </a:spcAft>
              <a:defRPr/>
            </a:pPr>
            <a:r>
              <a:rPr lang="da-DK"/>
              <a:t>Absolutte risiko for GI komplikationer (ulcus) pr.år</a:t>
            </a:r>
          </a:p>
        </p:txBody>
      </p:sp>
      <p:sp>
        <p:nvSpPr>
          <p:cNvPr id="100355" name="Rectangle 3"/>
          <p:cNvSpPr>
            <a:spLocks noGrp="1" noChangeArrowheads="1"/>
          </p:cNvSpPr>
          <p:nvPr>
            <p:ph type="body" idx="1"/>
          </p:nvPr>
        </p:nvSpPr>
        <p:spPr/>
        <p:txBody>
          <a:bodyPr/>
          <a:lstStyle/>
          <a:p>
            <a:endParaRPr lang="da-DK"/>
          </a:p>
          <a:p>
            <a:r>
              <a:rPr lang="da-DK"/>
              <a:t>Non-selektive NSAIDs:		1 - 2%</a:t>
            </a:r>
          </a:p>
          <a:p>
            <a:r>
              <a:rPr lang="da-DK"/>
              <a:t>Risiko for død:			6 - 7% (af de 1-2%)</a:t>
            </a:r>
          </a:p>
          <a:p>
            <a:r>
              <a:rPr lang="da-DK"/>
              <a:t>Mindst 2 danskere dør om ugen som følge af komplikationer til NSAID (ulcus – tarmperforation)</a:t>
            </a:r>
          </a:p>
          <a:p>
            <a:r>
              <a:rPr lang="da-DK"/>
              <a:t>(Baggrundsrisiko:	     	     0,4 - 0,8%)</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3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03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035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03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rtlCol="0">
            <a:normAutofit fontScale="90000"/>
          </a:bodyPr>
          <a:lstStyle/>
          <a:p>
            <a:pPr fontAlgn="auto">
              <a:spcAft>
                <a:spcPts val="0"/>
              </a:spcAft>
              <a:defRPr/>
            </a:pPr>
            <a:r>
              <a:rPr lang="da-DK"/>
              <a:t>Relative risiko for GI-komplikationer</a:t>
            </a:r>
          </a:p>
        </p:txBody>
      </p:sp>
      <p:sp>
        <p:nvSpPr>
          <p:cNvPr id="27651" name="Rectangle 3"/>
          <p:cNvSpPr>
            <a:spLocks noGrp="1" noChangeArrowheads="1"/>
          </p:cNvSpPr>
          <p:nvPr>
            <p:ph type="body" idx="1"/>
          </p:nvPr>
        </p:nvSpPr>
        <p:spPr/>
        <p:txBody>
          <a:bodyPr/>
          <a:lstStyle/>
          <a:p>
            <a:r>
              <a:rPr lang="da-DK"/>
              <a:t>Traditionelt NSAID, gnsnit 		5 - 6</a:t>
            </a:r>
          </a:p>
          <a:p>
            <a:r>
              <a:rPr lang="da-DK"/>
              <a:t>Indometacin, Piroxicam			9 - 10</a:t>
            </a:r>
          </a:p>
          <a:p>
            <a:r>
              <a:rPr lang="da-DK"/>
              <a:t>Ibuprofen				  	   3</a:t>
            </a:r>
          </a:p>
          <a:p>
            <a:r>
              <a:rPr lang="da-DK"/>
              <a:t>Diclofenac + Misoprostol		   	   2</a:t>
            </a:r>
          </a:p>
          <a:p>
            <a:r>
              <a:rPr lang="da-DK"/>
              <a:t>Etodolac, Celecoxib			   	   2</a:t>
            </a:r>
          </a:p>
          <a:p>
            <a:r>
              <a:rPr lang="da-DK"/>
              <a:t>Traditionelt NSAID + PPI		   	   2</a:t>
            </a:r>
          </a:p>
          <a:p>
            <a:r>
              <a:rPr lang="da-DK"/>
              <a:t>Mini ASA (hjertemagnyl)			? &lt; 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da-DK" sz="3600"/>
              <a:t>RR for cardio-vaskulær hændelse (95 % CI)</a:t>
            </a:r>
            <a:br>
              <a:rPr lang="da-DK" sz="3600"/>
            </a:br>
            <a:r>
              <a:rPr lang="da-DK" sz="2900"/>
              <a:t>Gettigan &amp; Henry. JAMA sep. 2006</a:t>
            </a:r>
          </a:p>
        </p:txBody>
      </p:sp>
      <p:sp>
        <p:nvSpPr>
          <p:cNvPr id="28675" name="Rectangle 3"/>
          <p:cNvSpPr>
            <a:spLocks noGrp="1" noChangeArrowheads="1"/>
          </p:cNvSpPr>
          <p:nvPr>
            <p:ph type="body" idx="1"/>
          </p:nvPr>
        </p:nvSpPr>
        <p:spPr/>
        <p:txBody>
          <a:bodyPr/>
          <a:lstStyle/>
          <a:p>
            <a:pPr>
              <a:lnSpc>
                <a:spcPct val="80000"/>
              </a:lnSpc>
            </a:pPr>
            <a:r>
              <a:rPr lang="da-DK" sz="2800"/>
              <a:t>Rofecoxib &lt; 25 mg		1,33 (1,00-1,79)</a:t>
            </a:r>
          </a:p>
          <a:p>
            <a:pPr>
              <a:lnSpc>
                <a:spcPct val="80000"/>
              </a:lnSpc>
            </a:pPr>
            <a:r>
              <a:rPr lang="da-DK" sz="2800"/>
              <a:t>Rofecoxib &gt; 25 mg		2,19 (1,64-2,91)</a:t>
            </a:r>
          </a:p>
          <a:p>
            <a:pPr>
              <a:lnSpc>
                <a:spcPct val="80000"/>
              </a:lnSpc>
            </a:pPr>
            <a:r>
              <a:rPr lang="da-DK" sz="2800"/>
              <a:t>Celecoxib				1,06 (0,91-1,23)</a:t>
            </a:r>
          </a:p>
          <a:p>
            <a:pPr>
              <a:lnSpc>
                <a:spcPct val="80000"/>
              </a:lnSpc>
            </a:pPr>
            <a:r>
              <a:rPr lang="da-DK" sz="2800"/>
              <a:t>Diclofenac			1,40 (1,16-1,70)</a:t>
            </a:r>
          </a:p>
          <a:p>
            <a:pPr>
              <a:lnSpc>
                <a:spcPct val="80000"/>
              </a:lnSpc>
            </a:pPr>
            <a:r>
              <a:rPr lang="da-DK" sz="2800"/>
              <a:t>Naproxen				0,97 (0,87-1,07)</a:t>
            </a:r>
          </a:p>
          <a:p>
            <a:pPr>
              <a:lnSpc>
                <a:spcPct val="80000"/>
              </a:lnSpc>
            </a:pPr>
            <a:r>
              <a:rPr lang="da-DK" sz="2800"/>
              <a:t>Piroxicam 				1,06 (0,70-1,59)</a:t>
            </a:r>
          </a:p>
          <a:p>
            <a:pPr>
              <a:lnSpc>
                <a:spcPct val="80000"/>
              </a:lnSpc>
            </a:pPr>
            <a:r>
              <a:rPr lang="da-DK" sz="2800"/>
              <a:t>Ibuprofen				1,07 (0,97-1,18)</a:t>
            </a:r>
          </a:p>
          <a:p>
            <a:pPr>
              <a:lnSpc>
                <a:spcPct val="80000"/>
              </a:lnSpc>
            </a:pPr>
            <a:r>
              <a:rPr lang="da-DK" sz="2800"/>
              <a:t>Meloxicam			1,25 (1,00-1,55)</a:t>
            </a:r>
          </a:p>
          <a:p>
            <a:pPr>
              <a:lnSpc>
                <a:spcPct val="80000"/>
              </a:lnSpc>
            </a:pPr>
            <a:r>
              <a:rPr lang="da-DK" sz="2800"/>
              <a:t>Indometacin			1,30 (1,07-1,60)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rtlCol="0">
            <a:normAutofit fontScale="90000"/>
          </a:bodyPr>
          <a:lstStyle/>
          <a:p>
            <a:pPr fontAlgn="auto">
              <a:spcAft>
                <a:spcPts val="0"/>
              </a:spcAft>
              <a:defRPr/>
            </a:pPr>
            <a:r>
              <a:rPr lang="da-DK" sz="4000"/>
              <a:t>NSAID risikofaktorer</a:t>
            </a:r>
            <a:br>
              <a:rPr lang="da-DK" sz="4000"/>
            </a:br>
            <a:endParaRPr lang="da-DK" sz="4000"/>
          </a:p>
        </p:txBody>
      </p:sp>
      <p:sp>
        <p:nvSpPr>
          <p:cNvPr id="29699" name="Rectangle 3"/>
          <p:cNvSpPr>
            <a:spLocks noGrp="1" noChangeArrowheads="1"/>
          </p:cNvSpPr>
          <p:nvPr>
            <p:ph type="body" idx="1"/>
          </p:nvPr>
        </p:nvSpPr>
        <p:spPr/>
        <p:txBody>
          <a:bodyPr/>
          <a:lstStyle/>
          <a:p>
            <a:pPr>
              <a:lnSpc>
                <a:spcPct val="90000"/>
              </a:lnSpc>
            </a:pPr>
            <a:r>
              <a:rPr lang="da-DK" sz="2800"/>
              <a:t>Alder &gt; 65 år</a:t>
            </a:r>
          </a:p>
          <a:p>
            <a:pPr>
              <a:lnSpc>
                <a:spcPct val="90000"/>
              </a:lnSpc>
            </a:pPr>
            <a:r>
              <a:rPr lang="da-DK" sz="2800"/>
              <a:t>Tidligere ulcus</a:t>
            </a:r>
          </a:p>
          <a:p>
            <a:pPr>
              <a:lnSpc>
                <a:spcPct val="90000"/>
              </a:lnSpc>
            </a:pPr>
            <a:r>
              <a:rPr lang="da-DK" sz="2800"/>
              <a:t>Høj NSAID dosis</a:t>
            </a:r>
          </a:p>
          <a:p>
            <a:pPr>
              <a:lnSpc>
                <a:spcPct val="90000"/>
              </a:lnSpc>
            </a:pPr>
            <a:r>
              <a:rPr lang="da-DK" sz="2800"/>
              <a:t>Langvarig behandling</a:t>
            </a:r>
          </a:p>
          <a:p>
            <a:pPr>
              <a:lnSpc>
                <a:spcPct val="90000"/>
              </a:lnSpc>
            </a:pPr>
            <a:r>
              <a:rPr lang="da-DK" sz="2800"/>
              <a:t>Kortikosteriod behandling</a:t>
            </a:r>
          </a:p>
          <a:p>
            <a:pPr>
              <a:lnSpc>
                <a:spcPct val="90000"/>
              </a:lnSpc>
            </a:pPr>
            <a:r>
              <a:rPr lang="da-DK" sz="2800"/>
              <a:t>Antikoagulationsbehandling</a:t>
            </a:r>
          </a:p>
          <a:p>
            <a:pPr>
              <a:lnSpc>
                <a:spcPct val="90000"/>
              </a:lnSpc>
            </a:pPr>
            <a:r>
              <a:rPr lang="da-DK" sz="2800"/>
              <a:t>Svær systemsygdom</a:t>
            </a:r>
          </a:p>
          <a:p>
            <a:pPr>
              <a:lnSpc>
                <a:spcPct val="90000"/>
              </a:lnSpc>
              <a:buFontTx/>
              <a:buNone/>
            </a:pPr>
            <a:r>
              <a:rPr lang="da-DK" sz="2800"/>
              <a:t>						 </a:t>
            </a:r>
          </a:p>
          <a:p>
            <a:pPr>
              <a:lnSpc>
                <a:spcPct val="90000"/>
              </a:lnSpc>
              <a:buFontTx/>
              <a:buNone/>
            </a:pPr>
            <a:r>
              <a:rPr lang="da-DK" sz="2400" i="1"/>
              <a:t>						…….suppler med PPI</a:t>
            </a:r>
            <a:endParaRPr lang="da-DK" sz="2800" i="1"/>
          </a:p>
          <a:p>
            <a:pPr>
              <a:lnSpc>
                <a:spcPct val="90000"/>
              </a:lnSpc>
              <a:buFontTx/>
              <a:buNone/>
            </a:pPr>
            <a:endParaRPr lang="da-DK" sz="2800"/>
          </a:p>
          <a:p>
            <a:pPr>
              <a:lnSpc>
                <a:spcPct val="90000"/>
              </a:lnSpc>
            </a:pPr>
            <a:endParaRPr lang="da-DK" sz="2800"/>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da-DK"/>
              <a:t>Det kan ofte betale sig….</a:t>
            </a:r>
          </a:p>
        </p:txBody>
      </p:sp>
      <p:sp>
        <p:nvSpPr>
          <p:cNvPr id="30723" name="Rectangle 3"/>
          <p:cNvSpPr>
            <a:spLocks noGrp="1" noChangeArrowheads="1"/>
          </p:cNvSpPr>
          <p:nvPr>
            <p:ph type="body" idx="1"/>
          </p:nvPr>
        </p:nvSpPr>
        <p:spPr/>
        <p:txBody>
          <a:bodyPr/>
          <a:lstStyle/>
          <a:p>
            <a:endParaRPr lang="da-DK"/>
          </a:p>
          <a:p>
            <a:pPr>
              <a:buFontTx/>
              <a:buNone/>
            </a:pPr>
            <a:endParaRPr lang="da-DK"/>
          </a:p>
          <a:p>
            <a:pPr algn="ctr">
              <a:buFontTx/>
              <a:buNone/>
            </a:pPr>
            <a:r>
              <a:rPr lang="da-DK"/>
              <a:t>At kombinere NSAID og Paracetamol</a:t>
            </a:r>
          </a:p>
          <a:p>
            <a:pPr algn="ctr">
              <a:buFontTx/>
              <a:buNone/>
            </a:pPr>
            <a:r>
              <a:rPr lang="da-DK"/>
              <a:t>fx ved muskuloskeletale smerter</a:t>
            </a:r>
          </a:p>
          <a:p>
            <a:pPr algn="ctr">
              <a:buFontTx/>
              <a:buNone/>
            </a:pPr>
            <a:r>
              <a:rPr lang="da-DK"/>
              <a:t>(synergistisk effekt)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el 1"/>
          <p:cNvSpPr>
            <a:spLocks noGrp="1"/>
          </p:cNvSpPr>
          <p:nvPr>
            <p:ph type="title"/>
          </p:nvPr>
        </p:nvSpPr>
        <p:spPr/>
        <p:txBody>
          <a:bodyPr/>
          <a:lstStyle/>
          <a:p>
            <a:r>
              <a:rPr lang="da-DK"/>
              <a:t>Kroniske smerter</a:t>
            </a:r>
          </a:p>
        </p:txBody>
      </p:sp>
      <p:sp>
        <p:nvSpPr>
          <p:cNvPr id="3" name="Pladsholder til indhold 2"/>
          <p:cNvSpPr>
            <a:spLocks noGrp="1"/>
          </p:cNvSpPr>
          <p:nvPr>
            <p:ph idx="1"/>
          </p:nvPr>
        </p:nvSpPr>
        <p:spPr/>
        <p:txBody>
          <a:bodyPr rtlCol="0">
            <a:normAutofit fontScale="85000" lnSpcReduction="20000"/>
          </a:bodyPr>
          <a:lstStyle/>
          <a:p>
            <a:pPr fontAlgn="auto">
              <a:spcAft>
                <a:spcPts val="0"/>
              </a:spcAft>
              <a:defRPr/>
            </a:pPr>
            <a:r>
              <a:rPr lang="da-DK"/>
              <a:t>ca.800000 voksne ~ </a:t>
            </a:r>
            <a:r>
              <a:rPr lang="da-DK" err="1"/>
              <a:t>ca</a:t>
            </a:r>
            <a:r>
              <a:rPr lang="da-DK"/>
              <a:t> 200 /praktiserende læge</a:t>
            </a:r>
          </a:p>
          <a:p>
            <a:pPr fontAlgn="auto">
              <a:spcAft>
                <a:spcPts val="0"/>
              </a:spcAft>
              <a:defRPr/>
            </a:pPr>
            <a:r>
              <a:rPr lang="da-DK"/>
              <a:t>6-7.000 nye/år</a:t>
            </a:r>
          </a:p>
          <a:p>
            <a:pPr fontAlgn="auto">
              <a:spcAft>
                <a:spcPts val="0"/>
              </a:spcAft>
              <a:defRPr/>
            </a:pPr>
            <a:r>
              <a:rPr lang="da-DK"/>
              <a:t>21% af kvinder, 16% af mænd</a:t>
            </a:r>
          </a:p>
          <a:p>
            <a:pPr fontAlgn="auto">
              <a:spcAft>
                <a:spcPts val="0"/>
              </a:spcAft>
              <a:defRPr/>
            </a:pPr>
            <a:r>
              <a:rPr lang="da-DK"/>
              <a:t>Forekomsten stiger med alder</a:t>
            </a:r>
          </a:p>
          <a:p>
            <a:pPr fontAlgn="auto">
              <a:spcAft>
                <a:spcPts val="0"/>
              </a:spcAft>
              <a:defRPr/>
            </a:pPr>
            <a:r>
              <a:rPr lang="da-DK"/>
              <a:t>Sammenhæng med dårlig uddannelse</a:t>
            </a:r>
          </a:p>
          <a:p>
            <a:pPr fontAlgn="auto">
              <a:spcAft>
                <a:spcPts val="0"/>
              </a:spcAft>
              <a:defRPr/>
            </a:pPr>
            <a:r>
              <a:rPr lang="da-DK"/>
              <a:t>Sammenhæng med hårdt fysisk</a:t>
            </a:r>
          </a:p>
          <a:p>
            <a:pPr fontAlgn="auto">
              <a:spcAft>
                <a:spcPts val="0"/>
              </a:spcAft>
              <a:defRPr/>
            </a:pPr>
            <a:r>
              <a:rPr lang="da-DK"/>
              <a:t> arbejde</a:t>
            </a:r>
          </a:p>
          <a:p>
            <a:pPr fontAlgn="auto">
              <a:spcAft>
                <a:spcPts val="0"/>
              </a:spcAft>
              <a:defRPr/>
            </a:pPr>
            <a:r>
              <a:rPr lang="da-DK"/>
              <a:t>Sammenhæng med lav indtægt</a:t>
            </a:r>
          </a:p>
          <a:p>
            <a:pPr fontAlgn="auto">
              <a:spcAft>
                <a:spcPts val="0"/>
              </a:spcAft>
              <a:defRPr/>
            </a:pPr>
            <a:r>
              <a:rPr lang="da-DK"/>
              <a:t>Sammenhæng med samlivsstatus</a:t>
            </a:r>
          </a:p>
          <a:p>
            <a:pPr fontAlgn="auto">
              <a:spcAft>
                <a:spcPts val="0"/>
              </a:spcAft>
              <a:buFont typeface="Arial" pitchFamily="34" charset="0"/>
              <a:buNone/>
              <a:defRPr/>
            </a:pPr>
            <a:r>
              <a:rPr lang="da-DK"/>
              <a:t> </a:t>
            </a:r>
            <a:endParaRPr lang="en-US" sz="1100"/>
          </a:p>
          <a:p>
            <a:pPr fontAlgn="auto">
              <a:spcAft>
                <a:spcPts val="0"/>
              </a:spcAft>
              <a:buFont typeface="Arial" pitchFamily="34" charset="0"/>
              <a:buNone/>
              <a:defRPr/>
            </a:pPr>
            <a:r>
              <a:rPr lang="en-US" sz="1100" err="1"/>
              <a:t>Eriksen</a:t>
            </a:r>
            <a:r>
              <a:rPr lang="en-US" sz="1100"/>
              <a:t> J,. &amp; al:  Epidemiology of chronic non-malignant pain in Denmark. Pain 2003.  </a:t>
            </a:r>
          </a:p>
          <a:p>
            <a:pPr fontAlgn="auto">
              <a:spcAft>
                <a:spcPts val="0"/>
              </a:spcAft>
              <a:buFont typeface="Arial" pitchFamily="34" charset="0"/>
              <a:buNone/>
              <a:defRPr/>
            </a:pPr>
            <a:r>
              <a:rPr lang="en-US" sz="1100" err="1"/>
              <a:t>Eriksen</a:t>
            </a:r>
            <a:r>
              <a:rPr lang="en-US" sz="1100"/>
              <a:t>, j &amp; al : </a:t>
            </a:r>
            <a:r>
              <a:rPr lang="da-DK" sz="1100"/>
              <a:t>Epidemiologiske forhold vedrørende langvarige/kroniske noncancersmertetilstande i Danmark , </a:t>
            </a:r>
            <a:r>
              <a:rPr lang="da-DK" sz="1100" err="1"/>
              <a:t>U.f.l</a:t>
            </a:r>
            <a:r>
              <a:rPr lang="da-DK" sz="1100"/>
              <a:t>. 2006</a:t>
            </a:r>
          </a:p>
          <a:p>
            <a:pPr fontAlgn="auto">
              <a:spcAft>
                <a:spcPts val="0"/>
              </a:spcAft>
              <a:buFont typeface="Arial" pitchFamily="34" charset="0"/>
              <a:buNone/>
              <a:defRPr/>
            </a:pPr>
            <a:endParaRPr lang="da-DK" sz="1100"/>
          </a:p>
          <a:p>
            <a:pPr fontAlgn="auto">
              <a:spcAft>
                <a:spcPts val="0"/>
              </a:spcAft>
              <a:defRPr/>
            </a:pPr>
            <a:endParaRPr lang="da-DK"/>
          </a:p>
        </p:txBody>
      </p:sp>
    </p:spTree>
  </p:cSld>
  <p:clrMapOvr>
    <a:masterClrMapping/>
  </p:clrMapOvr>
  <p:transition>
    <p:fade thruBlk="1"/>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8313" y="476250"/>
            <a:ext cx="8229600" cy="576263"/>
          </a:xfrm>
        </p:spPr>
        <p:txBody>
          <a:bodyPr rtlCol="0">
            <a:normAutofit fontScale="90000"/>
          </a:bodyPr>
          <a:lstStyle/>
          <a:p>
            <a:pPr fontAlgn="auto">
              <a:spcAft>
                <a:spcPts val="0"/>
              </a:spcAft>
              <a:defRPr/>
            </a:pPr>
            <a:r>
              <a:rPr lang="da-DK" sz="4000" b="1"/>
              <a:t>Opioider, svage</a:t>
            </a:r>
            <a:br>
              <a:rPr lang="da-DK" sz="4000"/>
            </a:br>
            <a:endParaRPr lang="da-DK" sz="4000"/>
          </a:p>
        </p:txBody>
      </p:sp>
      <p:sp>
        <p:nvSpPr>
          <p:cNvPr id="46083" name="Rectangle 3"/>
          <p:cNvSpPr>
            <a:spLocks noGrp="1" noChangeArrowheads="1"/>
          </p:cNvSpPr>
          <p:nvPr>
            <p:ph type="body" idx="1"/>
          </p:nvPr>
        </p:nvSpPr>
        <p:spPr>
          <a:xfrm>
            <a:off x="457200" y="1052513"/>
            <a:ext cx="8229600" cy="5073650"/>
          </a:xfrm>
        </p:spPr>
        <p:txBody>
          <a:bodyPr rtlCol="0">
            <a:normAutofit lnSpcReduction="10000"/>
          </a:bodyPr>
          <a:lstStyle/>
          <a:p>
            <a:pPr fontAlgn="auto">
              <a:lnSpc>
                <a:spcPct val="80000"/>
              </a:lnSpc>
              <a:spcAft>
                <a:spcPts val="0"/>
              </a:spcAft>
              <a:buFontTx/>
              <a:buNone/>
              <a:defRPr/>
            </a:pPr>
            <a:r>
              <a:rPr lang="da-DK" sz="2800" b="1" err="1"/>
              <a:t>Kodein</a:t>
            </a:r>
            <a:r>
              <a:rPr lang="da-DK" sz="2800" b="1"/>
              <a:t> </a:t>
            </a:r>
            <a:r>
              <a:rPr lang="da-DK" sz="2400"/>
              <a:t>(</a:t>
            </a:r>
            <a:r>
              <a:rPr lang="da-DK" sz="2400" err="1"/>
              <a:t>prodrug</a:t>
            </a:r>
            <a:r>
              <a:rPr lang="da-DK" sz="2400"/>
              <a:t> til morfin)</a:t>
            </a:r>
          </a:p>
          <a:p>
            <a:pPr fontAlgn="auto">
              <a:lnSpc>
                <a:spcPct val="80000"/>
              </a:lnSpc>
              <a:spcAft>
                <a:spcPts val="0"/>
              </a:spcAft>
              <a:buFontTx/>
              <a:buNone/>
              <a:defRPr/>
            </a:pPr>
            <a:r>
              <a:rPr lang="da-DK" sz="2800"/>
              <a:t>potensratio 1/10 af morfins, NNT 17</a:t>
            </a:r>
          </a:p>
          <a:p>
            <a:pPr fontAlgn="auto">
              <a:lnSpc>
                <a:spcPct val="80000"/>
              </a:lnSpc>
              <a:spcAft>
                <a:spcPts val="0"/>
              </a:spcAft>
              <a:buFontTx/>
              <a:buNone/>
              <a:defRPr/>
            </a:pPr>
            <a:r>
              <a:rPr lang="da-DK" sz="2800" b="1"/>
              <a:t>Tramadol</a:t>
            </a:r>
          </a:p>
          <a:p>
            <a:pPr fontAlgn="auto">
              <a:lnSpc>
                <a:spcPct val="80000"/>
              </a:lnSpc>
              <a:spcAft>
                <a:spcPts val="0"/>
              </a:spcAft>
              <a:buFontTx/>
              <a:buNone/>
              <a:defRPr/>
            </a:pPr>
            <a:r>
              <a:rPr lang="da-DK" sz="2800"/>
              <a:t>potensratio 1/5 af morfins, NNT 4,8 (100 mg)</a:t>
            </a:r>
          </a:p>
          <a:p>
            <a:pPr fontAlgn="auto">
              <a:lnSpc>
                <a:spcPct val="80000"/>
              </a:lnSpc>
              <a:spcAft>
                <a:spcPts val="0"/>
              </a:spcAft>
              <a:buFontTx/>
              <a:buNone/>
              <a:defRPr/>
            </a:pPr>
            <a:endParaRPr lang="da-DK" sz="2800"/>
          </a:p>
          <a:p>
            <a:pPr fontAlgn="auto">
              <a:lnSpc>
                <a:spcPct val="80000"/>
              </a:lnSpc>
              <a:spcAft>
                <a:spcPts val="0"/>
              </a:spcAft>
              <a:defRPr/>
            </a:pPr>
            <a:r>
              <a:rPr lang="da-DK" sz="2800"/>
              <a:t>Indikation : nociceptive smerter (tramadol </a:t>
            </a:r>
            <a:r>
              <a:rPr lang="da-DK" sz="2800" err="1"/>
              <a:t>neurogene</a:t>
            </a:r>
            <a:r>
              <a:rPr lang="da-DK" sz="2800"/>
              <a:t>?) som ikke kan behandles med </a:t>
            </a:r>
            <a:r>
              <a:rPr lang="da-DK" sz="2800" err="1"/>
              <a:t>non-opioider</a:t>
            </a:r>
            <a:r>
              <a:rPr lang="da-DK" sz="2800"/>
              <a:t>)</a:t>
            </a:r>
          </a:p>
          <a:p>
            <a:pPr fontAlgn="auto">
              <a:lnSpc>
                <a:spcPct val="80000"/>
              </a:lnSpc>
              <a:spcAft>
                <a:spcPts val="0"/>
              </a:spcAft>
              <a:defRPr/>
            </a:pPr>
            <a:r>
              <a:rPr lang="da-DK" sz="2800"/>
              <a:t>virkningsvarighed 3-6 timer, depotpræparater op til 12</a:t>
            </a:r>
          </a:p>
          <a:p>
            <a:pPr fontAlgn="auto">
              <a:lnSpc>
                <a:spcPct val="80000"/>
              </a:lnSpc>
              <a:spcAft>
                <a:spcPts val="0"/>
              </a:spcAft>
              <a:defRPr/>
            </a:pPr>
            <a:r>
              <a:rPr lang="da-DK" sz="2800"/>
              <a:t>doseres </a:t>
            </a:r>
            <a:r>
              <a:rPr lang="da-DK" sz="2800" err="1"/>
              <a:t>peroralt</a:t>
            </a:r>
            <a:r>
              <a:rPr lang="da-DK" sz="2800"/>
              <a:t> eller (tramadol) </a:t>
            </a:r>
            <a:r>
              <a:rPr lang="da-DK" sz="2800" err="1"/>
              <a:t>rectalt</a:t>
            </a:r>
            <a:r>
              <a:rPr lang="da-DK" sz="2800"/>
              <a:t>, </a:t>
            </a:r>
            <a:r>
              <a:rPr lang="da-DK" sz="2800" err="1"/>
              <a:t>evt</a:t>
            </a:r>
            <a:r>
              <a:rPr lang="da-DK" sz="2800"/>
              <a:t> </a:t>
            </a:r>
            <a:r>
              <a:rPr lang="da-DK" sz="2800" err="1"/>
              <a:t>parenteralt</a:t>
            </a:r>
            <a:r>
              <a:rPr lang="da-DK" sz="2800"/>
              <a:t> 3-4 gange dagligt</a:t>
            </a:r>
          </a:p>
          <a:p>
            <a:pPr fontAlgn="auto">
              <a:lnSpc>
                <a:spcPct val="80000"/>
              </a:lnSpc>
              <a:spcAft>
                <a:spcPts val="0"/>
              </a:spcAft>
              <a:defRPr/>
            </a:pPr>
            <a:r>
              <a:rPr lang="da-DK" sz="2800"/>
              <a:t>10% af befolkningen har ikke effekt</a:t>
            </a:r>
          </a:p>
          <a:p>
            <a:pPr fontAlgn="auto">
              <a:lnSpc>
                <a:spcPct val="80000"/>
              </a:lnSpc>
              <a:spcAft>
                <a:spcPts val="0"/>
              </a:spcAft>
              <a:defRPr/>
            </a:pPr>
            <a:endParaRPr lang="da-DK"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74638"/>
            <a:ext cx="8229600" cy="706437"/>
          </a:xfrm>
        </p:spPr>
        <p:txBody>
          <a:bodyPr/>
          <a:lstStyle/>
          <a:p>
            <a:r>
              <a:rPr lang="da-DK" sz="4000" b="1"/>
              <a:t>Stærke opioider 1</a:t>
            </a:r>
          </a:p>
        </p:txBody>
      </p:sp>
      <p:sp>
        <p:nvSpPr>
          <p:cNvPr id="32771" name="Rectangle 3"/>
          <p:cNvSpPr>
            <a:spLocks noGrp="1" noChangeArrowheads="1"/>
          </p:cNvSpPr>
          <p:nvPr>
            <p:ph type="body" idx="1"/>
          </p:nvPr>
        </p:nvSpPr>
        <p:spPr>
          <a:xfrm>
            <a:off x="395288" y="1268413"/>
            <a:ext cx="8229600" cy="5000625"/>
          </a:xfrm>
        </p:spPr>
        <p:txBody>
          <a:bodyPr/>
          <a:lstStyle/>
          <a:p>
            <a:pPr>
              <a:lnSpc>
                <a:spcPct val="90000"/>
              </a:lnSpc>
            </a:pPr>
            <a:r>
              <a:rPr lang="da-DK"/>
              <a:t>virker analgetisk </a:t>
            </a:r>
          </a:p>
          <a:p>
            <a:pPr>
              <a:lnSpc>
                <a:spcPct val="90000"/>
              </a:lnSpc>
            </a:pPr>
            <a:r>
              <a:rPr lang="da-DK"/>
              <a:t>anvendes når non-opioider og svage opioider ikke giver tilstrækkelig effekt på nociceptive smerter .Muskelsmerter?  Neurogene? Tenesmi ? Kolikker?</a:t>
            </a:r>
          </a:p>
          <a:p>
            <a:pPr>
              <a:lnSpc>
                <a:spcPct val="90000"/>
              </a:lnSpc>
            </a:pPr>
            <a:r>
              <a:rPr lang="da-DK"/>
              <a:t>virkningsvarighed 2-8 timer, depot præparater op til 24 timer</a:t>
            </a:r>
          </a:p>
          <a:p>
            <a:pPr>
              <a:lnSpc>
                <a:spcPct val="90000"/>
              </a:lnSpc>
            </a:pPr>
            <a:r>
              <a:rPr lang="da-DK"/>
              <a:t>doseres peroralt, rectalt, transcutant (plaster), subcutant (pumpe) eller evt parenteralt: 2-6 gange dagligt</a:t>
            </a:r>
          </a:p>
          <a:p>
            <a:pPr>
              <a:lnSpc>
                <a:spcPct val="90000"/>
              </a:lnSpc>
            </a:pPr>
            <a:endParaRPr lang="da-DK"/>
          </a:p>
        </p:txBody>
      </p:sp>
      <p:sp>
        <p:nvSpPr>
          <p:cNvPr id="32772" name="Rectangle 4"/>
          <p:cNvSpPr>
            <a:spLocks noChangeArrowheads="1"/>
          </p:cNvSpPr>
          <p:nvPr/>
        </p:nvSpPr>
        <p:spPr bwMode="auto">
          <a:xfrm>
            <a:off x="4479925" y="3246438"/>
            <a:ext cx="184150" cy="366712"/>
          </a:xfrm>
          <a:prstGeom prst="rect">
            <a:avLst/>
          </a:prstGeom>
          <a:noFill/>
          <a:ln w="9525">
            <a:noFill/>
            <a:miter lim="800000"/>
            <a:headEnd/>
            <a:tailEnd/>
          </a:ln>
        </p:spPr>
        <p:txBody>
          <a:bodyPr wrap="none" anchor="ctr">
            <a:spAutoFit/>
          </a:bodyPr>
          <a:lstStyle/>
          <a:p>
            <a:pPr algn="ctr">
              <a:tabLst>
                <a:tab pos="1285875" algn="l"/>
              </a:tabLst>
            </a:pPr>
            <a:endParaRPr lang="da-DK">
              <a:latin typeface="Calibri"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4638"/>
            <a:ext cx="8229600" cy="850900"/>
          </a:xfrm>
        </p:spPr>
        <p:txBody>
          <a:bodyPr/>
          <a:lstStyle/>
          <a:p>
            <a:r>
              <a:rPr lang="da-DK" sz="4000" b="1"/>
              <a:t>Stærke opioider 2</a:t>
            </a:r>
          </a:p>
        </p:txBody>
      </p:sp>
      <p:sp>
        <p:nvSpPr>
          <p:cNvPr id="33795" name="Rectangle 3"/>
          <p:cNvSpPr>
            <a:spLocks noGrp="1" noChangeArrowheads="1"/>
          </p:cNvSpPr>
          <p:nvPr>
            <p:ph type="body" idx="1"/>
          </p:nvPr>
        </p:nvSpPr>
        <p:spPr>
          <a:xfrm>
            <a:off x="457200" y="1773238"/>
            <a:ext cx="8229600" cy="4352925"/>
          </a:xfrm>
        </p:spPr>
        <p:txBody>
          <a:bodyPr/>
          <a:lstStyle/>
          <a:p>
            <a:r>
              <a:rPr lang="da-DK"/>
              <a:t>optitreres med korttidsvirkende opioid, </a:t>
            </a:r>
          </a:p>
          <a:p>
            <a:r>
              <a:rPr lang="da-DK"/>
              <a:t>dosisjustering med 1-2 døgns mellemrum</a:t>
            </a:r>
          </a:p>
          <a:p>
            <a:r>
              <a:rPr lang="da-DK"/>
              <a:t>Skift fra korttidsvirkende til depotopioid:</a:t>
            </a:r>
          </a:p>
          <a:p>
            <a:pPr>
              <a:buFontTx/>
              <a:buNone/>
            </a:pPr>
            <a:r>
              <a:rPr lang="da-DK"/>
              <a:t>	Døgndosis kan ofte reduceres med 1/3 -1/2</a:t>
            </a:r>
          </a:p>
          <a:p>
            <a:r>
              <a:rPr lang="da-DK"/>
              <a:t>P.n. dosis 15-20% af døgndosis</a:t>
            </a:r>
          </a:p>
          <a:p>
            <a:r>
              <a:rPr lang="da-DK"/>
              <a:t>Aftrappes, risiko for abstinenser</a:t>
            </a:r>
          </a:p>
        </p:txBody>
      </p:sp>
      <p:sp>
        <p:nvSpPr>
          <p:cNvPr id="33796" name="Rectangle 4"/>
          <p:cNvSpPr>
            <a:spLocks noChangeArrowheads="1"/>
          </p:cNvSpPr>
          <p:nvPr/>
        </p:nvSpPr>
        <p:spPr bwMode="auto">
          <a:xfrm>
            <a:off x="4479925" y="3246438"/>
            <a:ext cx="184150" cy="366712"/>
          </a:xfrm>
          <a:prstGeom prst="rect">
            <a:avLst/>
          </a:prstGeom>
          <a:noFill/>
          <a:ln w="9525">
            <a:noFill/>
            <a:miter lim="800000"/>
            <a:headEnd/>
            <a:tailEnd/>
          </a:ln>
        </p:spPr>
        <p:txBody>
          <a:bodyPr wrap="none" anchor="ctr">
            <a:spAutoFit/>
          </a:bodyPr>
          <a:lstStyle/>
          <a:p>
            <a:pPr algn="ctr">
              <a:tabLst>
                <a:tab pos="1285875" algn="l"/>
              </a:tabLst>
            </a:pPr>
            <a:endParaRPr lang="da-DK">
              <a:latin typeface="Calibri"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274638"/>
            <a:ext cx="8229600" cy="850900"/>
          </a:xfrm>
        </p:spPr>
        <p:txBody>
          <a:bodyPr/>
          <a:lstStyle/>
          <a:p>
            <a:r>
              <a:rPr lang="da-DK" sz="4000" b="1"/>
              <a:t>Stærke opioider 3</a:t>
            </a:r>
          </a:p>
        </p:txBody>
      </p:sp>
      <p:sp>
        <p:nvSpPr>
          <p:cNvPr id="34819" name="Rectangle 3"/>
          <p:cNvSpPr>
            <a:spLocks noGrp="1" noChangeArrowheads="1"/>
          </p:cNvSpPr>
          <p:nvPr>
            <p:ph type="body" idx="1"/>
          </p:nvPr>
        </p:nvSpPr>
        <p:spPr>
          <a:xfrm>
            <a:off x="457200" y="1268413"/>
            <a:ext cx="8229600" cy="4857750"/>
          </a:xfrm>
        </p:spPr>
        <p:txBody>
          <a:bodyPr/>
          <a:lstStyle/>
          <a:p>
            <a:pPr>
              <a:lnSpc>
                <a:spcPct val="90000"/>
              </a:lnSpc>
            </a:pPr>
            <a:r>
              <a:rPr lang="da-DK" sz="2400"/>
              <a:t>Forskellige opioider virker forskelligt i forskellige individer</a:t>
            </a:r>
          </a:p>
          <a:p>
            <a:pPr>
              <a:lnSpc>
                <a:spcPct val="90000"/>
              </a:lnSpc>
            </a:pPr>
            <a:r>
              <a:rPr lang="da-DK" sz="2400" i="1"/>
              <a:t>”Genetic mapping” </a:t>
            </a:r>
            <a:r>
              <a:rPr lang="da-DK" sz="2400"/>
              <a:t>er på vej!</a:t>
            </a:r>
          </a:p>
          <a:p>
            <a:pPr>
              <a:lnSpc>
                <a:spcPct val="90000"/>
              </a:lnSpc>
              <a:buFontTx/>
              <a:buNone/>
            </a:pPr>
            <a:endParaRPr lang="da-DK" sz="2400"/>
          </a:p>
          <a:p>
            <a:pPr>
              <a:lnSpc>
                <a:spcPct val="90000"/>
              </a:lnSpc>
              <a:buFontTx/>
              <a:buNone/>
            </a:pPr>
            <a:r>
              <a:rPr lang="da-DK" sz="2400"/>
              <a:t>Bivirkninger </a:t>
            </a:r>
          </a:p>
          <a:p>
            <a:pPr>
              <a:lnSpc>
                <a:spcPct val="90000"/>
              </a:lnSpc>
            </a:pPr>
            <a:r>
              <a:rPr lang="da-DK" sz="2400"/>
              <a:t>    eufori, dysfori</a:t>
            </a:r>
          </a:p>
          <a:p>
            <a:pPr>
              <a:lnSpc>
                <a:spcPct val="90000"/>
              </a:lnSpc>
            </a:pPr>
            <a:r>
              <a:rPr lang="da-DK" sz="2400"/>
              <a:t>    sedering </a:t>
            </a:r>
          </a:p>
          <a:p>
            <a:pPr>
              <a:lnSpc>
                <a:spcPct val="90000"/>
              </a:lnSpc>
            </a:pPr>
            <a:r>
              <a:rPr lang="da-DK" sz="2400"/>
              <a:t>    respirationsdepression</a:t>
            </a:r>
          </a:p>
          <a:p>
            <a:pPr>
              <a:lnSpc>
                <a:spcPct val="90000"/>
              </a:lnSpc>
            </a:pPr>
            <a:r>
              <a:rPr lang="da-DK" sz="2400"/>
              <a:t>    kvalme</a:t>
            </a:r>
          </a:p>
          <a:p>
            <a:pPr>
              <a:lnSpc>
                <a:spcPct val="90000"/>
              </a:lnSpc>
            </a:pPr>
            <a:r>
              <a:rPr lang="da-DK" sz="2400"/>
              <a:t>    obstipation,  urinretention</a:t>
            </a:r>
          </a:p>
          <a:p>
            <a:pPr>
              <a:lnSpc>
                <a:spcPct val="90000"/>
              </a:lnSpc>
            </a:pPr>
            <a:r>
              <a:rPr lang="da-DK" sz="2400"/>
              <a:t>    hudkløe</a:t>
            </a:r>
          </a:p>
          <a:p>
            <a:pPr>
              <a:lnSpc>
                <a:spcPct val="90000"/>
              </a:lnSpc>
            </a:pPr>
            <a:r>
              <a:rPr lang="da-DK" sz="2400"/>
              <a:t>    kardilatation</a:t>
            </a:r>
          </a:p>
          <a:p>
            <a:pPr>
              <a:lnSpc>
                <a:spcPct val="90000"/>
              </a:lnSpc>
            </a:pPr>
            <a:endParaRPr lang="da-DK" sz="2400"/>
          </a:p>
        </p:txBody>
      </p:sp>
      <p:sp>
        <p:nvSpPr>
          <p:cNvPr id="34820" name="Rectangle 4"/>
          <p:cNvSpPr>
            <a:spLocks noChangeArrowheads="1"/>
          </p:cNvSpPr>
          <p:nvPr/>
        </p:nvSpPr>
        <p:spPr bwMode="auto">
          <a:xfrm>
            <a:off x="4479925" y="3246438"/>
            <a:ext cx="184150" cy="366712"/>
          </a:xfrm>
          <a:prstGeom prst="rect">
            <a:avLst/>
          </a:prstGeom>
          <a:noFill/>
          <a:ln w="9525">
            <a:noFill/>
            <a:miter lim="800000"/>
            <a:headEnd/>
            <a:tailEnd/>
          </a:ln>
        </p:spPr>
        <p:txBody>
          <a:bodyPr wrap="none" anchor="ctr">
            <a:spAutoFit/>
          </a:bodyPr>
          <a:lstStyle/>
          <a:p>
            <a:pPr algn="ctr">
              <a:tabLst>
                <a:tab pos="1285875" algn="l"/>
              </a:tabLst>
            </a:pPr>
            <a:endParaRPr lang="da-DK">
              <a:latin typeface="Calibri"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274638"/>
            <a:ext cx="8229600" cy="922337"/>
          </a:xfrm>
        </p:spPr>
        <p:txBody>
          <a:bodyPr/>
          <a:lstStyle/>
          <a:p>
            <a:r>
              <a:rPr lang="da-DK" b="1"/>
              <a:t>Ækvipotente doser, opioider</a:t>
            </a:r>
          </a:p>
        </p:txBody>
      </p:sp>
      <p:sp>
        <p:nvSpPr>
          <p:cNvPr id="35843" name="Rectangle 3"/>
          <p:cNvSpPr>
            <a:spLocks noGrp="1" noChangeArrowheads="1"/>
          </p:cNvSpPr>
          <p:nvPr>
            <p:ph type="body" idx="1"/>
          </p:nvPr>
        </p:nvSpPr>
        <p:spPr>
          <a:xfrm>
            <a:off x="468313" y="1350963"/>
            <a:ext cx="8229600" cy="5507037"/>
          </a:xfrm>
        </p:spPr>
        <p:txBody>
          <a:bodyPr/>
          <a:lstStyle/>
          <a:p>
            <a:pPr>
              <a:lnSpc>
                <a:spcPct val="90000"/>
              </a:lnSpc>
              <a:buFontTx/>
              <a:buNone/>
            </a:pPr>
            <a:endParaRPr lang="da-DK" b="1"/>
          </a:p>
          <a:p>
            <a:pPr>
              <a:lnSpc>
                <a:spcPct val="90000"/>
              </a:lnSpc>
              <a:buFontTx/>
              <a:buNone/>
            </a:pPr>
            <a:r>
              <a:rPr lang="da-DK" b="1"/>
              <a:t>Morfin                 p.o.                   </a:t>
            </a:r>
            <a:r>
              <a:rPr lang="da-DK"/>
              <a:t>30 mg</a:t>
            </a:r>
          </a:p>
          <a:p>
            <a:pPr>
              <a:lnSpc>
                <a:spcPct val="90000"/>
              </a:lnSpc>
              <a:buFontTx/>
              <a:buNone/>
            </a:pPr>
            <a:r>
              <a:rPr lang="da-DK" b="1"/>
              <a:t>Oxycodon          p.o.                    </a:t>
            </a:r>
            <a:r>
              <a:rPr lang="da-DK"/>
              <a:t>15 mg</a:t>
            </a:r>
          </a:p>
          <a:p>
            <a:pPr>
              <a:lnSpc>
                <a:spcPct val="90000"/>
              </a:lnSpc>
              <a:buFontTx/>
              <a:buNone/>
            </a:pPr>
            <a:r>
              <a:rPr lang="da-DK" b="1"/>
              <a:t>Ketobemidon     p.o.                   </a:t>
            </a:r>
            <a:r>
              <a:rPr lang="da-DK"/>
              <a:t>15 mg</a:t>
            </a:r>
          </a:p>
          <a:p>
            <a:pPr>
              <a:lnSpc>
                <a:spcPct val="90000"/>
              </a:lnSpc>
              <a:buFontTx/>
              <a:buNone/>
            </a:pPr>
            <a:r>
              <a:rPr lang="da-DK"/>
              <a:t>                            p.o.depot          30 mg</a:t>
            </a:r>
          </a:p>
          <a:p>
            <a:pPr>
              <a:lnSpc>
                <a:spcPct val="90000"/>
              </a:lnSpc>
              <a:buFontTx/>
              <a:buNone/>
            </a:pPr>
            <a:r>
              <a:rPr lang="da-DK"/>
              <a:t>                            rektalt                10 mg</a:t>
            </a:r>
          </a:p>
          <a:p>
            <a:pPr>
              <a:lnSpc>
                <a:spcPct val="90000"/>
              </a:lnSpc>
              <a:buFontTx/>
              <a:buNone/>
            </a:pPr>
            <a:r>
              <a:rPr lang="da-DK" b="1"/>
              <a:t>Metadon             p.o.                   </a:t>
            </a:r>
            <a:r>
              <a:rPr lang="da-DK"/>
              <a:t>20 mg</a:t>
            </a:r>
          </a:p>
          <a:p>
            <a:pPr>
              <a:lnSpc>
                <a:spcPct val="90000"/>
              </a:lnSpc>
              <a:buFontTx/>
              <a:buNone/>
            </a:pPr>
            <a:r>
              <a:rPr lang="da-DK" b="1"/>
              <a:t>Kodein                p.o.                  </a:t>
            </a:r>
            <a:r>
              <a:rPr lang="da-DK"/>
              <a:t>200 mg</a:t>
            </a:r>
          </a:p>
          <a:p>
            <a:pPr>
              <a:lnSpc>
                <a:spcPct val="90000"/>
              </a:lnSpc>
              <a:buFontTx/>
              <a:buNone/>
            </a:pPr>
            <a:r>
              <a:rPr lang="da-DK" b="1"/>
              <a:t>Tramadol            p.o.                  </a:t>
            </a:r>
            <a:r>
              <a:rPr lang="da-DK"/>
              <a:t>150 mg</a:t>
            </a:r>
          </a:p>
          <a:p>
            <a:pPr>
              <a:lnSpc>
                <a:spcPct val="90000"/>
              </a:lnSpc>
              <a:buFontTx/>
              <a:buNone/>
            </a:pPr>
            <a:r>
              <a:rPr lang="da-DK"/>
              <a:t>                           Rektalt               150 mg</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xfrm>
            <a:off x="539750" y="333375"/>
            <a:ext cx="8229600" cy="1006475"/>
          </a:xfrm>
        </p:spPr>
        <p:txBody>
          <a:bodyPr rtlCol="0">
            <a:normAutofit fontScale="90000"/>
          </a:bodyPr>
          <a:lstStyle/>
          <a:p>
            <a:pPr fontAlgn="auto">
              <a:spcAft>
                <a:spcPts val="0"/>
              </a:spcAft>
              <a:defRPr/>
            </a:pPr>
            <a:r>
              <a:rPr lang="da-DK" sz="4000" b="1"/>
              <a:t>Ækvipotente doser, opioider</a:t>
            </a:r>
            <a:br>
              <a:rPr lang="da-DK" sz="4000" b="1"/>
            </a:br>
            <a:endParaRPr lang="da-DK" sz="4000" b="1"/>
          </a:p>
        </p:txBody>
      </p:sp>
      <p:sp>
        <p:nvSpPr>
          <p:cNvPr id="36867" name="Rectangle 3"/>
          <p:cNvSpPr>
            <a:spLocks noGrp="1" noChangeArrowheads="1"/>
          </p:cNvSpPr>
          <p:nvPr>
            <p:ph type="body" idx="1"/>
          </p:nvPr>
        </p:nvSpPr>
        <p:spPr>
          <a:xfrm>
            <a:off x="468313" y="1628775"/>
            <a:ext cx="8229600" cy="4525963"/>
          </a:xfrm>
        </p:spPr>
        <p:txBody>
          <a:bodyPr/>
          <a:lstStyle/>
          <a:p>
            <a:pPr>
              <a:buFontTx/>
              <a:buNone/>
            </a:pPr>
            <a:r>
              <a:rPr lang="da-DK" b="1"/>
              <a:t>peroralt morphin </a:t>
            </a:r>
            <a:r>
              <a:rPr lang="da-DK"/>
              <a:t>60 mg/døgn</a:t>
            </a:r>
            <a:r>
              <a:rPr lang="da-DK" b="1"/>
              <a:t> </a:t>
            </a:r>
          </a:p>
          <a:p>
            <a:pPr>
              <a:buFontTx/>
              <a:buNone/>
            </a:pPr>
            <a:r>
              <a:rPr lang="da-DK" sz="2800"/>
              <a:t>svarer til</a:t>
            </a:r>
            <a:r>
              <a:rPr lang="da-DK" sz="2800" b="1"/>
              <a:t> </a:t>
            </a:r>
          </a:p>
          <a:p>
            <a:pPr>
              <a:buFontTx/>
              <a:buNone/>
            </a:pPr>
            <a:r>
              <a:rPr lang="da-DK" b="1"/>
              <a:t>fentanyl depotplaster</a:t>
            </a:r>
            <a:r>
              <a:rPr lang="da-DK"/>
              <a:t> 25 mikrogram/time </a:t>
            </a:r>
          </a:p>
          <a:p>
            <a:pPr>
              <a:buFontTx/>
              <a:buNone/>
            </a:pPr>
            <a:r>
              <a:rPr lang="da-DK" sz="2800"/>
              <a:t>Eller</a:t>
            </a:r>
          </a:p>
          <a:p>
            <a:pPr>
              <a:buFontTx/>
              <a:buNone/>
            </a:pPr>
            <a:r>
              <a:rPr lang="da-DK" b="1"/>
              <a:t>Buprenorfinplaster </a:t>
            </a:r>
            <a:r>
              <a:rPr lang="da-DK"/>
              <a:t>35 mikrogram/time</a:t>
            </a:r>
          </a:p>
          <a:p>
            <a:pPr>
              <a:buFontTx/>
              <a:buNone/>
            </a:pPr>
            <a:endParaRPr lang="da-DK"/>
          </a:p>
          <a:p>
            <a:pPr>
              <a:lnSpc>
                <a:spcPct val="90000"/>
              </a:lnSpc>
              <a:buFont typeface="Arial" pitchFamily="34" charset="0"/>
              <a:buNone/>
            </a:pPr>
            <a:r>
              <a:rPr lang="da-DK" b="1" u="sng"/>
              <a:t>Skift fra korttidsvirkende til depotopioid:</a:t>
            </a:r>
          </a:p>
          <a:p>
            <a:pPr>
              <a:lnSpc>
                <a:spcPct val="90000"/>
              </a:lnSpc>
              <a:buFontTx/>
              <a:buNone/>
            </a:pPr>
            <a:r>
              <a:rPr lang="da-DK"/>
              <a:t>	Døgndosis kan ofte reduceres med 1/3 -1/2</a:t>
            </a:r>
          </a:p>
          <a:p>
            <a:pPr>
              <a:buFontTx/>
              <a:buNone/>
            </a:pPr>
            <a:endParaRPr lang="da-DK"/>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da-DK"/>
              <a:t>Behandlingsprincip</a:t>
            </a:r>
          </a:p>
        </p:txBody>
      </p:sp>
      <p:sp>
        <p:nvSpPr>
          <p:cNvPr id="37891" name="Rectangle 3"/>
          <p:cNvSpPr>
            <a:spLocks noGrp="1" noChangeArrowheads="1"/>
          </p:cNvSpPr>
          <p:nvPr>
            <p:ph type="body" idx="1"/>
          </p:nvPr>
        </p:nvSpPr>
        <p:spPr/>
        <p:txBody>
          <a:bodyPr/>
          <a:lstStyle/>
          <a:p>
            <a:endParaRPr lang="da-DK" sz="2800"/>
          </a:p>
          <a:p>
            <a:r>
              <a:rPr lang="da-DK" sz="2800"/>
              <a:t>Tilstræb smertefrihed i hvile med </a:t>
            </a:r>
            <a:r>
              <a:rPr lang="da-DK" sz="2800" i="1"/>
              <a:t>depotopioid</a:t>
            </a:r>
          </a:p>
          <a:p>
            <a:r>
              <a:rPr lang="da-DK" sz="2800"/>
              <a:t>Tilfredsstillende nattesøvn</a:t>
            </a:r>
          </a:p>
          <a:p>
            <a:r>
              <a:rPr lang="da-DK" sz="2800"/>
              <a:t>Gennembrudssmerter og aktivitetsudløste smerter søges behandlet med </a:t>
            </a:r>
            <a:r>
              <a:rPr lang="da-DK" sz="2800" i="1"/>
              <a:t>korttidsvirkende opioid p. n. </a:t>
            </a:r>
            <a:r>
              <a:rPr lang="da-DK" sz="2800"/>
              <a:t>eller anden behandling</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da-DK"/>
              <a:t>Opioid til kroniske smerter ? </a:t>
            </a:r>
          </a:p>
        </p:txBody>
      </p:sp>
      <p:sp>
        <p:nvSpPr>
          <p:cNvPr id="38915" name="Rectangle 3"/>
          <p:cNvSpPr>
            <a:spLocks noGrp="1" noChangeArrowheads="1"/>
          </p:cNvSpPr>
          <p:nvPr>
            <p:ph type="body" idx="1"/>
          </p:nvPr>
        </p:nvSpPr>
        <p:spPr/>
        <p:txBody>
          <a:bodyPr/>
          <a:lstStyle/>
          <a:p>
            <a:endParaRPr lang="da-DK"/>
          </a:p>
          <a:p>
            <a:r>
              <a:rPr lang="da-DK"/>
              <a:t>Smertelindring</a:t>
            </a:r>
          </a:p>
          <a:p>
            <a:r>
              <a:rPr lang="da-DK"/>
              <a:t>Morfinbehandling af kroniske non-maligne smertepatienter kan forbedre den kognitive funktion </a:t>
            </a:r>
          </a:p>
          <a:p>
            <a:pPr>
              <a:buFontTx/>
              <a:buNone/>
            </a:pPr>
            <a:r>
              <a:rPr lang="da-DK" sz="1800"/>
              <a:t>	(bl.a..: Lorenz et al. </a:t>
            </a:r>
            <a:r>
              <a:rPr lang="en-GB" sz="1800">
                <a:cs typeface="Times New Roman" pitchFamily="18" charset="0"/>
              </a:rPr>
              <a:t>Pain 1997;73:369-375</a:t>
            </a:r>
            <a:r>
              <a:rPr lang="da-DK" sz="1800">
                <a:cs typeface="Times New Roman" pitchFamily="18" charset="0"/>
              </a:rPr>
              <a:t> &amp; T</a:t>
            </a:r>
            <a:r>
              <a:rPr lang="da-DK" sz="1800"/>
              <a:t>assain et al. </a:t>
            </a:r>
            <a:r>
              <a:rPr lang="en-GB" sz="1800">
                <a:cs typeface="Times New Roman" pitchFamily="18" charset="0"/>
              </a:rPr>
              <a:t>Pain 2003; 104: 389-400)</a:t>
            </a:r>
            <a:endParaRPr lang="da-DK" sz="1800">
              <a:cs typeface="Times New Roman" pitchFamily="18" charset="0"/>
            </a:endParaRPr>
          </a:p>
          <a:p>
            <a:endParaRPr lang="da-DK" sz="18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da-DK"/>
              <a:t>Pseudotolerance</a:t>
            </a:r>
          </a:p>
        </p:txBody>
      </p:sp>
      <p:sp>
        <p:nvSpPr>
          <p:cNvPr id="39939" name="Rectangle 3"/>
          <p:cNvSpPr>
            <a:spLocks noGrp="1" noChangeArrowheads="1"/>
          </p:cNvSpPr>
          <p:nvPr>
            <p:ph type="body" idx="1"/>
          </p:nvPr>
        </p:nvSpPr>
        <p:spPr/>
        <p:txBody>
          <a:bodyPr/>
          <a:lstStyle/>
          <a:p>
            <a:r>
              <a:rPr lang="da-DK"/>
              <a:t>Patient med opioid-ufølsomme smerter</a:t>
            </a:r>
          </a:p>
          <a:p>
            <a:r>
              <a:rPr lang="da-DK"/>
              <a:t>sedation og euphoria kan medføre mental dissociering fra smerten</a:t>
            </a:r>
          </a:p>
          <a:p>
            <a:r>
              <a:rPr lang="da-DK"/>
              <a:t>og det misopfattes som analgetisk response.</a:t>
            </a:r>
          </a:p>
          <a:p>
            <a:r>
              <a:rPr lang="da-DK"/>
              <a:t>og når sedation og eufori aftager stiger morfinbehovet</a:t>
            </a:r>
          </a:p>
          <a:p>
            <a:pPr>
              <a:buFontTx/>
              <a:buNone/>
            </a:pPr>
            <a:r>
              <a:rPr lang="da-DK"/>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274638"/>
            <a:ext cx="8229600" cy="922337"/>
          </a:xfrm>
        </p:spPr>
        <p:txBody>
          <a:bodyPr/>
          <a:lstStyle/>
          <a:p>
            <a:r>
              <a:rPr lang="da-DK" b="1"/>
              <a:t>Ækvipotente doser, opioider</a:t>
            </a:r>
          </a:p>
        </p:txBody>
      </p:sp>
      <p:sp>
        <p:nvSpPr>
          <p:cNvPr id="40963" name="Rectangle 3"/>
          <p:cNvSpPr>
            <a:spLocks noGrp="1" noChangeArrowheads="1"/>
          </p:cNvSpPr>
          <p:nvPr>
            <p:ph type="body" idx="1"/>
          </p:nvPr>
        </p:nvSpPr>
        <p:spPr>
          <a:xfrm>
            <a:off x="468313" y="1350963"/>
            <a:ext cx="8229600" cy="5507037"/>
          </a:xfrm>
        </p:spPr>
        <p:txBody>
          <a:bodyPr/>
          <a:lstStyle/>
          <a:p>
            <a:pPr>
              <a:lnSpc>
                <a:spcPct val="90000"/>
              </a:lnSpc>
              <a:buFontTx/>
              <a:buNone/>
            </a:pPr>
            <a:endParaRPr lang="da-DK" b="1"/>
          </a:p>
          <a:p>
            <a:pPr>
              <a:lnSpc>
                <a:spcPct val="90000"/>
              </a:lnSpc>
              <a:buFontTx/>
              <a:buNone/>
            </a:pPr>
            <a:r>
              <a:rPr lang="da-DK" b="1"/>
              <a:t>Morfin                 p.o.                   </a:t>
            </a:r>
            <a:r>
              <a:rPr lang="da-DK"/>
              <a:t>30 mg</a:t>
            </a:r>
          </a:p>
          <a:p>
            <a:pPr>
              <a:lnSpc>
                <a:spcPct val="90000"/>
              </a:lnSpc>
              <a:buFontTx/>
              <a:buNone/>
            </a:pPr>
            <a:r>
              <a:rPr lang="da-DK" b="1"/>
              <a:t>Oxycodon          p.o.                    </a:t>
            </a:r>
            <a:r>
              <a:rPr lang="da-DK"/>
              <a:t>15 mg</a:t>
            </a:r>
          </a:p>
          <a:p>
            <a:pPr>
              <a:lnSpc>
                <a:spcPct val="90000"/>
              </a:lnSpc>
              <a:buFontTx/>
              <a:buNone/>
            </a:pPr>
            <a:r>
              <a:rPr lang="da-DK" b="1"/>
              <a:t>Ketobemidon     p.o.                   </a:t>
            </a:r>
            <a:r>
              <a:rPr lang="da-DK"/>
              <a:t>15 mg</a:t>
            </a:r>
          </a:p>
          <a:p>
            <a:pPr>
              <a:lnSpc>
                <a:spcPct val="90000"/>
              </a:lnSpc>
              <a:buFontTx/>
              <a:buNone/>
            </a:pPr>
            <a:r>
              <a:rPr lang="da-DK"/>
              <a:t>                            p.o.depot          30 mg</a:t>
            </a:r>
          </a:p>
          <a:p>
            <a:pPr>
              <a:lnSpc>
                <a:spcPct val="90000"/>
              </a:lnSpc>
              <a:buFontTx/>
              <a:buNone/>
            </a:pPr>
            <a:r>
              <a:rPr lang="da-DK"/>
              <a:t>                            rektalt                10 mg</a:t>
            </a:r>
          </a:p>
          <a:p>
            <a:pPr>
              <a:lnSpc>
                <a:spcPct val="90000"/>
              </a:lnSpc>
              <a:buFontTx/>
              <a:buNone/>
            </a:pPr>
            <a:r>
              <a:rPr lang="da-DK" b="1"/>
              <a:t>Metadon             p.o.                   </a:t>
            </a:r>
            <a:r>
              <a:rPr lang="da-DK"/>
              <a:t>20 mg</a:t>
            </a:r>
          </a:p>
          <a:p>
            <a:pPr>
              <a:lnSpc>
                <a:spcPct val="90000"/>
              </a:lnSpc>
              <a:buFontTx/>
              <a:buNone/>
            </a:pPr>
            <a:r>
              <a:rPr lang="da-DK" b="1"/>
              <a:t>Kodein                p.o.                  </a:t>
            </a:r>
            <a:r>
              <a:rPr lang="da-DK"/>
              <a:t>200 mg</a:t>
            </a:r>
          </a:p>
          <a:p>
            <a:pPr>
              <a:lnSpc>
                <a:spcPct val="90000"/>
              </a:lnSpc>
              <a:buFontTx/>
              <a:buNone/>
            </a:pPr>
            <a:r>
              <a:rPr lang="da-DK" b="1"/>
              <a:t>Tramadol            p.o.                 </a:t>
            </a:r>
            <a:r>
              <a:rPr lang="da-DK"/>
              <a:t>150 mg</a:t>
            </a:r>
          </a:p>
          <a:p>
            <a:pPr>
              <a:lnSpc>
                <a:spcPct val="90000"/>
              </a:lnSpc>
              <a:buFontTx/>
              <a:buNone/>
            </a:pPr>
            <a:r>
              <a:rPr lang="da-DK"/>
              <a:t>                           Rektalt              150 mg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el 1"/>
          <p:cNvSpPr>
            <a:spLocks noGrp="1"/>
          </p:cNvSpPr>
          <p:nvPr>
            <p:ph type="title"/>
          </p:nvPr>
        </p:nvSpPr>
        <p:spPr/>
        <p:txBody>
          <a:bodyPr/>
          <a:lstStyle/>
          <a:p>
            <a:r>
              <a:rPr lang="da-DK"/>
              <a:t>Kroniske smertepatienter</a:t>
            </a:r>
          </a:p>
        </p:txBody>
      </p:sp>
      <p:sp>
        <p:nvSpPr>
          <p:cNvPr id="3" name="Pladsholder til indhold 2"/>
          <p:cNvSpPr>
            <a:spLocks noGrp="1"/>
          </p:cNvSpPr>
          <p:nvPr>
            <p:ph idx="1"/>
          </p:nvPr>
        </p:nvSpPr>
        <p:spPr>
          <a:xfrm>
            <a:off x="457200" y="1600200"/>
            <a:ext cx="8229600" cy="4900613"/>
          </a:xfrm>
        </p:spPr>
        <p:txBody>
          <a:bodyPr rtlCol="0">
            <a:normAutofit fontScale="77500" lnSpcReduction="20000"/>
          </a:bodyPr>
          <a:lstStyle/>
          <a:p>
            <a:pPr fontAlgn="auto">
              <a:spcAft>
                <a:spcPts val="0"/>
              </a:spcAft>
              <a:defRPr/>
            </a:pPr>
            <a:r>
              <a:rPr lang="da-DK"/>
              <a:t>33% føler sig utilstrækkeligt undersøgt</a:t>
            </a:r>
          </a:p>
          <a:p>
            <a:pPr fontAlgn="auto">
              <a:spcAft>
                <a:spcPts val="0"/>
              </a:spcAft>
              <a:defRPr/>
            </a:pPr>
            <a:r>
              <a:rPr lang="da-DK"/>
              <a:t>40% føler sig utilstrækkeligt behandlet</a:t>
            </a:r>
          </a:p>
          <a:p>
            <a:pPr fontAlgn="auto">
              <a:spcAft>
                <a:spcPts val="0"/>
              </a:spcAft>
              <a:defRPr/>
            </a:pPr>
            <a:r>
              <a:rPr lang="da-DK"/>
              <a:t>Hyppigt samtidig depression</a:t>
            </a:r>
          </a:p>
          <a:p>
            <a:pPr fontAlgn="auto">
              <a:spcAft>
                <a:spcPts val="0"/>
              </a:spcAft>
              <a:defRPr/>
            </a:pPr>
            <a:r>
              <a:rPr lang="da-DK"/>
              <a:t>17 % har haft sygefravær inden for de seneste 14 dage – 10% af os andre</a:t>
            </a:r>
          </a:p>
          <a:p>
            <a:pPr fontAlgn="auto">
              <a:spcAft>
                <a:spcPts val="0"/>
              </a:spcAft>
              <a:defRPr/>
            </a:pPr>
            <a:r>
              <a:rPr lang="da-DK"/>
              <a:t> 28 %har været nødt til at ophøre med at arbejde – 5% af os andre</a:t>
            </a:r>
          </a:p>
          <a:p>
            <a:pPr fontAlgn="auto">
              <a:spcAft>
                <a:spcPts val="0"/>
              </a:spcAft>
              <a:defRPr/>
            </a:pPr>
            <a:r>
              <a:rPr lang="da-DK"/>
              <a:t>Det koster omkring </a:t>
            </a:r>
            <a:r>
              <a:rPr lang="da-DK">
                <a:solidFill>
                  <a:srgbClr val="FF0000"/>
                </a:solidFill>
              </a:rPr>
              <a:t>40 mia. </a:t>
            </a:r>
            <a:r>
              <a:rPr lang="da-DK" err="1">
                <a:solidFill>
                  <a:srgbClr val="FF0000"/>
                </a:solidFill>
              </a:rPr>
              <a:t>kr</a:t>
            </a:r>
            <a:r>
              <a:rPr lang="da-DK">
                <a:solidFill>
                  <a:srgbClr val="FF0000"/>
                </a:solidFill>
              </a:rPr>
              <a:t> </a:t>
            </a:r>
            <a:r>
              <a:rPr lang="da-DK"/>
              <a:t>om året</a:t>
            </a:r>
          </a:p>
          <a:p>
            <a:pPr lvl="1" fontAlgn="auto">
              <a:spcAft>
                <a:spcPts val="0"/>
              </a:spcAft>
              <a:defRPr/>
            </a:pPr>
            <a:r>
              <a:rPr lang="da-DK"/>
              <a:t>2,2 </a:t>
            </a:r>
            <a:r>
              <a:rPr lang="da-DK" err="1"/>
              <a:t>mia</a:t>
            </a:r>
            <a:r>
              <a:rPr lang="da-DK"/>
              <a:t> : lægekontakt, medicin</a:t>
            </a:r>
          </a:p>
          <a:p>
            <a:pPr lvl="1" fontAlgn="auto">
              <a:spcAft>
                <a:spcPts val="0"/>
              </a:spcAft>
              <a:defRPr/>
            </a:pPr>
            <a:r>
              <a:rPr lang="da-DK"/>
              <a:t>2 </a:t>
            </a:r>
            <a:r>
              <a:rPr lang="da-DK" err="1"/>
              <a:t>mia</a:t>
            </a:r>
            <a:r>
              <a:rPr lang="da-DK"/>
              <a:t> sygefravær</a:t>
            </a:r>
          </a:p>
          <a:p>
            <a:pPr lvl="1" fontAlgn="auto">
              <a:spcAft>
                <a:spcPts val="0"/>
              </a:spcAft>
              <a:defRPr/>
            </a:pPr>
            <a:r>
              <a:rPr lang="da-DK"/>
              <a:t>35 </a:t>
            </a:r>
            <a:r>
              <a:rPr lang="da-DK" err="1"/>
              <a:t>mia</a:t>
            </a:r>
            <a:r>
              <a:rPr lang="da-DK"/>
              <a:t> førtidspension</a:t>
            </a:r>
          </a:p>
          <a:p>
            <a:pPr fontAlgn="auto">
              <a:spcAft>
                <a:spcPts val="0"/>
              </a:spcAft>
              <a:buFont typeface="Arial" pitchFamily="34" charset="0"/>
              <a:buNone/>
              <a:defRPr/>
            </a:pPr>
            <a:endParaRPr lang="en-US" sz="900"/>
          </a:p>
          <a:p>
            <a:pPr fontAlgn="auto">
              <a:spcAft>
                <a:spcPts val="0"/>
              </a:spcAft>
              <a:buFont typeface="Arial" pitchFamily="34" charset="0"/>
              <a:buNone/>
              <a:defRPr/>
            </a:pPr>
            <a:endParaRPr lang="en-US" sz="900"/>
          </a:p>
          <a:p>
            <a:pPr fontAlgn="auto">
              <a:spcAft>
                <a:spcPts val="0"/>
              </a:spcAft>
              <a:buFont typeface="Arial" pitchFamily="34" charset="0"/>
              <a:buNone/>
              <a:defRPr/>
            </a:pPr>
            <a:endParaRPr lang="en-US" sz="900"/>
          </a:p>
          <a:p>
            <a:pPr fontAlgn="auto">
              <a:spcAft>
                <a:spcPts val="0"/>
              </a:spcAft>
              <a:buFont typeface="Arial" pitchFamily="34" charset="0"/>
              <a:buNone/>
              <a:defRPr/>
            </a:pPr>
            <a:r>
              <a:rPr lang="en-US" sz="900" err="1"/>
              <a:t>Eriksen</a:t>
            </a:r>
            <a:r>
              <a:rPr lang="en-US" sz="900"/>
              <a:t> J,. &amp; al:  Epidemiology of chronic non-malignant pain in Denmark. Pain 2003.  </a:t>
            </a:r>
          </a:p>
          <a:p>
            <a:pPr fontAlgn="auto">
              <a:spcAft>
                <a:spcPts val="0"/>
              </a:spcAft>
              <a:buFont typeface="Arial" pitchFamily="34" charset="0"/>
              <a:buNone/>
              <a:defRPr/>
            </a:pPr>
            <a:r>
              <a:rPr lang="en-US" sz="900" err="1"/>
              <a:t>Eriksen</a:t>
            </a:r>
            <a:r>
              <a:rPr lang="en-US" sz="900"/>
              <a:t>, j &amp; al : </a:t>
            </a:r>
            <a:r>
              <a:rPr lang="da-DK" sz="900"/>
              <a:t>Epidemiologiske forhold vedrørende langvarige/kroniske noncancersmertetilstande i Danmark , </a:t>
            </a:r>
            <a:r>
              <a:rPr lang="da-DK" sz="900" err="1"/>
              <a:t>U.f.l</a:t>
            </a:r>
            <a:r>
              <a:rPr lang="da-DK" sz="900"/>
              <a:t>. 2006</a:t>
            </a:r>
          </a:p>
          <a:p>
            <a:pPr fontAlgn="auto">
              <a:spcAft>
                <a:spcPts val="0"/>
              </a:spcAft>
              <a:buFont typeface="Arial" pitchFamily="34" charset="0"/>
              <a:buNone/>
              <a:defRPr/>
            </a:pPr>
            <a:r>
              <a:rPr lang="da-DK" sz="900"/>
              <a:t>Metoder </a:t>
            </a:r>
            <a:r>
              <a:rPr lang="da-DK" sz="900" err="1"/>
              <a:t>för</a:t>
            </a:r>
            <a:r>
              <a:rPr lang="da-DK" sz="900"/>
              <a:t> behandling av </a:t>
            </a:r>
            <a:r>
              <a:rPr lang="da-DK" sz="900" err="1"/>
              <a:t>långvarig</a:t>
            </a:r>
            <a:r>
              <a:rPr lang="da-DK" sz="900"/>
              <a:t> </a:t>
            </a:r>
            <a:r>
              <a:rPr lang="da-DK" sz="900" err="1"/>
              <a:t>smärta</a:t>
            </a:r>
            <a:r>
              <a:rPr lang="da-DK" sz="900"/>
              <a:t>, SBU,2006</a:t>
            </a:r>
          </a:p>
          <a:p>
            <a:pPr fontAlgn="auto">
              <a:spcAft>
                <a:spcPts val="0"/>
              </a:spcAft>
              <a:defRPr/>
            </a:pPr>
            <a:endParaRPr lang="da-DK" i="1"/>
          </a:p>
          <a:p>
            <a:pPr fontAlgn="auto">
              <a:spcAft>
                <a:spcPts val="0"/>
              </a:spcAft>
              <a:defRPr/>
            </a:pPr>
            <a:endParaRPr lang="da-DK"/>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da-DK"/>
              <a:t>Rotation til metadon	</a:t>
            </a:r>
          </a:p>
        </p:txBody>
      </p:sp>
      <p:sp>
        <p:nvSpPr>
          <p:cNvPr id="74755" name="Rectangle 3"/>
          <p:cNvSpPr>
            <a:spLocks noGrp="1" noChangeArrowheads="1"/>
          </p:cNvSpPr>
          <p:nvPr>
            <p:ph type="body" idx="1"/>
          </p:nvPr>
        </p:nvSpPr>
        <p:spPr/>
        <p:txBody>
          <a:bodyPr/>
          <a:lstStyle/>
          <a:p>
            <a:pPr>
              <a:buFontTx/>
              <a:buNone/>
            </a:pPr>
            <a:r>
              <a:rPr lang="da-DK" sz="2800"/>
              <a:t>Metadon/Morfin ratio ved peroral behandling:</a:t>
            </a:r>
          </a:p>
          <a:p>
            <a:r>
              <a:rPr lang="da-DK" sz="2800"/>
              <a:t>Morfin &lt; 90 mg:           1:4, skift på én gang</a:t>
            </a:r>
          </a:p>
          <a:p>
            <a:r>
              <a:rPr lang="da-DK" sz="2800"/>
              <a:t>Morfin 90 – 300 mg:    1:8, skift på én gang</a:t>
            </a:r>
          </a:p>
          <a:p>
            <a:r>
              <a:rPr lang="da-DK" sz="2800"/>
              <a:t>Morfin &gt; 300 mg:         1:12, rotation over 3-6 døgn med ca. 30% pr. dosisændring</a:t>
            </a:r>
          </a:p>
          <a:p>
            <a:pPr>
              <a:buFontTx/>
              <a:buNone/>
            </a:pPr>
            <a:endParaRPr lang="da-DK" sz="2800"/>
          </a:p>
          <a:p>
            <a:r>
              <a:rPr lang="da-DK" sz="2800"/>
              <a:t>HUSK: pn. indgift 15-20% af døgn opioid dosis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47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47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47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74638"/>
            <a:ext cx="8229600" cy="777875"/>
          </a:xfrm>
        </p:spPr>
        <p:txBody>
          <a:bodyPr/>
          <a:lstStyle/>
          <a:p>
            <a:r>
              <a:rPr lang="da-DK" sz="4000"/>
              <a:t>Antidepressiva</a:t>
            </a:r>
          </a:p>
        </p:txBody>
      </p:sp>
      <p:sp>
        <p:nvSpPr>
          <p:cNvPr id="43011" name="Rectangle 3"/>
          <p:cNvSpPr>
            <a:spLocks noGrp="1" noChangeArrowheads="1"/>
          </p:cNvSpPr>
          <p:nvPr>
            <p:ph type="body" idx="1"/>
          </p:nvPr>
        </p:nvSpPr>
        <p:spPr>
          <a:xfrm>
            <a:off x="468313" y="1196975"/>
            <a:ext cx="8229600" cy="5661025"/>
          </a:xfrm>
        </p:spPr>
        <p:txBody>
          <a:bodyPr/>
          <a:lstStyle/>
          <a:p>
            <a:pPr>
              <a:buFontTx/>
              <a:buNone/>
            </a:pPr>
            <a:r>
              <a:rPr lang="da-DK"/>
              <a:t>TCA</a:t>
            </a:r>
          </a:p>
          <a:p>
            <a:r>
              <a:rPr lang="da-DK"/>
              <a:t>Indikation: neurogene smerter, NNT 2,3</a:t>
            </a:r>
          </a:p>
          <a:p>
            <a:r>
              <a:rPr lang="da-DK"/>
              <a:t>Optitreres til 100 mg dgl</a:t>
            </a:r>
          </a:p>
          <a:p>
            <a:r>
              <a:rPr lang="da-DK"/>
              <a:t>Obs se-koncentration og EKG</a:t>
            </a:r>
          </a:p>
          <a:p>
            <a:r>
              <a:rPr lang="da-DK"/>
              <a:t>Bivirkninger</a:t>
            </a:r>
          </a:p>
          <a:p>
            <a:pPr lvl="1"/>
            <a:r>
              <a:rPr lang="da-DK"/>
              <a:t>Mundtørhed</a:t>
            </a:r>
          </a:p>
          <a:p>
            <a:pPr lvl="1"/>
            <a:r>
              <a:rPr lang="da-DK"/>
              <a:t>Træthed</a:t>
            </a:r>
          </a:p>
          <a:p>
            <a:pPr lvl="1"/>
            <a:r>
              <a:rPr lang="da-DK"/>
              <a:t>svimmelhed</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274638"/>
            <a:ext cx="8229600" cy="922337"/>
          </a:xfrm>
        </p:spPr>
        <p:txBody>
          <a:bodyPr/>
          <a:lstStyle/>
          <a:p>
            <a:r>
              <a:rPr lang="da-DK" sz="4000"/>
              <a:t>Antiepileptika</a:t>
            </a:r>
          </a:p>
        </p:txBody>
      </p:sp>
      <p:sp>
        <p:nvSpPr>
          <p:cNvPr id="66563" name="Rectangle 3"/>
          <p:cNvSpPr>
            <a:spLocks noGrp="1" noChangeArrowheads="1"/>
          </p:cNvSpPr>
          <p:nvPr>
            <p:ph type="body" idx="1"/>
          </p:nvPr>
        </p:nvSpPr>
        <p:spPr>
          <a:xfrm>
            <a:off x="457200" y="1125538"/>
            <a:ext cx="8229600" cy="5000625"/>
          </a:xfrm>
        </p:spPr>
        <p:txBody>
          <a:bodyPr rtlCol="0">
            <a:normAutofit fontScale="92500" lnSpcReduction="10000"/>
          </a:bodyPr>
          <a:lstStyle/>
          <a:p>
            <a:pPr fontAlgn="auto">
              <a:spcAft>
                <a:spcPts val="0"/>
              </a:spcAft>
              <a:buFontTx/>
              <a:buNone/>
              <a:defRPr/>
            </a:pPr>
            <a:endParaRPr lang="da-DK" b="1"/>
          </a:p>
          <a:p>
            <a:pPr fontAlgn="auto">
              <a:spcAft>
                <a:spcPts val="0"/>
              </a:spcAft>
              <a:buFontTx/>
              <a:buNone/>
              <a:defRPr/>
            </a:pPr>
            <a:r>
              <a:rPr lang="da-DK" b="1"/>
              <a:t>Gabapentin</a:t>
            </a:r>
          </a:p>
          <a:p>
            <a:pPr fontAlgn="auto">
              <a:spcAft>
                <a:spcPts val="0"/>
              </a:spcAft>
              <a:defRPr/>
            </a:pPr>
            <a:r>
              <a:rPr lang="da-DK">
                <a:solidFill>
                  <a:srgbClr val="0070C0"/>
                </a:solidFill>
              </a:rPr>
              <a:t>Indikation: </a:t>
            </a:r>
            <a:r>
              <a:rPr lang="da-DK" err="1">
                <a:solidFill>
                  <a:srgbClr val="0070C0"/>
                </a:solidFill>
              </a:rPr>
              <a:t>neurogene</a:t>
            </a:r>
            <a:r>
              <a:rPr lang="da-DK">
                <a:solidFill>
                  <a:srgbClr val="0070C0"/>
                </a:solidFill>
              </a:rPr>
              <a:t> smerter</a:t>
            </a:r>
            <a:r>
              <a:rPr lang="da-DK"/>
              <a:t>, NNT 4,3</a:t>
            </a:r>
          </a:p>
          <a:p>
            <a:pPr fontAlgn="auto">
              <a:spcAft>
                <a:spcPts val="0"/>
              </a:spcAft>
              <a:defRPr/>
            </a:pPr>
            <a:r>
              <a:rPr lang="da-DK"/>
              <a:t>Optitreres fra 300 mg til 3600 mg </a:t>
            </a:r>
            <a:r>
              <a:rPr lang="da-DK" err="1"/>
              <a:t>dgl</a:t>
            </a:r>
            <a:r>
              <a:rPr lang="da-DK"/>
              <a:t> (8-12 uger)</a:t>
            </a:r>
          </a:p>
          <a:p>
            <a:pPr fontAlgn="auto">
              <a:spcAft>
                <a:spcPts val="0"/>
              </a:spcAft>
              <a:buFontTx/>
              <a:buNone/>
              <a:defRPr/>
            </a:pPr>
            <a:r>
              <a:rPr lang="da-DK"/>
              <a:t>Bivirkninger</a:t>
            </a:r>
          </a:p>
          <a:p>
            <a:pPr lvl="1" fontAlgn="auto">
              <a:spcAft>
                <a:spcPts val="0"/>
              </a:spcAft>
              <a:defRPr/>
            </a:pPr>
            <a:r>
              <a:rPr lang="da-DK"/>
              <a:t>Træthed</a:t>
            </a:r>
          </a:p>
          <a:p>
            <a:pPr lvl="1" fontAlgn="auto">
              <a:spcAft>
                <a:spcPts val="0"/>
              </a:spcAft>
              <a:defRPr/>
            </a:pPr>
            <a:r>
              <a:rPr lang="da-DK"/>
              <a:t>Svimmelhed</a:t>
            </a:r>
          </a:p>
          <a:p>
            <a:pPr lvl="1" fontAlgn="auto">
              <a:spcAft>
                <a:spcPts val="0"/>
              </a:spcAft>
              <a:defRPr/>
            </a:pPr>
            <a:r>
              <a:rPr lang="da-DK" err="1"/>
              <a:t>Ataxi</a:t>
            </a:r>
            <a:endParaRPr lang="da-DK"/>
          </a:p>
          <a:p>
            <a:pPr lvl="1" fontAlgn="auto">
              <a:spcAft>
                <a:spcPts val="0"/>
              </a:spcAft>
              <a:defRPr/>
            </a:pPr>
            <a:r>
              <a:rPr lang="da-DK"/>
              <a:t>væskeretention</a:t>
            </a:r>
          </a:p>
          <a:p>
            <a:pPr lvl="1" fontAlgn="auto">
              <a:spcAft>
                <a:spcPts val="0"/>
              </a:spcAft>
              <a:buFont typeface="Arial" pitchFamily="34" charset="0"/>
              <a:buNone/>
              <a:defRPr/>
            </a:pPr>
            <a:r>
              <a:rPr lang="da-DK" b="1"/>
              <a:t>                                         Der søges individuelt tilskud</a:t>
            </a:r>
          </a:p>
          <a:p>
            <a:pPr lvl="1" fontAlgn="auto">
              <a:spcAft>
                <a:spcPts val="0"/>
              </a:spcAft>
              <a:buFontTx/>
              <a:buNone/>
              <a:defRPr/>
            </a:pPr>
            <a:endParaRPr lang="da-DK"/>
          </a:p>
          <a:p>
            <a:pPr fontAlgn="auto">
              <a:spcAft>
                <a:spcPts val="0"/>
              </a:spcAft>
              <a:buFontTx/>
              <a:buNone/>
              <a:defRPr/>
            </a:pPr>
            <a:endParaRPr lang="da-DK"/>
          </a:p>
        </p:txBody>
      </p:sp>
      <p:sp>
        <p:nvSpPr>
          <p:cNvPr id="44036" name="Rectangle 4"/>
          <p:cNvSpPr>
            <a:spLocks noChangeArrowheads="1"/>
          </p:cNvSpPr>
          <p:nvPr/>
        </p:nvSpPr>
        <p:spPr bwMode="auto">
          <a:xfrm>
            <a:off x="468313" y="3543300"/>
            <a:ext cx="8207375" cy="366713"/>
          </a:xfrm>
          <a:prstGeom prst="rect">
            <a:avLst/>
          </a:prstGeom>
          <a:noFill/>
          <a:ln w="9525">
            <a:noFill/>
            <a:miter lim="800000"/>
            <a:headEnd/>
            <a:tailEnd/>
          </a:ln>
        </p:spPr>
        <p:txBody>
          <a:bodyPr anchor="ctr">
            <a:spAutoFit/>
          </a:bodyPr>
          <a:lstStyle/>
          <a:p>
            <a:pPr algn="ctr">
              <a:tabLst>
                <a:tab pos="1285875" algn="l"/>
              </a:tabLst>
            </a:pPr>
            <a:endParaRPr lang="da-DK">
              <a:latin typeface="Calibri"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da-DK" sz="4000"/>
              <a:t>Antiepileptika</a:t>
            </a:r>
          </a:p>
        </p:txBody>
      </p:sp>
      <p:sp>
        <p:nvSpPr>
          <p:cNvPr id="45059" name="Rectangle 3"/>
          <p:cNvSpPr>
            <a:spLocks noGrp="1" noChangeArrowheads="1"/>
          </p:cNvSpPr>
          <p:nvPr>
            <p:ph type="body" idx="1"/>
          </p:nvPr>
        </p:nvSpPr>
        <p:spPr>
          <a:xfrm>
            <a:off x="323850" y="1484313"/>
            <a:ext cx="8229600" cy="4525962"/>
          </a:xfrm>
        </p:spPr>
        <p:txBody>
          <a:bodyPr/>
          <a:lstStyle/>
          <a:p>
            <a:pPr>
              <a:buFontTx/>
              <a:buNone/>
            </a:pPr>
            <a:r>
              <a:rPr lang="da-DK" b="1"/>
              <a:t>Lyrica </a:t>
            </a:r>
            <a:r>
              <a:rPr lang="da-DK"/>
              <a:t>(Pregabalin</a:t>
            </a:r>
            <a:r>
              <a:rPr lang="da-DK" b="1"/>
              <a:t>)</a:t>
            </a:r>
            <a:r>
              <a:rPr lang="da-DK"/>
              <a:t>  </a:t>
            </a:r>
          </a:p>
          <a:p>
            <a:r>
              <a:rPr lang="da-DK">
                <a:solidFill>
                  <a:srgbClr val="0070C0"/>
                </a:solidFill>
              </a:rPr>
              <a:t>Indikation :neurogene smerter</a:t>
            </a:r>
            <a:r>
              <a:rPr lang="da-DK"/>
              <a:t>, NNT 4,3</a:t>
            </a:r>
          </a:p>
          <a:p>
            <a:r>
              <a:rPr lang="da-DK"/>
              <a:t>optitreres til max 600 mg daglig,(få uger) </a:t>
            </a:r>
          </a:p>
          <a:p>
            <a:r>
              <a:rPr lang="da-DK"/>
              <a:t>bivirkninger</a:t>
            </a:r>
          </a:p>
          <a:p>
            <a:pPr lvl="1"/>
            <a:r>
              <a:rPr lang="da-DK"/>
              <a:t>sedering</a:t>
            </a:r>
          </a:p>
          <a:p>
            <a:pPr lvl="1"/>
            <a:r>
              <a:rPr lang="da-DK"/>
              <a:t>ataksi, svimmelhed, </a:t>
            </a:r>
          </a:p>
          <a:p>
            <a:pPr lvl="1"/>
            <a:r>
              <a:rPr lang="da-DK"/>
              <a:t>væskeretention</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da-DK"/>
              <a:t>Opioider</a:t>
            </a:r>
          </a:p>
        </p:txBody>
      </p:sp>
      <p:sp>
        <p:nvSpPr>
          <p:cNvPr id="46083" name="Rectangle 3"/>
          <p:cNvSpPr>
            <a:spLocks noGrp="1" noChangeArrowheads="1"/>
          </p:cNvSpPr>
          <p:nvPr>
            <p:ph type="body" idx="1"/>
          </p:nvPr>
        </p:nvSpPr>
        <p:spPr/>
        <p:txBody>
          <a:bodyPr/>
          <a:lstStyle/>
          <a:p>
            <a:pPr>
              <a:buFontTx/>
              <a:buNone/>
            </a:pPr>
            <a:r>
              <a:rPr lang="da-DK" b="1"/>
              <a:t>Opioider</a:t>
            </a:r>
            <a:r>
              <a:rPr lang="da-DK"/>
              <a:t>: </a:t>
            </a:r>
          </a:p>
          <a:p>
            <a:r>
              <a:rPr lang="da-DK"/>
              <a:t>enkelte opioider har dokumenteret effekt på </a:t>
            </a:r>
            <a:r>
              <a:rPr lang="da-DK">
                <a:solidFill>
                  <a:srgbClr val="0070C0"/>
                </a:solidFill>
              </a:rPr>
              <a:t>neurogene smerter</a:t>
            </a:r>
          </a:p>
          <a:p>
            <a:r>
              <a:rPr lang="sv-SE"/>
              <a:t>tramadol (NNT 3,9)</a:t>
            </a:r>
            <a:endParaRPr lang="da-DK"/>
          </a:p>
          <a:p>
            <a:r>
              <a:rPr lang="sv-SE"/>
              <a:t>oxycodon (NNT 2,5)</a:t>
            </a:r>
            <a:endParaRPr lang="da-DK"/>
          </a:p>
          <a:p>
            <a:r>
              <a:rPr lang="sv-SE"/>
              <a:t>metadon</a:t>
            </a:r>
          </a:p>
          <a:p>
            <a:endParaRPr lang="da-DK"/>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rtlCol="0">
            <a:normAutofit fontScale="90000"/>
          </a:bodyPr>
          <a:lstStyle/>
          <a:p>
            <a:pPr fontAlgn="auto">
              <a:spcAft>
                <a:spcPts val="0"/>
              </a:spcAft>
              <a:defRPr/>
            </a:pPr>
            <a:r>
              <a:rPr lang="da-DK"/>
              <a:t>Baclofen (Lioresal</a:t>
            </a:r>
            <a:r>
              <a:rPr lang="en-US">
                <a:cs typeface="Arial" charset="0"/>
              </a:rPr>
              <a:t>®)</a:t>
            </a:r>
            <a:br>
              <a:rPr lang="da-DK"/>
            </a:br>
            <a:r>
              <a:rPr lang="da-DK"/>
              <a:t>Indikation og Dosis</a:t>
            </a:r>
          </a:p>
        </p:txBody>
      </p:sp>
      <p:sp>
        <p:nvSpPr>
          <p:cNvPr id="47107" name="Rectangle 3"/>
          <p:cNvSpPr>
            <a:spLocks noGrp="1" noChangeArrowheads="1"/>
          </p:cNvSpPr>
          <p:nvPr>
            <p:ph type="body" idx="1"/>
          </p:nvPr>
        </p:nvSpPr>
        <p:spPr/>
        <p:txBody>
          <a:bodyPr/>
          <a:lstStyle/>
          <a:p>
            <a:r>
              <a:rPr lang="da-DK"/>
              <a:t>Tenesmi</a:t>
            </a:r>
          </a:p>
          <a:p>
            <a:r>
              <a:rPr lang="da-DK"/>
              <a:t>Kolik</a:t>
            </a:r>
          </a:p>
          <a:p>
            <a:pPr>
              <a:buFontTx/>
              <a:buNone/>
            </a:pPr>
            <a:endParaRPr lang="da-DK"/>
          </a:p>
          <a:p>
            <a:r>
              <a:rPr lang="da-DK" u="sng"/>
              <a:t>Dosis:</a:t>
            </a:r>
            <a:r>
              <a:rPr lang="da-DK"/>
              <a:t> </a:t>
            </a:r>
          </a:p>
          <a:p>
            <a:pPr>
              <a:buFontTx/>
              <a:buNone/>
            </a:pPr>
            <a:r>
              <a:rPr lang="da-DK"/>
              <a:t>	5 mg x 2-3 dgl. stigende til 25 mg </a:t>
            </a:r>
          </a:p>
          <a:p>
            <a:pPr>
              <a:buFontTx/>
              <a:buNone/>
            </a:pPr>
            <a:r>
              <a:rPr lang="da-DK"/>
              <a:t>	x 3 dgl.</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rtlCol="0">
            <a:normAutofit fontScale="90000"/>
          </a:bodyPr>
          <a:lstStyle/>
          <a:p>
            <a:pPr fontAlgn="auto">
              <a:spcAft>
                <a:spcPts val="0"/>
              </a:spcAft>
              <a:defRPr/>
            </a:pPr>
            <a:r>
              <a:rPr lang="da-DK"/>
              <a:t>Dantrolen (Dantrium</a:t>
            </a:r>
            <a:r>
              <a:rPr lang="en-US">
                <a:cs typeface="Arial" charset="0"/>
              </a:rPr>
              <a:t>®)</a:t>
            </a:r>
            <a:r>
              <a:rPr lang="da-DK"/>
              <a:t> </a:t>
            </a:r>
            <a:br>
              <a:rPr lang="da-DK"/>
            </a:br>
            <a:r>
              <a:rPr lang="da-DK"/>
              <a:t>Indikation og Dosis</a:t>
            </a:r>
          </a:p>
        </p:txBody>
      </p:sp>
      <p:sp>
        <p:nvSpPr>
          <p:cNvPr id="48131" name="Rectangle 3"/>
          <p:cNvSpPr>
            <a:spLocks noGrp="1" noChangeArrowheads="1"/>
          </p:cNvSpPr>
          <p:nvPr>
            <p:ph type="body" idx="1"/>
          </p:nvPr>
        </p:nvSpPr>
        <p:spPr/>
        <p:txBody>
          <a:bodyPr/>
          <a:lstStyle/>
          <a:p>
            <a:endParaRPr lang="da-DK"/>
          </a:p>
          <a:p>
            <a:r>
              <a:rPr lang="da-DK"/>
              <a:t>Kramper i tværstribet muskulatur</a:t>
            </a:r>
          </a:p>
          <a:p>
            <a:pPr>
              <a:buFontTx/>
              <a:buNone/>
            </a:pPr>
            <a:endParaRPr lang="da-DK"/>
          </a:p>
          <a:p>
            <a:r>
              <a:rPr lang="da-DK" u="sng"/>
              <a:t>Dosis:</a:t>
            </a:r>
            <a:r>
              <a:rPr lang="da-DK"/>
              <a:t> </a:t>
            </a:r>
          </a:p>
          <a:p>
            <a:pPr>
              <a:buFontTx/>
              <a:buNone/>
            </a:pPr>
            <a:r>
              <a:rPr lang="da-DK"/>
              <a:t>	25 mg dgl. stigende til </a:t>
            </a:r>
          </a:p>
          <a:p>
            <a:pPr>
              <a:buFontTx/>
              <a:buNone/>
            </a:pPr>
            <a:r>
              <a:rPr lang="da-DK"/>
              <a:t>	25(50) mg x 3 dgl.</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da-DK"/>
              <a:t>Prednisolon - afhjælper</a:t>
            </a:r>
          </a:p>
        </p:txBody>
      </p:sp>
      <p:sp>
        <p:nvSpPr>
          <p:cNvPr id="49155" name="Rectangle 3"/>
          <p:cNvSpPr>
            <a:spLocks noGrp="1" noChangeArrowheads="1"/>
          </p:cNvSpPr>
          <p:nvPr>
            <p:ph type="body" sz="half" idx="1"/>
          </p:nvPr>
        </p:nvSpPr>
        <p:spPr>
          <a:xfrm>
            <a:off x="457200" y="1600200"/>
            <a:ext cx="4033838" cy="4525963"/>
          </a:xfrm>
        </p:spPr>
        <p:txBody>
          <a:bodyPr/>
          <a:lstStyle/>
          <a:p>
            <a:r>
              <a:rPr lang="da-DK" sz="3200"/>
              <a:t>Kvalme)</a:t>
            </a:r>
          </a:p>
          <a:p>
            <a:r>
              <a:rPr lang="da-DK" sz="3200"/>
              <a:t>Appetitløshed</a:t>
            </a:r>
          </a:p>
          <a:p>
            <a:r>
              <a:rPr lang="da-DK" sz="3200"/>
              <a:t>Træthed</a:t>
            </a:r>
          </a:p>
          <a:p>
            <a:r>
              <a:rPr lang="da-DK" sz="3200"/>
              <a:t>Sygdomsfølelse</a:t>
            </a:r>
          </a:p>
          <a:p>
            <a:r>
              <a:rPr lang="da-DK" sz="3200"/>
              <a:t>Svaghedsfølelse</a:t>
            </a:r>
          </a:p>
        </p:txBody>
      </p:sp>
      <p:sp>
        <p:nvSpPr>
          <p:cNvPr id="49156" name="Rectangle 4"/>
          <p:cNvSpPr>
            <a:spLocks noGrp="1" noChangeArrowheads="1"/>
          </p:cNvSpPr>
          <p:nvPr>
            <p:ph type="body" sz="half" idx="2"/>
          </p:nvPr>
        </p:nvSpPr>
        <p:spPr>
          <a:xfrm>
            <a:off x="4652963" y="1600200"/>
            <a:ext cx="4033837" cy="4525963"/>
          </a:xfrm>
        </p:spPr>
        <p:txBody>
          <a:bodyPr/>
          <a:lstStyle/>
          <a:p>
            <a:r>
              <a:rPr lang="da-DK" sz="3200"/>
              <a:t>Tryksymptomer fra tumor</a:t>
            </a:r>
          </a:p>
          <a:p>
            <a:r>
              <a:rPr lang="da-DK" sz="3200"/>
              <a:t>Dyspnoe</a:t>
            </a:r>
          </a:p>
          <a:p>
            <a:r>
              <a:rPr lang="da-DK" sz="3200"/>
              <a:t>Nedsat stemningsleje</a:t>
            </a:r>
          </a:p>
          <a:p>
            <a:r>
              <a:rPr lang="da-DK" sz="3200"/>
              <a:t>Neuropatiske smerter</a:t>
            </a:r>
          </a:p>
        </p:txBody>
      </p:sp>
      <p:sp>
        <p:nvSpPr>
          <p:cNvPr id="49157" name="Rectangle 5"/>
          <p:cNvSpPr>
            <a:spLocks noChangeArrowheads="1"/>
          </p:cNvSpPr>
          <p:nvPr/>
        </p:nvSpPr>
        <p:spPr bwMode="auto">
          <a:xfrm>
            <a:off x="5437188" y="5253038"/>
            <a:ext cx="184150" cy="366712"/>
          </a:xfrm>
          <a:prstGeom prst="rect">
            <a:avLst/>
          </a:prstGeom>
          <a:noFill/>
          <a:ln w="9525">
            <a:noFill/>
            <a:miter lim="800000"/>
            <a:headEnd/>
            <a:tailEnd/>
          </a:ln>
        </p:spPr>
        <p:txBody>
          <a:bodyPr wrap="none">
            <a:spAutoFit/>
          </a:bodyPr>
          <a:lstStyle/>
          <a:p>
            <a:endParaRPr lang="da-DK">
              <a:latin typeface="Calibri"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da-DK"/>
              <a:t>Antipsykotika</a:t>
            </a:r>
          </a:p>
        </p:txBody>
      </p:sp>
      <p:sp>
        <p:nvSpPr>
          <p:cNvPr id="50179" name="Rectangle 3"/>
          <p:cNvSpPr>
            <a:spLocks noGrp="1" noChangeArrowheads="1"/>
          </p:cNvSpPr>
          <p:nvPr>
            <p:ph type="body" idx="1"/>
          </p:nvPr>
        </p:nvSpPr>
        <p:spPr/>
        <p:txBody>
          <a:bodyPr/>
          <a:lstStyle/>
          <a:p>
            <a:r>
              <a:rPr lang="da-DK">
                <a:solidFill>
                  <a:srgbClr val="0070C0"/>
                </a:solidFill>
              </a:rPr>
              <a:t>Har </a:t>
            </a:r>
            <a:r>
              <a:rPr lang="da-DK" i="1">
                <a:solidFill>
                  <a:srgbClr val="0070C0"/>
                </a:solidFill>
              </a:rPr>
              <a:t>ingen</a:t>
            </a:r>
            <a:r>
              <a:rPr lang="da-DK">
                <a:solidFill>
                  <a:srgbClr val="0070C0"/>
                </a:solidFill>
              </a:rPr>
              <a:t> dokumenterede analgetiske egenskaber </a:t>
            </a:r>
          </a:p>
          <a:p>
            <a:r>
              <a:rPr lang="da-DK"/>
              <a:t>Cave: sedation og apati</a:t>
            </a:r>
          </a:p>
          <a:p>
            <a:endParaRPr lang="da-DK"/>
          </a:p>
          <a:p>
            <a:r>
              <a:rPr lang="da-DK"/>
              <a:t>Indikation:</a:t>
            </a:r>
          </a:p>
          <a:p>
            <a:pPr lvl="1"/>
            <a:r>
              <a:rPr lang="da-DK"/>
              <a:t>Antiemetikum</a:t>
            </a:r>
          </a:p>
          <a:p>
            <a:pPr lvl="1"/>
            <a:r>
              <a:rPr lang="da-DK"/>
              <a:t>Antipsykotikum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el 1"/>
          <p:cNvSpPr>
            <a:spLocks noGrp="1"/>
          </p:cNvSpPr>
          <p:nvPr>
            <p:ph type="title"/>
          </p:nvPr>
        </p:nvSpPr>
        <p:spPr/>
        <p:txBody>
          <a:bodyPr/>
          <a:lstStyle/>
          <a:p>
            <a:r>
              <a:rPr lang="da-DK"/>
              <a:t>Patienternes oplevelser:</a:t>
            </a:r>
          </a:p>
        </p:txBody>
      </p:sp>
      <p:sp>
        <p:nvSpPr>
          <p:cNvPr id="3" name="Pladsholder til indhold 2"/>
          <p:cNvSpPr>
            <a:spLocks noGrp="1"/>
          </p:cNvSpPr>
          <p:nvPr>
            <p:ph idx="1"/>
          </p:nvPr>
        </p:nvSpPr>
        <p:spPr/>
        <p:txBody>
          <a:bodyPr rtlCol="0">
            <a:normAutofit fontScale="92500" lnSpcReduction="20000"/>
          </a:bodyPr>
          <a:lstStyle/>
          <a:p>
            <a:pPr fontAlgn="auto">
              <a:spcAft>
                <a:spcPts val="0"/>
              </a:spcAft>
              <a:defRPr/>
            </a:pPr>
            <a:endParaRPr lang="sv-SE"/>
          </a:p>
          <a:p>
            <a:pPr fontAlgn="auto">
              <a:spcAft>
                <a:spcPts val="0"/>
              </a:spcAft>
              <a:defRPr/>
            </a:pPr>
            <a:endParaRPr lang="sv-SE"/>
          </a:p>
          <a:p>
            <a:pPr fontAlgn="auto">
              <a:spcAft>
                <a:spcPts val="0"/>
              </a:spcAft>
              <a:defRPr/>
            </a:pPr>
            <a:r>
              <a:rPr lang="sv-SE"/>
              <a:t>Kroniske smerter giver dårlig livskvalitet – og smertelindring bedrer den</a:t>
            </a:r>
          </a:p>
          <a:p>
            <a:pPr fontAlgn="auto">
              <a:spcAft>
                <a:spcPts val="0"/>
              </a:spcAft>
              <a:defRPr/>
            </a:pPr>
            <a:r>
              <a:rPr lang="sv-SE"/>
              <a:t>Der er behov for nyorientering  i tilværelsen</a:t>
            </a:r>
          </a:p>
          <a:p>
            <a:pPr fontAlgn="auto">
              <a:spcAft>
                <a:spcPts val="0"/>
              </a:spcAft>
              <a:defRPr/>
            </a:pPr>
            <a:r>
              <a:rPr lang="sv-SE"/>
              <a:t>Der er behov for at tale om deres smerte</a:t>
            </a:r>
          </a:p>
          <a:p>
            <a:pPr fontAlgn="auto">
              <a:spcAft>
                <a:spcPts val="0"/>
              </a:spcAft>
              <a:defRPr/>
            </a:pPr>
            <a:r>
              <a:rPr lang="sv-SE"/>
              <a:t>Værdigheden skal bevares</a:t>
            </a:r>
          </a:p>
          <a:p>
            <a:pPr fontAlgn="auto">
              <a:spcAft>
                <a:spcPts val="0"/>
              </a:spcAft>
              <a:defRPr/>
            </a:pPr>
            <a:endParaRPr lang="sv-SE"/>
          </a:p>
          <a:p>
            <a:pPr fontAlgn="auto">
              <a:spcAft>
                <a:spcPts val="0"/>
              </a:spcAft>
              <a:defRPr/>
            </a:pPr>
            <a:endParaRPr lang="sv-SE"/>
          </a:p>
          <a:p>
            <a:pPr fontAlgn="auto">
              <a:spcAft>
                <a:spcPts val="0"/>
              </a:spcAft>
              <a:buFont typeface="Arial" pitchFamily="34" charset="0"/>
              <a:buNone/>
              <a:defRPr/>
            </a:pPr>
            <a:r>
              <a:rPr lang="da-DK" sz="1500"/>
              <a:t>Teknologivurdering : Metoder </a:t>
            </a:r>
            <a:r>
              <a:rPr lang="da-DK" sz="1500" err="1"/>
              <a:t>för</a:t>
            </a:r>
            <a:r>
              <a:rPr lang="da-DK" sz="1500"/>
              <a:t> behandling av </a:t>
            </a:r>
            <a:r>
              <a:rPr lang="da-DK" sz="1500" err="1"/>
              <a:t>långvarig</a:t>
            </a:r>
            <a:r>
              <a:rPr lang="da-DK" sz="1500"/>
              <a:t> </a:t>
            </a:r>
            <a:r>
              <a:rPr lang="da-DK" sz="1500" err="1"/>
              <a:t>smärta</a:t>
            </a:r>
            <a:r>
              <a:rPr lang="da-DK" sz="1500"/>
              <a:t>, SBU,2006</a:t>
            </a:r>
          </a:p>
          <a:p>
            <a:pPr fontAlgn="auto">
              <a:spcAft>
                <a:spcPts val="0"/>
              </a:spcAft>
              <a:buFont typeface="Arial" pitchFamily="34" charset="0"/>
              <a:buNone/>
              <a:defRPr/>
            </a:pPr>
            <a:r>
              <a:rPr lang="da-DK" sz="1500" err="1"/>
              <a:t>www.sbu.se</a:t>
            </a:r>
            <a:endParaRPr lang="sv-SE" sz="15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endParaRPr lang="da-DK"/>
          </a:p>
        </p:txBody>
      </p:sp>
      <p:sp>
        <p:nvSpPr>
          <p:cNvPr id="7171" name="Rectangle 3"/>
          <p:cNvSpPr>
            <a:spLocks noGrp="1" noChangeArrowheads="1"/>
          </p:cNvSpPr>
          <p:nvPr>
            <p:ph type="body" idx="1"/>
          </p:nvPr>
        </p:nvSpPr>
        <p:spPr>
          <a:xfrm>
            <a:off x="1547813" y="1844675"/>
            <a:ext cx="3649662" cy="3768725"/>
          </a:xfrm>
          <a:prstGeom prst="ellipse">
            <a:avLst/>
          </a:prstGeom>
          <a:solidFill>
            <a:srgbClr val="FF3300"/>
          </a:solidFill>
          <a:ln>
            <a:solidFill>
              <a:schemeClr val="tx1"/>
            </a:solidFill>
            <a:round/>
          </a:ln>
        </p:spPr>
        <p:txBody>
          <a:bodyPr/>
          <a:lstStyle/>
          <a:p>
            <a:pPr>
              <a:buFontTx/>
              <a:buNone/>
            </a:pPr>
            <a:endParaRPr lang="da-DK"/>
          </a:p>
        </p:txBody>
      </p:sp>
      <p:sp>
        <p:nvSpPr>
          <p:cNvPr id="7172" name="Oval 4"/>
          <p:cNvSpPr>
            <a:spLocks noChangeArrowheads="1"/>
          </p:cNvSpPr>
          <p:nvPr/>
        </p:nvSpPr>
        <p:spPr bwMode="auto">
          <a:xfrm>
            <a:off x="1979613" y="2708275"/>
            <a:ext cx="2736850" cy="2881313"/>
          </a:xfrm>
          <a:prstGeom prst="ellipse">
            <a:avLst/>
          </a:prstGeom>
          <a:solidFill>
            <a:srgbClr val="FFCC00"/>
          </a:solidFill>
          <a:ln w="9525">
            <a:solidFill>
              <a:schemeClr val="tx1"/>
            </a:solidFill>
            <a:round/>
            <a:headEnd/>
            <a:tailEnd/>
          </a:ln>
        </p:spPr>
        <p:txBody>
          <a:bodyPr wrap="none" anchor="ctr"/>
          <a:lstStyle/>
          <a:p>
            <a:endParaRPr lang="da-DK">
              <a:latin typeface="Calibri" pitchFamily="34" charset="0"/>
            </a:endParaRPr>
          </a:p>
        </p:txBody>
      </p:sp>
      <p:sp>
        <p:nvSpPr>
          <p:cNvPr id="7173" name="Oval 5"/>
          <p:cNvSpPr>
            <a:spLocks noChangeArrowheads="1"/>
          </p:cNvSpPr>
          <p:nvPr/>
        </p:nvSpPr>
        <p:spPr bwMode="auto">
          <a:xfrm>
            <a:off x="2195513" y="3284538"/>
            <a:ext cx="2305050" cy="2305050"/>
          </a:xfrm>
          <a:prstGeom prst="ellipse">
            <a:avLst/>
          </a:prstGeom>
          <a:solidFill>
            <a:srgbClr val="00CC99"/>
          </a:solidFill>
          <a:ln w="9525">
            <a:solidFill>
              <a:schemeClr val="tx1"/>
            </a:solidFill>
            <a:round/>
            <a:headEnd/>
            <a:tailEnd/>
          </a:ln>
        </p:spPr>
        <p:txBody>
          <a:bodyPr wrap="none" anchor="ctr"/>
          <a:lstStyle/>
          <a:p>
            <a:endParaRPr lang="da-DK">
              <a:latin typeface="Calibri" pitchFamily="34" charset="0"/>
            </a:endParaRPr>
          </a:p>
        </p:txBody>
      </p:sp>
      <p:sp>
        <p:nvSpPr>
          <p:cNvPr id="7174" name="Oval 6"/>
          <p:cNvSpPr>
            <a:spLocks noChangeArrowheads="1"/>
          </p:cNvSpPr>
          <p:nvPr/>
        </p:nvSpPr>
        <p:spPr bwMode="auto">
          <a:xfrm>
            <a:off x="2484438" y="3716338"/>
            <a:ext cx="1800225" cy="1800225"/>
          </a:xfrm>
          <a:prstGeom prst="ellipse">
            <a:avLst/>
          </a:prstGeom>
          <a:solidFill>
            <a:schemeClr val="bg1"/>
          </a:solidFill>
          <a:ln w="9525">
            <a:solidFill>
              <a:schemeClr val="tx1"/>
            </a:solidFill>
            <a:round/>
            <a:headEnd/>
            <a:tailEnd/>
          </a:ln>
        </p:spPr>
        <p:txBody>
          <a:bodyPr wrap="none" anchor="ctr"/>
          <a:lstStyle/>
          <a:p>
            <a:endParaRPr lang="da-DK">
              <a:latin typeface="Calibri" pitchFamily="34" charset="0"/>
            </a:endParaRPr>
          </a:p>
        </p:txBody>
      </p:sp>
      <p:sp>
        <p:nvSpPr>
          <p:cNvPr id="7175" name="Text Box 7"/>
          <p:cNvSpPr txBox="1">
            <a:spLocks noChangeArrowheads="1"/>
          </p:cNvSpPr>
          <p:nvPr/>
        </p:nvSpPr>
        <p:spPr bwMode="auto">
          <a:xfrm>
            <a:off x="5292725" y="2133600"/>
            <a:ext cx="2951163" cy="366713"/>
          </a:xfrm>
          <a:prstGeom prst="rect">
            <a:avLst/>
          </a:prstGeom>
          <a:noFill/>
          <a:ln w="9525">
            <a:noFill/>
            <a:miter lim="800000"/>
            <a:headEnd/>
            <a:tailEnd/>
          </a:ln>
        </p:spPr>
        <p:txBody>
          <a:bodyPr>
            <a:spAutoFit/>
          </a:bodyPr>
          <a:lstStyle/>
          <a:p>
            <a:pPr>
              <a:spcBef>
                <a:spcPct val="50000"/>
              </a:spcBef>
            </a:pPr>
            <a:endParaRPr lang="da-DK">
              <a:latin typeface="Tahoma" pitchFamily="34" charset="0"/>
            </a:endParaRPr>
          </a:p>
        </p:txBody>
      </p:sp>
      <p:sp>
        <p:nvSpPr>
          <p:cNvPr id="7176" name="Text Box 8"/>
          <p:cNvSpPr txBox="1">
            <a:spLocks noChangeArrowheads="1"/>
          </p:cNvSpPr>
          <p:nvPr/>
        </p:nvSpPr>
        <p:spPr bwMode="auto">
          <a:xfrm>
            <a:off x="5508625" y="2349500"/>
            <a:ext cx="2951163" cy="457200"/>
          </a:xfrm>
          <a:prstGeom prst="rect">
            <a:avLst/>
          </a:prstGeom>
          <a:noFill/>
          <a:ln w="9525">
            <a:noFill/>
            <a:miter lim="800000"/>
            <a:headEnd/>
            <a:tailEnd/>
          </a:ln>
        </p:spPr>
        <p:txBody>
          <a:bodyPr>
            <a:spAutoFit/>
          </a:bodyPr>
          <a:lstStyle/>
          <a:p>
            <a:pPr>
              <a:spcBef>
                <a:spcPct val="50000"/>
              </a:spcBef>
            </a:pPr>
            <a:r>
              <a:rPr lang="da-DK" sz="2400" b="1">
                <a:latin typeface="Tahoma" pitchFamily="34" charset="0"/>
              </a:rPr>
              <a:t>adfærd</a:t>
            </a:r>
          </a:p>
        </p:txBody>
      </p:sp>
      <p:sp>
        <p:nvSpPr>
          <p:cNvPr id="7177" name="Text Box 9"/>
          <p:cNvSpPr txBox="1">
            <a:spLocks noChangeArrowheads="1"/>
          </p:cNvSpPr>
          <p:nvPr/>
        </p:nvSpPr>
        <p:spPr bwMode="auto">
          <a:xfrm>
            <a:off x="5724525" y="2565400"/>
            <a:ext cx="2951163" cy="366713"/>
          </a:xfrm>
          <a:prstGeom prst="rect">
            <a:avLst/>
          </a:prstGeom>
          <a:noFill/>
          <a:ln w="9525">
            <a:noFill/>
            <a:miter lim="800000"/>
            <a:headEnd/>
            <a:tailEnd/>
          </a:ln>
        </p:spPr>
        <p:txBody>
          <a:bodyPr>
            <a:spAutoFit/>
          </a:bodyPr>
          <a:lstStyle/>
          <a:p>
            <a:pPr>
              <a:spcBef>
                <a:spcPct val="50000"/>
              </a:spcBef>
            </a:pPr>
            <a:endParaRPr lang="da-DK">
              <a:latin typeface="Tahoma" pitchFamily="34" charset="0"/>
            </a:endParaRPr>
          </a:p>
        </p:txBody>
      </p:sp>
      <p:sp>
        <p:nvSpPr>
          <p:cNvPr id="7178" name="Text Box 10"/>
          <p:cNvSpPr txBox="1">
            <a:spLocks noChangeArrowheads="1"/>
          </p:cNvSpPr>
          <p:nvPr/>
        </p:nvSpPr>
        <p:spPr bwMode="auto">
          <a:xfrm>
            <a:off x="5580063" y="2205038"/>
            <a:ext cx="2951162" cy="366712"/>
          </a:xfrm>
          <a:prstGeom prst="rect">
            <a:avLst/>
          </a:prstGeom>
          <a:noFill/>
          <a:ln w="9525">
            <a:noFill/>
            <a:miter lim="800000"/>
            <a:headEnd/>
            <a:tailEnd/>
          </a:ln>
        </p:spPr>
        <p:txBody>
          <a:bodyPr>
            <a:spAutoFit/>
          </a:bodyPr>
          <a:lstStyle/>
          <a:p>
            <a:pPr>
              <a:spcBef>
                <a:spcPct val="50000"/>
              </a:spcBef>
            </a:pPr>
            <a:endParaRPr lang="da-DK">
              <a:latin typeface="Tahoma" pitchFamily="34" charset="0"/>
            </a:endParaRPr>
          </a:p>
        </p:txBody>
      </p:sp>
      <p:sp>
        <p:nvSpPr>
          <p:cNvPr id="7179" name="Text Box 11"/>
          <p:cNvSpPr txBox="1">
            <a:spLocks noChangeArrowheads="1"/>
          </p:cNvSpPr>
          <p:nvPr/>
        </p:nvSpPr>
        <p:spPr bwMode="auto">
          <a:xfrm>
            <a:off x="5724525" y="4868863"/>
            <a:ext cx="2951163" cy="366712"/>
          </a:xfrm>
          <a:prstGeom prst="rect">
            <a:avLst/>
          </a:prstGeom>
          <a:noFill/>
          <a:ln w="9525">
            <a:noFill/>
            <a:miter lim="800000"/>
            <a:headEnd/>
            <a:tailEnd/>
          </a:ln>
        </p:spPr>
        <p:txBody>
          <a:bodyPr>
            <a:spAutoFit/>
          </a:bodyPr>
          <a:lstStyle/>
          <a:p>
            <a:pPr>
              <a:spcBef>
                <a:spcPct val="50000"/>
              </a:spcBef>
            </a:pPr>
            <a:endParaRPr lang="da-DK">
              <a:latin typeface="Tahoma" pitchFamily="34" charset="0"/>
            </a:endParaRPr>
          </a:p>
        </p:txBody>
      </p:sp>
      <p:sp>
        <p:nvSpPr>
          <p:cNvPr id="7180" name="Text Box 12"/>
          <p:cNvSpPr txBox="1">
            <a:spLocks noChangeArrowheads="1"/>
          </p:cNvSpPr>
          <p:nvPr/>
        </p:nvSpPr>
        <p:spPr bwMode="auto">
          <a:xfrm>
            <a:off x="5651500" y="3141663"/>
            <a:ext cx="2592388" cy="457200"/>
          </a:xfrm>
          <a:prstGeom prst="rect">
            <a:avLst/>
          </a:prstGeom>
          <a:noFill/>
          <a:ln w="9525">
            <a:noFill/>
            <a:miter lim="800000"/>
            <a:headEnd/>
            <a:tailEnd/>
          </a:ln>
        </p:spPr>
        <p:txBody>
          <a:bodyPr>
            <a:spAutoFit/>
          </a:bodyPr>
          <a:lstStyle/>
          <a:p>
            <a:pPr>
              <a:spcBef>
                <a:spcPct val="50000"/>
              </a:spcBef>
            </a:pPr>
            <a:r>
              <a:rPr lang="da-DK" sz="2400" b="1">
                <a:latin typeface="Tahoma" pitchFamily="34" charset="0"/>
              </a:rPr>
              <a:t>lidelse</a:t>
            </a:r>
          </a:p>
        </p:txBody>
      </p:sp>
      <p:sp>
        <p:nvSpPr>
          <p:cNvPr id="7181" name="Text Box 13"/>
          <p:cNvSpPr txBox="1">
            <a:spLocks noChangeArrowheads="1"/>
          </p:cNvSpPr>
          <p:nvPr/>
        </p:nvSpPr>
        <p:spPr bwMode="auto">
          <a:xfrm>
            <a:off x="5580063" y="3933825"/>
            <a:ext cx="1511300" cy="457200"/>
          </a:xfrm>
          <a:prstGeom prst="rect">
            <a:avLst/>
          </a:prstGeom>
          <a:noFill/>
          <a:ln w="9525">
            <a:noFill/>
            <a:miter lim="800000"/>
            <a:headEnd/>
            <a:tailEnd/>
          </a:ln>
        </p:spPr>
        <p:txBody>
          <a:bodyPr>
            <a:spAutoFit/>
          </a:bodyPr>
          <a:lstStyle/>
          <a:p>
            <a:pPr>
              <a:spcBef>
                <a:spcPct val="50000"/>
              </a:spcBef>
            </a:pPr>
            <a:r>
              <a:rPr lang="da-DK" sz="2400" b="1">
                <a:latin typeface="Tahoma" pitchFamily="34" charset="0"/>
              </a:rPr>
              <a:t>smerte</a:t>
            </a:r>
          </a:p>
        </p:txBody>
      </p:sp>
      <p:sp>
        <p:nvSpPr>
          <p:cNvPr id="7182" name="Text Box 14"/>
          <p:cNvSpPr txBox="1">
            <a:spLocks noChangeArrowheads="1"/>
          </p:cNvSpPr>
          <p:nvPr/>
        </p:nvSpPr>
        <p:spPr bwMode="auto">
          <a:xfrm>
            <a:off x="5508625" y="4941888"/>
            <a:ext cx="2592388" cy="457200"/>
          </a:xfrm>
          <a:prstGeom prst="rect">
            <a:avLst/>
          </a:prstGeom>
          <a:noFill/>
          <a:ln w="9525">
            <a:noFill/>
            <a:miter lim="800000"/>
            <a:headEnd/>
            <a:tailEnd/>
          </a:ln>
        </p:spPr>
        <p:txBody>
          <a:bodyPr>
            <a:spAutoFit/>
          </a:bodyPr>
          <a:lstStyle/>
          <a:p>
            <a:pPr>
              <a:spcBef>
                <a:spcPct val="50000"/>
              </a:spcBef>
            </a:pPr>
            <a:r>
              <a:rPr lang="da-DK" sz="2400" b="1">
                <a:latin typeface="Tahoma" pitchFamily="34" charset="0"/>
              </a:rPr>
              <a:t>påvirkningen</a:t>
            </a:r>
          </a:p>
        </p:txBody>
      </p:sp>
      <p:sp>
        <p:nvSpPr>
          <p:cNvPr id="7183" name="Line 15"/>
          <p:cNvSpPr>
            <a:spLocks noChangeShapeType="1"/>
          </p:cNvSpPr>
          <p:nvPr/>
        </p:nvSpPr>
        <p:spPr bwMode="auto">
          <a:xfrm>
            <a:off x="3563938" y="5157788"/>
            <a:ext cx="1655762" cy="0"/>
          </a:xfrm>
          <a:prstGeom prst="line">
            <a:avLst/>
          </a:prstGeom>
          <a:noFill/>
          <a:ln w="9525">
            <a:solidFill>
              <a:schemeClr val="tx1"/>
            </a:solidFill>
            <a:round/>
            <a:headEnd/>
            <a:tailEnd/>
          </a:ln>
        </p:spPr>
        <p:txBody>
          <a:bodyPr/>
          <a:lstStyle/>
          <a:p>
            <a:endParaRPr lang="da-DK"/>
          </a:p>
        </p:txBody>
      </p:sp>
      <p:sp>
        <p:nvSpPr>
          <p:cNvPr id="7184" name="Line 16"/>
          <p:cNvSpPr>
            <a:spLocks noChangeShapeType="1"/>
          </p:cNvSpPr>
          <p:nvPr/>
        </p:nvSpPr>
        <p:spPr bwMode="auto">
          <a:xfrm flipV="1">
            <a:off x="4284663" y="4149725"/>
            <a:ext cx="1081087" cy="0"/>
          </a:xfrm>
          <a:prstGeom prst="line">
            <a:avLst/>
          </a:prstGeom>
          <a:noFill/>
          <a:ln w="9525">
            <a:solidFill>
              <a:schemeClr val="tx1"/>
            </a:solidFill>
            <a:round/>
            <a:headEnd/>
            <a:tailEnd/>
          </a:ln>
        </p:spPr>
        <p:txBody>
          <a:bodyPr/>
          <a:lstStyle/>
          <a:p>
            <a:endParaRPr lang="da-DK"/>
          </a:p>
        </p:txBody>
      </p:sp>
      <p:sp>
        <p:nvSpPr>
          <p:cNvPr id="7185" name="Line 17"/>
          <p:cNvSpPr>
            <a:spLocks noChangeShapeType="1"/>
          </p:cNvSpPr>
          <p:nvPr/>
        </p:nvSpPr>
        <p:spPr bwMode="auto">
          <a:xfrm>
            <a:off x="4211638" y="3357563"/>
            <a:ext cx="1296987" cy="0"/>
          </a:xfrm>
          <a:prstGeom prst="line">
            <a:avLst/>
          </a:prstGeom>
          <a:noFill/>
          <a:ln w="9525">
            <a:solidFill>
              <a:schemeClr val="tx1"/>
            </a:solidFill>
            <a:round/>
            <a:headEnd/>
            <a:tailEnd/>
          </a:ln>
        </p:spPr>
        <p:txBody>
          <a:bodyPr/>
          <a:lstStyle/>
          <a:p>
            <a:endParaRPr lang="da-DK"/>
          </a:p>
        </p:txBody>
      </p:sp>
      <p:sp>
        <p:nvSpPr>
          <p:cNvPr id="7186" name="Line 18"/>
          <p:cNvSpPr>
            <a:spLocks noChangeShapeType="1"/>
          </p:cNvSpPr>
          <p:nvPr/>
        </p:nvSpPr>
        <p:spPr bwMode="auto">
          <a:xfrm>
            <a:off x="3851275" y="2565400"/>
            <a:ext cx="1512888" cy="0"/>
          </a:xfrm>
          <a:prstGeom prst="line">
            <a:avLst/>
          </a:prstGeom>
          <a:noFill/>
          <a:ln w="9525">
            <a:solidFill>
              <a:schemeClr val="tx1"/>
            </a:solidFill>
            <a:round/>
            <a:headEnd/>
            <a:tailEnd/>
          </a:ln>
        </p:spPr>
        <p:txBody>
          <a:bodyPr/>
          <a:lstStyle/>
          <a:p>
            <a:endParaRPr lang="da-DK"/>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333375"/>
            <a:ext cx="8229600" cy="649288"/>
          </a:xfrm>
        </p:spPr>
        <p:txBody>
          <a:bodyPr rtlCol="0">
            <a:normAutofit fontScale="90000"/>
          </a:bodyPr>
          <a:lstStyle/>
          <a:p>
            <a:pPr fontAlgn="auto">
              <a:spcAft>
                <a:spcPts val="0"/>
              </a:spcAft>
              <a:defRPr/>
            </a:pPr>
            <a:r>
              <a:rPr lang="da-DK" sz="4000" b="1"/>
              <a:t>Smertetype</a:t>
            </a:r>
            <a:r>
              <a:rPr lang="da-DK" sz="4000"/>
              <a:t>r</a:t>
            </a:r>
          </a:p>
        </p:txBody>
      </p:sp>
      <p:sp>
        <p:nvSpPr>
          <p:cNvPr id="8195" name="Rectangle 3"/>
          <p:cNvSpPr>
            <a:spLocks noGrp="1" noChangeArrowheads="1"/>
          </p:cNvSpPr>
          <p:nvPr>
            <p:ph type="body" idx="1"/>
          </p:nvPr>
        </p:nvSpPr>
        <p:spPr>
          <a:xfrm>
            <a:off x="457200" y="1557338"/>
            <a:ext cx="8229600" cy="4568825"/>
          </a:xfrm>
        </p:spPr>
        <p:txBody>
          <a:bodyPr/>
          <a:lstStyle/>
          <a:p>
            <a:pPr>
              <a:buFontTx/>
              <a:buNone/>
            </a:pPr>
            <a:r>
              <a:rPr lang="da-DK" b="1"/>
              <a:t>Somatiske nociceptive</a:t>
            </a:r>
            <a:r>
              <a:rPr lang="da-DK"/>
              <a:t>, </a:t>
            </a:r>
            <a:r>
              <a:rPr lang="da-DK" sz="2800"/>
              <a:t>+/- inflammation</a:t>
            </a:r>
            <a:r>
              <a:rPr lang="da-DK"/>
              <a:t> </a:t>
            </a:r>
          </a:p>
          <a:p>
            <a:pPr>
              <a:buFontTx/>
              <a:buNone/>
            </a:pPr>
            <a:r>
              <a:rPr lang="da-DK" b="1"/>
              <a:t>Viscerale nociceptive smerter</a:t>
            </a:r>
            <a:r>
              <a:rPr lang="da-DK"/>
              <a:t>, </a:t>
            </a:r>
            <a:r>
              <a:rPr lang="da-DK" sz="2800"/>
              <a:t>+/- inflammation</a:t>
            </a:r>
          </a:p>
          <a:p>
            <a:pPr>
              <a:buFontTx/>
              <a:buNone/>
            </a:pPr>
            <a:r>
              <a:rPr lang="da-DK" b="1"/>
              <a:t>Neuropatiske</a:t>
            </a:r>
            <a:r>
              <a:rPr lang="da-DK"/>
              <a:t> / </a:t>
            </a:r>
            <a:r>
              <a:rPr lang="da-DK" b="1"/>
              <a:t>neurogene</a:t>
            </a:r>
            <a:r>
              <a:rPr lang="da-DK"/>
              <a:t>, </a:t>
            </a:r>
          </a:p>
          <a:p>
            <a:r>
              <a:rPr lang="da-DK" sz="2800"/>
              <a:t>skade eller sygdom på nerver eller nervebaner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rtlCol="0">
            <a:normAutofit fontScale="90000"/>
          </a:bodyPr>
          <a:lstStyle/>
          <a:p>
            <a:pPr fontAlgn="auto">
              <a:spcAft>
                <a:spcPts val="0"/>
              </a:spcAft>
              <a:defRPr/>
            </a:pPr>
            <a:br>
              <a:rPr lang="da-DK"/>
            </a:br>
            <a:r>
              <a:rPr lang="da-DK" err="1"/>
              <a:t>Neuropatiske</a:t>
            </a:r>
            <a:r>
              <a:rPr lang="da-DK"/>
              <a:t> smerter </a:t>
            </a:r>
            <a:br>
              <a:rPr lang="da-DK"/>
            </a:br>
            <a:br>
              <a:rPr lang="da-DK"/>
            </a:br>
            <a:endParaRPr lang="da-DK"/>
          </a:p>
        </p:txBody>
      </p:sp>
      <p:sp>
        <p:nvSpPr>
          <p:cNvPr id="3" name="Pladsholder til indhold 2"/>
          <p:cNvSpPr>
            <a:spLocks noGrp="1"/>
          </p:cNvSpPr>
          <p:nvPr>
            <p:ph idx="1"/>
          </p:nvPr>
        </p:nvSpPr>
        <p:spPr>
          <a:xfrm>
            <a:off x="428625" y="1571625"/>
            <a:ext cx="8229600" cy="4525963"/>
          </a:xfrm>
        </p:spPr>
        <p:txBody>
          <a:bodyPr rtlCol="0">
            <a:normAutofit lnSpcReduction="10000"/>
          </a:bodyPr>
          <a:lstStyle/>
          <a:p>
            <a:pPr marL="342900" lvl="1" indent="-342900" fontAlgn="auto">
              <a:spcAft>
                <a:spcPts val="0"/>
              </a:spcAft>
              <a:defRPr/>
            </a:pPr>
            <a:endParaRPr lang="da-DK"/>
          </a:p>
          <a:p>
            <a:pPr marL="342900" lvl="1" indent="-342900" fontAlgn="auto">
              <a:spcAft>
                <a:spcPts val="0"/>
              </a:spcAft>
              <a:defRPr/>
            </a:pPr>
            <a:r>
              <a:rPr lang="da-DK"/>
              <a:t>Diabetes</a:t>
            </a:r>
          </a:p>
          <a:p>
            <a:pPr marL="342900" lvl="1" indent="-342900" fontAlgn="auto">
              <a:spcAft>
                <a:spcPts val="0"/>
              </a:spcAft>
              <a:defRPr/>
            </a:pPr>
            <a:r>
              <a:rPr lang="da-DK"/>
              <a:t>Efter cancerbehandling</a:t>
            </a:r>
          </a:p>
          <a:p>
            <a:pPr marL="342900" lvl="1" indent="-342900" fontAlgn="auto">
              <a:spcAft>
                <a:spcPts val="0"/>
              </a:spcAft>
              <a:defRPr/>
            </a:pPr>
            <a:r>
              <a:rPr lang="da-DK"/>
              <a:t>Efter </a:t>
            </a:r>
            <a:r>
              <a:rPr lang="da-DK" err="1"/>
              <a:t>strokes</a:t>
            </a:r>
            <a:endParaRPr lang="da-DK"/>
          </a:p>
          <a:p>
            <a:pPr marL="342900" lvl="1" indent="-342900" fontAlgn="auto">
              <a:spcAft>
                <a:spcPts val="0"/>
              </a:spcAft>
              <a:defRPr/>
            </a:pPr>
            <a:r>
              <a:rPr lang="da-DK"/>
              <a:t>Efter operationer af enhver art, - efter alle traumer</a:t>
            </a:r>
          </a:p>
          <a:p>
            <a:pPr marL="342900" lvl="1" indent="-342900" fontAlgn="auto">
              <a:spcAft>
                <a:spcPts val="0"/>
              </a:spcAft>
              <a:defRPr/>
            </a:pPr>
            <a:r>
              <a:rPr lang="da-DK"/>
              <a:t>Ved rygsmerter – efter </a:t>
            </a:r>
            <a:r>
              <a:rPr lang="da-DK" err="1"/>
              <a:t>whiplash</a:t>
            </a:r>
            <a:r>
              <a:rPr lang="da-DK"/>
              <a:t> - ved fibromyalgi</a:t>
            </a:r>
          </a:p>
          <a:p>
            <a:pPr marL="342900" lvl="1" indent="-342900" fontAlgn="auto">
              <a:spcAft>
                <a:spcPts val="0"/>
              </a:spcAft>
              <a:defRPr/>
            </a:pPr>
            <a:r>
              <a:rPr lang="da-DK"/>
              <a:t>Ved uforklarede kroniske smerter</a:t>
            </a:r>
          </a:p>
          <a:p>
            <a:pPr marL="342900" lvl="1" indent="-342900" fontAlgn="auto">
              <a:spcAft>
                <a:spcPts val="0"/>
              </a:spcAft>
              <a:buFont typeface="Arial" pitchFamily="34" charset="0"/>
              <a:buNone/>
              <a:defRPr/>
            </a:pPr>
            <a:r>
              <a:rPr lang="da-DK"/>
              <a:t>                            </a:t>
            </a:r>
          </a:p>
          <a:p>
            <a:pPr marL="342900" lvl="1" indent="-342900" fontAlgn="auto">
              <a:spcAft>
                <a:spcPts val="0"/>
              </a:spcAft>
              <a:buFont typeface="Arial" pitchFamily="34" charset="0"/>
              <a:buNone/>
              <a:defRPr/>
            </a:pPr>
            <a:r>
              <a:rPr lang="da-DK"/>
              <a:t>ikke rangordnet</a:t>
            </a:r>
          </a:p>
          <a:p>
            <a:pPr marL="342900" lvl="1" indent="-342900" fontAlgn="auto">
              <a:spcAft>
                <a:spcPts val="0"/>
              </a:spcAft>
              <a:defRPr/>
            </a:pPr>
            <a:endParaRPr lang="da-DK"/>
          </a:p>
          <a:p>
            <a:pPr marL="342900" lvl="1" indent="-342900" fontAlgn="auto">
              <a:spcAft>
                <a:spcPts val="0"/>
              </a:spcAft>
              <a:defRPr/>
            </a:pPr>
            <a:endParaRPr lang="da-DK"/>
          </a:p>
          <a:p>
            <a:pPr marL="342900" lvl="1" indent="-342900" fontAlgn="auto">
              <a:spcAft>
                <a:spcPts val="0"/>
              </a:spcAft>
              <a:buFont typeface="Arial" pitchFamily="34" charset="0"/>
              <a:buNone/>
              <a:defRPr/>
            </a:pPr>
            <a:endParaRPr lang="da-DK" sz="800"/>
          </a:p>
          <a:p>
            <a:pPr marL="342900" lvl="1" indent="-342900" fontAlgn="auto">
              <a:spcAft>
                <a:spcPts val="0"/>
              </a:spcAft>
              <a:buFont typeface="Arial" pitchFamily="34" charset="0"/>
              <a:buNone/>
              <a:defRPr/>
            </a:pPr>
            <a:endParaRPr lang="da-DK" sz="800"/>
          </a:p>
          <a:p>
            <a:pPr marL="342900" lvl="1" indent="-342900" fontAlgn="auto">
              <a:spcAft>
                <a:spcPts val="0"/>
              </a:spcAft>
              <a:buFont typeface="Arial" pitchFamily="34" charset="0"/>
              <a:buNone/>
              <a:defRPr/>
            </a:pPr>
            <a:endParaRPr lang="da-DK" sz="800"/>
          </a:p>
          <a:p>
            <a:pPr marL="342900" lvl="1" indent="-342900" fontAlgn="auto">
              <a:spcAft>
                <a:spcPts val="0"/>
              </a:spcAft>
              <a:buFont typeface="Arial" pitchFamily="34" charset="0"/>
              <a:buNone/>
              <a:defRPr/>
            </a:pPr>
            <a:endParaRPr lang="da-DK" sz="800"/>
          </a:p>
          <a:p>
            <a:pPr marL="342900" lvl="1" indent="-342900" fontAlgn="auto">
              <a:spcAft>
                <a:spcPts val="0"/>
              </a:spcAft>
              <a:buFont typeface="Arial" pitchFamily="34" charset="0"/>
              <a:buNone/>
              <a:defRPr/>
            </a:pPr>
            <a:endParaRPr lang="da-DK" sz="800"/>
          </a:p>
          <a:p>
            <a:pPr marL="342900" lvl="1" indent="-342900" fontAlgn="auto">
              <a:spcAft>
                <a:spcPts val="0"/>
              </a:spcAft>
              <a:buFont typeface="Arial" pitchFamily="34" charset="0"/>
              <a:buNone/>
              <a:defRPr/>
            </a:pPr>
            <a:endParaRPr lang="da-DK" sz="800"/>
          </a:p>
          <a:p>
            <a:pPr marL="342900" lvl="1" indent="-342900" fontAlgn="auto">
              <a:spcAft>
                <a:spcPts val="0"/>
              </a:spcAft>
              <a:buFont typeface="Arial" pitchFamily="34" charset="0"/>
              <a:buNone/>
              <a:defRPr/>
            </a:pPr>
            <a:endParaRPr lang="da-DK" sz="800"/>
          </a:p>
          <a:p>
            <a:pPr marL="342900" lvl="1" indent="-342900" fontAlgn="auto">
              <a:spcAft>
                <a:spcPts val="0"/>
              </a:spcAft>
              <a:buFont typeface="Wingdings" pitchFamily="2" charset="2"/>
              <a:buChar char="Ø"/>
              <a:defRPr/>
            </a:pPr>
            <a:endParaRPr lang="da-DK"/>
          </a:p>
          <a:p>
            <a:pPr marL="342900" lvl="1" indent="-342900" fontAlgn="auto">
              <a:spcAft>
                <a:spcPts val="0"/>
              </a:spcAft>
              <a:buFont typeface="Wingdings" pitchFamily="2" charset="2"/>
              <a:buChar char="Ø"/>
              <a:defRPr/>
            </a:pPr>
            <a:endParaRPr lang="da-DK"/>
          </a:p>
          <a:p>
            <a:pPr marL="342900" lvl="1" indent="-342900" fontAlgn="auto">
              <a:spcAft>
                <a:spcPts val="0"/>
              </a:spcAft>
              <a:buFont typeface="Wingdings" pitchFamily="2" charset="2"/>
              <a:buChar char="Ø"/>
              <a:defRPr/>
            </a:pPr>
            <a:endParaRPr lang="da-DK"/>
          </a:p>
          <a:p>
            <a:pPr marL="342900" lvl="1" indent="-342900" fontAlgn="auto">
              <a:spcAft>
                <a:spcPts val="0"/>
              </a:spcAft>
              <a:buFont typeface="Wingdings" pitchFamily="2" charset="2"/>
              <a:buChar char="Ø"/>
              <a:defRPr/>
            </a:pPr>
            <a:endParaRPr lang="da-DK"/>
          </a:p>
          <a:p>
            <a:pPr fontAlgn="auto">
              <a:spcAft>
                <a:spcPts val="0"/>
              </a:spcAft>
              <a:buFont typeface="Wingdings" pitchFamily="2" charset="2"/>
              <a:buChar char="Ø"/>
              <a:defRPr/>
            </a:pPr>
            <a:endParaRPr lang="da-DK" sz="28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da-DK"/>
              <a:t>Neuropatisk smerte</a:t>
            </a:r>
          </a:p>
        </p:txBody>
      </p:sp>
      <p:sp>
        <p:nvSpPr>
          <p:cNvPr id="10243" name="Rectangle 3"/>
          <p:cNvSpPr>
            <a:spLocks noGrp="1" noChangeArrowheads="1"/>
          </p:cNvSpPr>
          <p:nvPr>
            <p:ph type="body" idx="1"/>
          </p:nvPr>
        </p:nvSpPr>
        <p:spPr/>
        <p:txBody>
          <a:bodyPr/>
          <a:lstStyle/>
          <a:p>
            <a:r>
              <a:rPr lang="da-DK" dirty="0" err="1"/>
              <a:t>Neuroanatomisk</a:t>
            </a:r>
            <a:r>
              <a:rPr lang="da-DK" dirty="0"/>
              <a:t> udbredning med mindre </a:t>
            </a:r>
            <a:r>
              <a:rPr lang="da-DK" dirty="0" err="1"/>
              <a:t>segmental</a:t>
            </a:r>
            <a:r>
              <a:rPr lang="da-DK" dirty="0"/>
              <a:t> spredning </a:t>
            </a:r>
          </a:p>
          <a:p>
            <a:r>
              <a:rPr lang="da-DK" dirty="0"/>
              <a:t> Føleforstyrrelser/føletab og/eller patologisk sensation i et smertefuldt område</a:t>
            </a:r>
          </a:p>
          <a:p>
            <a:pPr lvl="1"/>
            <a:r>
              <a:rPr lang="da-DK" dirty="0" err="1"/>
              <a:t>Hyperalgesi</a:t>
            </a:r>
            <a:r>
              <a:rPr lang="da-DK" dirty="0"/>
              <a:t> </a:t>
            </a:r>
            <a:r>
              <a:rPr lang="da-DK" sz="2000" dirty="0"/>
              <a:t>(øget følsomhed for smerte)</a:t>
            </a:r>
          </a:p>
          <a:p>
            <a:pPr lvl="1"/>
            <a:r>
              <a:rPr lang="da-DK" dirty="0" err="1"/>
              <a:t>Allodyni</a:t>
            </a:r>
            <a:r>
              <a:rPr lang="da-DK" dirty="0"/>
              <a:t> </a:t>
            </a:r>
            <a:r>
              <a:rPr lang="da-DK" sz="2000" dirty="0"/>
              <a:t>(smerte ved normalt ikke smerteudløsende stimuli)</a:t>
            </a:r>
          </a:p>
          <a:p>
            <a:pPr lvl="1"/>
            <a:r>
              <a:rPr lang="da-DK" dirty="0" err="1"/>
              <a:t>Summationsfænomener</a:t>
            </a:r>
            <a:r>
              <a:rPr lang="da-DK" dirty="0"/>
              <a:t> </a:t>
            </a:r>
            <a:r>
              <a:rPr lang="da-DK" sz="2000" dirty="0"/>
              <a:t>(optrapning af smertefølelse)</a:t>
            </a:r>
          </a:p>
          <a:p>
            <a:pPr lvl="1"/>
            <a:r>
              <a:rPr lang="da-DK" dirty="0"/>
              <a:t>Eftersensationer </a:t>
            </a:r>
            <a:r>
              <a:rPr lang="da-DK" sz="2000" dirty="0"/>
              <a:t>(smerte der fortsætter efter stimuli ophør)</a:t>
            </a:r>
          </a:p>
          <a:p>
            <a:pPr lvl="1">
              <a:buFont typeface="Arial" pitchFamily="34" charset="0"/>
              <a:buNone/>
            </a:pPr>
            <a:endParaRPr lang="da-DK" sz="3200" dirty="0"/>
          </a:p>
        </p:txBody>
      </p:sp>
    </p:spTree>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3266</Words>
  <Application>Microsoft Office PowerPoint</Application>
  <PresentationFormat>Skærmshow (4:3)</PresentationFormat>
  <Paragraphs>560</Paragraphs>
  <Slides>48</Slides>
  <Notes>48</Notes>
  <HiddenSlides>0</HiddenSlides>
  <MMClips>0</MMClips>
  <ScaleCrop>false</ScaleCrop>
  <HeadingPairs>
    <vt:vector size="8" baseType="variant">
      <vt:variant>
        <vt:lpstr>Benyttede skrifttyper</vt:lpstr>
      </vt:variant>
      <vt:variant>
        <vt:i4>5</vt:i4>
      </vt:variant>
      <vt:variant>
        <vt:lpstr>Tema</vt:lpstr>
      </vt:variant>
      <vt:variant>
        <vt:i4>1</vt:i4>
      </vt:variant>
      <vt:variant>
        <vt:lpstr>Integrerede OLE-servere</vt:lpstr>
      </vt:variant>
      <vt:variant>
        <vt:i4>1</vt:i4>
      </vt:variant>
      <vt:variant>
        <vt:lpstr>Slidetitler</vt:lpstr>
      </vt:variant>
      <vt:variant>
        <vt:i4>48</vt:i4>
      </vt:variant>
    </vt:vector>
  </HeadingPairs>
  <TitlesOfParts>
    <vt:vector size="55" baseType="lpstr">
      <vt:lpstr>Arial</vt:lpstr>
      <vt:lpstr>Calibri</vt:lpstr>
      <vt:lpstr>Tahoma</vt:lpstr>
      <vt:lpstr>Times New Roman</vt:lpstr>
      <vt:lpstr>Wingdings</vt:lpstr>
      <vt:lpstr>Kontortema</vt:lpstr>
      <vt:lpstr>Microsoft Excel Chart</vt:lpstr>
      <vt:lpstr>PowerPoint-præsentation</vt:lpstr>
      <vt:lpstr>Smerter i DK</vt:lpstr>
      <vt:lpstr>Kroniske smerter</vt:lpstr>
      <vt:lpstr>Kroniske smertepatienter</vt:lpstr>
      <vt:lpstr>Patienternes oplevelser:</vt:lpstr>
      <vt:lpstr>PowerPoint-præsentation</vt:lpstr>
      <vt:lpstr>Smertetyper</vt:lpstr>
      <vt:lpstr> Neuropatiske smerter   </vt:lpstr>
      <vt:lpstr>Neuropatisk smerte</vt:lpstr>
      <vt:lpstr>KRONISK SMERTE</vt:lpstr>
      <vt:lpstr>KRONISK SMERTE – hvorfor??</vt:lpstr>
      <vt:lpstr>Central Sensibilisering</vt:lpstr>
      <vt:lpstr>Den traditionelle tilgang til kroniske smerter</vt:lpstr>
      <vt:lpstr>Den bio-psyko-sociale tilgang til kroniske smerter</vt:lpstr>
      <vt:lpstr>Den bio-psyko-sociale  tilgang  </vt:lpstr>
      <vt:lpstr>Rationelt grundlag for smertebehandling</vt:lpstr>
      <vt:lpstr>Rationelt grundlag for smertebehandling</vt:lpstr>
      <vt:lpstr>  Det hjælper (ofte) at behandle kroniske smerter med medicin – </vt:lpstr>
      <vt:lpstr>Behandling af ”psyken” hjælper på kroniske smerter</vt:lpstr>
      <vt:lpstr>Det hjælper på kroniske smerter at træne</vt:lpstr>
      <vt:lpstr>”Tværfaglig behandling” i almen praksis</vt:lpstr>
      <vt:lpstr>Paracetamol </vt:lpstr>
      <vt:lpstr>NSAID, (inklusive ASA) 1</vt:lpstr>
      <vt:lpstr>NSAID, (inklusive ASA) 2</vt:lpstr>
      <vt:lpstr>Absolutte risiko for GI komplikationer (ulcus) pr.år</vt:lpstr>
      <vt:lpstr>Relative risiko for GI-komplikationer</vt:lpstr>
      <vt:lpstr>RR for cardio-vaskulær hændelse (95 % CI) Gettigan &amp; Henry. JAMA sep. 2006</vt:lpstr>
      <vt:lpstr>NSAID risikofaktorer </vt:lpstr>
      <vt:lpstr>Det kan ofte betale sig….</vt:lpstr>
      <vt:lpstr>Opioider, svage </vt:lpstr>
      <vt:lpstr>Stærke opioider 1</vt:lpstr>
      <vt:lpstr>Stærke opioider 2</vt:lpstr>
      <vt:lpstr>Stærke opioider 3</vt:lpstr>
      <vt:lpstr>Ækvipotente doser, opioider</vt:lpstr>
      <vt:lpstr>Ækvipotente doser, opioider </vt:lpstr>
      <vt:lpstr>Behandlingsprincip</vt:lpstr>
      <vt:lpstr>Opioid til kroniske smerter ? </vt:lpstr>
      <vt:lpstr>Pseudotolerance</vt:lpstr>
      <vt:lpstr>Ækvipotente doser, opioider</vt:lpstr>
      <vt:lpstr>Rotation til metadon </vt:lpstr>
      <vt:lpstr>Antidepressiva</vt:lpstr>
      <vt:lpstr>Antiepileptika</vt:lpstr>
      <vt:lpstr>Antiepileptika</vt:lpstr>
      <vt:lpstr>Opioider</vt:lpstr>
      <vt:lpstr>Baclofen (Lioresal®) Indikation og Dosis</vt:lpstr>
      <vt:lpstr>Dantrolen (Dantrium®)  Indikation og Dosis</vt:lpstr>
      <vt:lpstr>Prednisolon - afhjælper</vt:lpstr>
      <vt:lpstr>Antipsykotika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Mette</dc:creator>
  <cp:lastModifiedBy>Jørn M. Clausen</cp:lastModifiedBy>
  <cp:revision>1</cp:revision>
  <dcterms:created xsi:type="dcterms:W3CDTF">2009-06-17T11:56:06Z</dcterms:created>
  <dcterms:modified xsi:type="dcterms:W3CDTF">2025-05-07T07:24:13Z</dcterms:modified>
</cp:coreProperties>
</file>