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5" r:id="rId8"/>
    <p:sldId id="263" r:id="rId9"/>
    <p:sldId id="264" r:id="rId10"/>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7" autoAdjust="0"/>
    <p:restoredTop sz="94640" autoAdjust="0"/>
  </p:normalViewPr>
  <p:slideViewPr>
    <p:cSldViewPr>
      <p:cViewPr varScale="1">
        <p:scale>
          <a:sx n="59" d="100"/>
          <a:sy n="59" d="100"/>
        </p:scale>
        <p:origin x="1500" y="5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na Bro" userId="77e305f8-e6de-432f-8a56-acf161ab4338" providerId="ADAL" clId="{5FA2735A-A64C-4D32-8D35-671EB2775BBF}"/>
    <pc:docChg chg="modSld">
      <pc:chgData name="Lena Bro" userId="77e305f8-e6de-432f-8a56-acf161ab4338" providerId="ADAL" clId="{5FA2735A-A64C-4D32-8D35-671EB2775BBF}" dt="2022-08-02T05:24:25.565" v="11" actId="1076"/>
      <pc:docMkLst>
        <pc:docMk/>
      </pc:docMkLst>
      <pc:sldChg chg="addSp modSp mod">
        <pc:chgData name="Lena Bro" userId="77e305f8-e6de-432f-8a56-acf161ab4338" providerId="ADAL" clId="{5FA2735A-A64C-4D32-8D35-671EB2775BBF}" dt="2022-08-02T05:24:25.565" v="11" actId="1076"/>
        <pc:sldMkLst>
          <pc:docMk/>
          <pc:sldMk cId="666760161" sldId="262"/>
        </pc:sldMkLst>
        <pc:spChg chg="mod">
          <ac:chgData name="Lena Bro" userId="77e305f8-e6de-432f-8a56-acf161ab4338" providerId="ADAL" clId="{5FA2735A-A64C-4D32-8D35-671EB2775BBF}" dt="2022-08-02T05:24:03.121" v="9" actId="20577"/>
          <ac:spMkLst>
            <pc:docMk/>
            <pc:sldMk cId="666760161" sldId="262"/>
            <ac:spMk id="3" creationId="{00000000-0000-0000-0000-000000000000}"/>
          </ac:spMkLst>
        </pc:spChg>
        <pc:picChg chg="add mod">
          <ac:chgData name="Lena Bro" userId="77e305f8-e6de-432f-8a56-acf161ab4338" providerId="ADAL" clId="{5FA2735A-A64C-4D32-8D35-671EB2775BBF}" dt="2022-08-02T05:23:59.129" v="5" actId="1076"/>
          <ac:picMkLst>
            <pc:docMk/>
            <pc:sldMk cId="666760161" sldId="262"/>
            <ac:picMk id="5" creationId="{6BBFC20C-A698-8249-CA7F-F3A73A900A93}"/>
          </ac:picMkLst>
        </pc:picChg>
        <pc:picChg chg="add mod">
          <ac:chgData name="Lena Bro" userId="77e305f8-e6de-432f-8a56-acf161ab4338" providerId="ADAL" clId="{5FA2735A-A64C-4D32-8D35-671EB2775BBF}" dt="2022-08-02T05:24:25.565" v="11" actId="1076"/>
          <ac:picMkLst>
            <pc:docMk/>
            <pc:sldMk cId="666760161" sldId="262"/>
            <ac:picMk id="7" creationId="{38CD3F99-B5E7-4236-8871-0F22A9600C22}"/>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a:t>Klik for at redigere i master</a:t>
            </a:r>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i master</a:t>
            </a:r>
          </a:p>
        </p:txBody>
      </p:sp>
      <p:sp>
        <p:nvSpPr>
          <p:cNvPr id="4" name="Pladsholder til dato 3"/>
          <p:cNvSpPr>
            <a:spLocks noGrp="1"/>
          </p:cNvSpPr>
          <p:nvPr>
            <p:ph type="dt" sz="half" idx="10"/>
          </p:nvPr>
        </p:nvSpPr>
        <p:spPr/>
        <p:txBody>
          <a:bodyPr/>
          <a:lstStyle/>
          <a:p>
            <a:fld id="{CFD6A2FB-41C2-4FDE-B287-70DEE5FF71D8}" type="datetimeFigureOut">
              <a:rPr lang="da-DK" smtClean="0"/>
              <a:t>02-08-2022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32CB708D-44F9-44F4-8362-35EB9B2F258B}" type="slidenum">
              <a:rPr lang="da-DK" smtClean="0"/>
              <a:t>‹nr.›</a:t>
            </a:fld>
            <a:endParaRPr lang="da-DK"/>
          </a:p>
        </p:txBody>
      </p:sp>
    </p:spTree>
    <p:extLst>
      <p:ext uri="{BB962C8B-B14F-4D97-AF65-F5344CB8AC3E}">
        <p14:creationId xmlns:p14="http://schemas.microsoft.com/office/powerpoint/2010/main" val="3989324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lodret titel 2"/>
          <p:cNvSpPr>
            <a:spLocks noGrp="1"/>
          </p:cNvSpPr>
          <p:nvPr>
            <p:ph type="body" orient="vert" idx="1"/>
          </p:nvPr>
        </p:nvSpPr>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CFD6A2FB-41C2-4FDE-B287-70DEE5FF71D8}" type="datetimeFigureOut">
              <a:rPr lang="da-DK" smtClean="0"/>
              <a:t>02-08-2022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32CB708D-44F9-44F4-8362-35EB9B2F258B}" type="slidenum">
              <a:rPr lang="da-DK" smtClean="0"/>
              <a:t>‹nr.›</a:t>
            </a:fld>
            <a:endParaRPr lang="da-DK"/>
          </a:p>
        </p:txBody>
      </p:sp>
    </p:spTree>
    <p:extLst>
      <p:ext uri="{BB962C8B-B14F-4D97-AF65-F5344CB8AC3E}">
        <p14:creationId xmlns:p14="http://schemas.microsoft.com/office/powerpoint/2010/main" val="842345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a:t>Klik for at redigere i master</a:t>
            </a:r>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CFD6A2FB-41C2-4FDE-B287-70DEE5FF71D8}" type="datetimeFigureOut">
              <a:rPr lang="da-DK" smtClean="0"/>
              <a:t>02-08-2022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32CB708D-44F9-44F4-8362-35EB9B2F258B}" type="slidenum">
              <a:rPr lang="da-DK" smtClean="0"/>
              <a:t>‹nr.›</a:t>
            </a:fld>
            <a:endParaRPr lang="da-DK"/>
          </a:p>
        </p:txBody>
      </p:sp>
    </p:spTree>
    <p:extLst>
      <p:ext uri="{BB962C8B-B14F-4D97-AF65-F5344CB8AC3E}">
        <p14:creationId xmlns:p14="http://schemas.microsoft.com/office/powerpoint/2010/main" val="3077840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idx="1"/>
          </p:nvPr>
        </p:nvSpPr>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CFD6A2FB-41C2-4FDE-B287-70DEE5FF71D8}" type="datetimeFigureOut">
              <a:rPr lang="da-DK" smtClean="0"/>
              <a:t>02-08-2022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32CB708D-44F9-44F4-8362-35EB9B2F258B}" type="slidenum">
              <a:rPr lang="da-DK" smtClean="0"/>
              <a:t>‹nr.›</a:t>
            </a:fld>
            <a:endParaRPr lang="da-DK"/>
          </a:p>
        </p:txBody>
      </p:sp>
    </p:spTree>
    <p:extLst>
      <p:ext uri="{BB962C8B-B14F-4D97-AF65-F5344CB8AC3E}">
        <p14:creationId xmlns:p14="http://schemas.microsoft.com/office/powerpoint/2010/main" val="4145212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i master</a:t>
            </a:r>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i master</a:t>
            </a:r>
          </a:p>
        </p:txBody>
      </p:sp>
      <p:sp>
        <p:nvSpPr>
          <p:cNvPr id="4" name="Pladsholder til dato 3"/>
          <p:cNvSpPr>
            <a:spLocks noGrp="1"/>
          </p:cNvSpPr>
          <p:nvPr>
            <p:ph type="dt" sz="half" idx="10"/>
          </p:nvPr>
        </p:nvSpPr>
        <p:spPr/>
        <p:txBody>
          <a:bodyPr/>
          <a:lstStyle/>
          <a:p>
            <a:fld id="{CFD6A2FB-41C2-4FDE-B287-70DEE5FF71D8}" type="datetimeFigureOut">
              <a:rPr lang="da-DK" smtClean="0"/>
              <a:t>02-08-2022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32CB708D-44F9-44F4-8362-35EB9B2F258B}" type="slidenum">
              <a:rPr lang="da-DK" smtClean="0"/>
              <a:t>‹nr.›</a:t>
            </a:fld>
            <a:endParaRPr lang="da-DK"/>
          </a:p>
        </p:txBody>
      </p:sp>
    </p:spTree>
    <p:extLst>
      <p:ext uri="{BB962C8B-B14F-4D97-AF65-F5344CB8AC3E}">
        <p14:creationId xmlns:p14="http://schemas.microsoft.com/office/powerpoint/2010/main" val="2410648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CFD6A2FB-41C2-4FDE-B287-70DEE5FF71D8}" type="datetimeFigureOut">
              <a:rPr lang="da-DK" smtClean="0"/>
              <a:t>02-08-2022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32CB708D-44F9-44F4-8362-35EB9B2F258B}" type="slidenum">
              <a:rPr lang="da-DK" smtClean="0"/>
              <a:t>‹nr.›</a:t>
            </a:fld>
            <a:endParaRPr lang="da-DK"/>
          </a:p>
        </p:txBody>
      </p:sp>
    </p:spTree>
    <p:extLst>
      <p:ext uri="{BB962C8B-B14F-4D97-AF65-F5344CB8AC3E}">
        <p14:creationId xmlns:p14="http://schemas.microsoft.com/office/powerpoint/2010/main" val="3213417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i master</a:t>
            </a:r>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CFD6A2FB-41C2-4FDE-B287-70DEE5FF71D8}" type="datetimeFigureOut">
              <a:rPr lang="da-DK" smtClean="0"/>
              <a:t>02-08-2022</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32CB708D-44F9-44F4-8362-35EB9B2F258B}" type="slidenum">
              <a:rPr lang="da-DK" smtClean="0"/>
              <a:t>‹nr.›</a:t>
            </a:fld>
            <a:endParaRPr lang="da-DK"/>
          </a:p>
        </p:txBody>
      </p:sp>
    </p:spTree>
    <p:extLst>
      <p:ext uri="{BB962C8B-B14F-4D97-AF65-F5344CB8AC3E}">
        <p14:creationId xmlns:p14="http://schemas.microsoft.com/office/powerpoint/2010/main" val="337231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dato 2"/>
          <p:cNvSpPr>
            <a:spLocks noGrp="1"/>
          </p:cNvSpPr>
          <p:nvPr>
            <p:ph type="dt" sz="half" idx="10"/>
          </p:nvPr>
        </p:nvSpPr>
        <p:spPr/>
        <p:txBody>
          <a:bodyPr/>
          <a:lstStyle/>
          <a:p>
            <a:fld id="{CFD6A2FB-41C2-4FDE-B287-70DEE5FF71D8}" type="datetimeFigureOut">
              <a:rPr lang="da-DK" smtClean="0"/>
              <a:t>02-08-2022</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32CB708D-44F9-44F4-8362-35EB9B2F258B}" type="slidenum">
              <a:rPr lang="da-DK" smtClean="0"/>
              <a:t>‹nr.›</a:t>
            </a:fld>
            <a:endParaRPr lang="da-DK"/>
          </a:p>
        </p:txBody>
      </p:sp>
    </p:spTree>
    <p:extLst>
      <p:ext uri="{BB962C8B-B14F-4D97-AF65-F5344CB8AC3E}">
        <p14:creationId xmlns:p14="http://schemas.microsoft.com/office/powerpoint/2010/main" val="3579070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CFD6A2FB-41C2-4FDE-B287-70DEE5FF71D8}" type="datetimeFigureOut">
              <a:rPr lang="da-DK" smtClean="0"/>
              <a:t>02-08-2022</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32CB708D-44F9-44F4-8362-35EB9B2F258B}" type="slidenum">
              <a:rPr lang="da-DK" smtClean="0"/>
              <a:t>‹nr.›</a:t>
            </a:fld>
            <a:endParaRPr lang="da-DK"/>
          </a:p>
        </p:txBody>
      </p:sp>
    </p:spTree>
    <p:extLst>
      <p:ext uri="{BB962C8B-B14F-4D97-AF65-F5344CB8AC3E}">
        <p14:creationId xmlns:p14="http://schemas.microsoft.com/office/powerpoint/2010/main" val="2099600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a:t>Klik for at redigere i master</a:t>
            </a:r>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5" name="Pladsholder til dato 4"/>
          <p:cNvSpPr>
            <a:spLocks noGrp="1"/>
          </p:cNvSpPr>
          <p:nvPr>
            <p:ph type="dt" sz="half" idx="10"/>
          </p:nvPr>
        </p:nvSpPr>
        <p:spPr/>
        <p:txBody>
          <a:bodyPr/>
          <a:lstStyle/>
          <a:p>
            <a:fld id="{CFD6A2FB-41C2-4FDE-B287-70DEE5FF71D8}" type="datetimeFigureOut">
              <a:rPr lang="da-DK" smtClean="0"/>
              <a:t>02-08-2022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32CB708D-44F9-44F4-8362-35EB9B2F258B}" type="slidenum">
              <a:rPr lang="da-DK" smtClean="0"/>
              <a:t>‹nr.›</a:t>
            </a:fld>
            <a:endParaRPr lang="da-DK"/>
          </a:p>
        </p:txBody>
      </p:sp>
    </p:spTree>
    <p:extLst>
      <p:ext uri="{BB962C8B-B14F-4D97-AF65-F5344CB8AC3E}">
        <p14:creationId xmlns:p14="http://schemas.microsoft.com/office/powerpoint/2010/main" val="2310771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a:t>Klik for at redigere i master</a:t>
            </a:r>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5" name="Pladsholder til dato 4"/>
          <p:cNvSpPr>
            <a:spLocks noGrp="1"/>
          </p:cNvSpPr>
          <p:nvPr>
            <p:ph type="dt" sz="half" idx="10"/>
          </p:nvPr>
        </p:nvSpPr>
        <p:spPr/>
        <p:txBody>
          <a:bodyPr/>
          <a:lstStyle/>
          <a:p>
            <a:fld id="{CFD6A2FB-41C2-4FDE-B287-70DEE5FF71D8}" type="datetimeFigureOut">
              <a:rPr lang="da-DK" smtClean="0"/>
              <a:t>02-08-2022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32CB708D-44F9-44F4-8362-35EB9B2F258B}" type="slidenum">
              <a:rPr lang="da-DK" smtClean="0"/>
              <a:t>‹nr.›</a:t>
            </a:fld>
            <a:endParaRPr lang="da-DK"/>
          </a:p>
        </p:txBody>
      </p:sp>
    </p:spTree>
    <p:extLst>
      <p:ext uri="{BB962C8B-B14F-4D97-AF65-F5344CB8AC3E}">
        <p14:creationId xmlns:p14="http://schemas.microsoft.com/office/powerpoint/2010/main" val="1778975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a:t>Klik for at redigere i master</a:t>
            </a:r>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D6A2FB-41C2-4FDE-B287-70DEE5FF71D8}" type="datetimeFigureOut">
              <a:rPr lang="da-DK" smtClean="0"/>
              <a:t>02-08-2022</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CB708D-44F9-44F4-8362-35EB9B2F258B}" type="slidenum">
              <a:rPr lang="da-DK" smtClean="0"/>
              <a:t>‹nr.›</a:t>
            </a:fld>
            <a:endParaRPr lang="da-DK"/>
          </a:p>
        </p:txBody>
      </p:sp>
    </p:spTree>
    <p:extLst>
      <p:ext uri="{BB962C8B-B14F-4D97-AF65-F5344CB8AC3E}">
        <p14:creationId xmlns:p14="http://schemas.microsoft.com/office/powerpoint/2010/main" val="3195650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a:t>Introduktion til erhvervsøkonomi</a:t>
            </a:r>
          </a:p>
        </p:txBody>
      </p:sp>
      <p:sp>
        <p:nvSpPr>
          <p:cNvPr id="3" name="Undertitel 2"/>
          <p:cNvSpPr>
            <a:spLocks noGrp="1"/>
          </p:cNvSpPr>
          <p:nvPr>
            <p:ph type="subTitle" idx="1"/>
          </p:nvPr>
        </p:nvSpPr>
        <p:spPr/>
        <p:txBody>
          <a:bodyPr/>
          <a:lstStyle/>
          <a:p>
            <a:r>
              <a:rPr lang="da-DK" dirty="0"/>
              <a:t>Lena Bro, EØ, SA og EN </a:t>
            </a:r>
          </a:p>
          <a:p>
            <a:r>
              <a:rPr lang="da-DK" dirty="0"/>
              <a:t>(BR i Lectio)</a:t>
            </a:r>
          </a:p>
          <a:p>
            <a:r>
              <a:rPr lang="da-DK" dirty="0"/>
              <a:t>br@aalborghus.dk</a:t>
            </a:r>
          </a:p>
        </p:txBody>
      </p:sp>
    </p:spTree>
    <p:extLst>
      <p:ext uri="{BB962C8B-B14F-4D97-AF65-F5344CB8AC3E}">
        <p14:creationId xmlns:p14="http://schemas.microsoft.com/office/powerpoint/2010/main" val="102667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a:t>1. Identitet og formål </a:t>
            </a:r>
            <a:endParaRPr lang="da-DK" dirty="0"/>
          </a:p>
        </p:txBody>
      </p:sp>
      <p:sp>
        <p:nvSpPr>
          <p:cNvPr id="3" name="Pladsholder til indhold 2"/>
          <p:cNvSpPr>
            <a:spLocks noGrp="1"/>
          </p:cNvSpPr>
          <p:nvPr>
            <p:ph idx="1"/>
          </p:nvPr>
        </p:nvSpPr>
        <p:spPr/>
        <p:txBody>
          <a:bodyPr>
            <a:normAutofit/>
          </a:bodyPr>
          <a:lstStyle/>
          <a:p>
            <a:r>
              <a:rPr lang="da-DK" dirty="0" err="1"/>
              <a:t>Mikro</a:t>
            </a:r>
            <a:r>
              <a:rPr lang="da-DK" dirty="0"/>
              <a:t>- og makroøkonomi </a:t>
            </a:r>
          </a:p>
          <a:p>
            <a:r>
              <a:rPr lang="da-DK" dirty="0" err="1"/>
              <a:t>Mikroøkonomien</a:t>
            </a:r>
            <a:r>
              <a:rPr lang="da-DK" dirty="0"/>
              <a:t> er den del af den økonomiske videnskab, der beskæftiger sig med økonomisk adfærd og økonomiske betingelser for forbrugerne, virksomhederne, investorerne og andre agenter. </a:t>
            </a:r>
          </a:p>
        </p:txBody>
      </p:sp>
    </p:spTree>
    <p:extLst>
      <p:ext uri="{BB962C8B-B14F-4D97-AF65-F5344CB8AC3E}">
        <p14:creationId xmlns:p14="http://schemas.microsoft.com/office/powerpoint/2010/main" val="3203481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Identitet og formål</a:t>
            </a:r>
          </a:p>
        </p:txBody>
      </p:sp>
      <p:sp>
        <p:nvSpPr>
          <p:cNvPr id="3" name="Pladsholder til indhold 2"/>
          <p:cNvSpPr>
            <a:spLocks noGrp="1"/>
          </p:cNvSpPr>
          <p:nvPr>
            <p:ph idx="1"/>
          </p:nvPr>
        </p:nvSpPr>
        <p:spPr/>
        <p:txBody>
          <a:bodyPr/>
          <a:lstStyle/>
          <a:p>
            <a:r>
              <a:rPr lang="da-DK" i="1" dirty="0"/>
              <a:t>” Erhvervsøkonomi er et samfundsvidenskabeligt fag, der omfatter viden om virksomheden og dens omverden, marketing, strategi, økonomi, organisation og ledelse. Faget giver viden om de betingelser og de muligheder, der er for at etablere og udvikle en virksomhed på et nationalt og internationalt marked.” </a:t>
            </a:r>
            <a:endParaRPr lang="da-DK" dirty="0"/>
          </a:p>
          <a:p>
            <a:endParaRPr lang="da-DK" dirty="0"/>
          </a:p>
        </p:txBody>
      </p:sp>
    </p:spTree>
    <p:extLst>
      <p:ext uri="{BB962C8B-B14F-4D97-AF65-F5344CB8AC3E}">
        <p14:creationId xmlns:p14="http://schemas.microsoft.com/office/powerpoint/2010/main" val="1618980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sp>
        <p:nvSpPr>
          <p:cNvPr id="3" name="Pladsholder til indhold 2"/>
          <p:cNvSpPr>
            <a:spLocks noGrp="1"/>
          </p:cNvSpPr>
          <p:nvPr>
            <p:ph idx="1"/>
          </p:nvPr>
        </p:nvSpPr>
        <p:spPr/>
        <p:txBody>
          <a:bodyPr/>
          <a:lstStyle/>
          <a:p>
            <a:r>
              <a:rPr lang="da-DK" i="1" dirty="0"/>
              <a:t>”Uddannelsen skal udvikle elevernes evne til faglig fordybelse og deres forståelse af teoretisk viden som redskab for analyse af virkelighedsnære forhold. Der lægges i undervisningen vægt på innovation og problemløsning, herunder ved arbejde med virkelighedsnære cases og projekter.” (..) </a:t>
            </a:r>
            <a:endParaRPr lang="da-DK" dirty="0"/>
          </a:p>
        </p:txBody>
      </p:sp>
    </p:spTree>
    <p:extLst>
      <p:ext uri="{BB962C8B-B14F-4D97-AF65-F5344CB8AC3E}">
        <p14:creationId xmlns:p14="http://schemas.microsoft.com/office/powerpoint/2010/main" val="241903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a:t>Faglige mål og fagligt indhold </a:t>
            </a:r>
            <a:endParaRPr lang="da-DK" dirty="0"/>
          </a:p>
        </p:txBody>
      </p:sp>
      <p:sp>
        <p:nvSpPr>
          <p:cNvPr id="3" name="Pladsholder til indhold 2"/>
          <p:cNvSpPr>
            <a:spLocks noGrp="1"/>
          </p:cNvSpPr>
          <p:nvPr>
            <p:ph idx="1"/>
          </p:nvPr>
        </p:nvSpPr>
        <p:spPr/>
        <p:txBody>
          <a:bodyPr>
            <a:noAutofit/>
          </a:bodyPr>
          <a:lstStyle/>
          <a:p>
            <a:r>
              <a:rPr lang="da-DK" sz="1800" dirty="0"/>
              <a:t>̶ </a:t>
            </a:r>
            <a:r>
              <a:rPr lang="da-DK" sz="1800" i="1" dirty="0"/>
              <a:t>demonstrere viden om fagets identitet og metoder </a:t>
            </a:r>
            <a:endParaRPr lang="da-DK" sz="1800" dirty="0"/>
          </a:p>
          <a:p>
            <a:r>
              <a:rPr lang="da-DK" sz="1800" dirty="0"/>
              <a:t>̶ </a:t>
            </a:r>
            <a:r>
              <a:rPr lang="da-DK" sz="1800" i="1" dirty="0"/>
              <a:t>redegøre for en virksomheds forretningsmodel samt nationale og internationale rammevilkår </a:t>
            </a:r>
            <a:endParaRPr lang="da-DK" sz="1800" dirty="0"/>
          </a:p>
          <a:p>
            <a:r>
              <a:rPr lang="da-DK" sz="1800" dirty="0"/>
              <a:t>̶ </a:t>
            </a:r>
            <a:r>
              <a:rPr lang="da-DK" sz="1800" i="1" dirty="0"/>
              <a:t>anvende viden om en virksomheds konkurrenceforhold til at undersøge og diskutere virksomhedens marketing mix og strategiske muligheder </a:t>
            </a:r>
            <a:endParaRPr lang="da-DK" sz="1800" dirty="0"/>
          </a:p>
          <a:p>
            <a:r>
              <a:rPr lang="da-DK" sz="1800" dirty="0"/>
              <a:t>̶ </a:t>
            </a:r>
            <a:r>
              <a:rPr lang="da-DK" sz="1800" i="1" dirty="0"/>
              <a:t>anvende viden om en virksomheds økonomiske situation til at undersøge og diskutere virksomhedens bæredygtighed </a:t>
            </a:r>
            <a:endParaRPr lang="da-DK" sz="1800" dirty="0"/>
          </a:p>
          <a:p>
            <a:r>
              <a:rPr lang="da-DK" sz="1800" dirty="0"/>
              <a:t>̶ </a:t>
            </a:r>
            <a:r>
              <a:rPr lang="da-DK" sz="1800" i="1" dirty="0"/>
              <a:t>anvende viden om en virksomheds organisatoriske og ledelsesmæssige forhold til at undersøge og diskutere virksomhedens interne forhold </a:t>
            </a:r>
            <a:endParaRPr lang="da-DK" sz="1800" dirty="0"/>
          </a:p>
          <a:p>
            <a:r>
              <a:rPr lang="da-DK" sz="1800" dirty="0"/>
              <a:t>̶ </a:t>
            </a:r>
            <a:r>
              <a:rPr lang="da-DK" sz="1800" i="1" dirty="0"/>
              <a:t>undersøge og diskutere problemstillinger i forbindelse med etablering af en virksomhed </a:t>
            </a:r>
            <a:endParaRPr lang="da-DK" sz="1800" dirty="0"/>
          </a:p>
          <a:p>
            <a:r>
              <a:rPr lang="da-DK" sz="1800" dirty="0"/>
              <a:t>̶ </a:t>
            </a:r>
            <a:r>
              <a:rPr lang="da-DK" sz="1800" i="1" dirty="0"/>
              <a:t>indgå i en faglig dialog og kunne diskutere erhvervsøkonomiske problemstillinger </a:t>
            </a:r>
            <a:endParaRPr lang="da-DK" sz="1800" dirty="0"/>
          </a:p>
          <a:p>
            <a:r>
              <a:rPr lang="da-DK" sz="1800" dirty="0"/>
              <a:t>̶ </a:t>
            </a:r>
            <a:r>
              <a:rPr lang="da-DK" sz="1800" i="1" dirty="0"/>
              <a:t>diskutere erhvervsøkonomiske problemstillinger i fagligt samspil med andre fag </a:t>
            </a:r>
            <a:endParaRPr lang="da-DK" sz="1800" dirty="0"/>
          </a:p>
          <a:p>
            <a:r>
              <a:rPr lang="da-DK" sz="1800" dirty="0"/>
              <a:t>̶ </a:t>
            </a:r>
            <a:r>
              <a:rPr lang="da-DK" sz="1800" i="1" dirty="0"/>
              <a:t>strukturere og formidle empirisk og teoretisk materiale både mundtligt og skriftligt. </a:t>
            </a:r>
            <a:endParaRPr lang="da-DK" sz="1800" dirty="0"/>
          </a:p>
        </p:txBody>
      </p:sp>
    </p:spTree>
    <p:extLst>
      <p:ext uri="{BB962C8B-B14F-4D97-AF65-F5344CB8AC3E}">
        <p14:creationId xmlns:p14="http://schemas.microsoft.com/office/powerpoint/2010/main" val="2755253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Kernestof</a:t>
            </a:r>
          </a:p>
        </p:txBody>
      </p:sp>
      <p:sp>
        <p:nvSpPr>
          <p:cNvPr id="3" name="Pladsholder til indhold 2"/>
          <p:cNvSpPr>
            <a:spLocks noGrp="1"/>
          </p:cNvSpPr>
          <p:nvPr>
            <p:ph idx="1"/>
          </p:nvPr>
        </p:nvSpPr>
        <p:spPr/>
        <p:txBody>
          <a:bodyPr/>
          <a:lstStyle/>
          <a:p>
            <a:endParaRPr lang="da-DK" dirty="0"/>
          </a:p>
          <a:p>
            <a:endParaRPr lang="da-DK" dirty="0"/>
          </a:p>
          <a:p>
            <a:endParaRPr lang="da-DK" dirty="0"/>
          </a:p>
          <a:p>
            <a:endParaRPr lang="da-DK" dirty="0"/>
          </a:p>
          <a:p>
            <a:endParaRPr lang="da-DK" dirty="0"/>
          </a:p>
          <a:p>
            <a:endParaRPr lang="da-DK" dirty="0"/>
          </a:p>
        </p:txBody>
      </p:sp>
      <p:pic>
        <p:nvPicPr>
          <p:cNvPr id="5" name="Billede 4">
            <a:extLst>
              <a:ext uri="{FF2B5EF4-FFF2-40B4-BE49-F238E27FC236}">
                <a16:creationId xmlns:a16="http://schemas.microsoft.com/office/drawing/2014/main" id="{6BBFC20C-A698-8249-CA7F-F3A73A900A93}"/>
              </a:ext>
            </a:extLst>
          </p:cNvPr>
          <p:cNvPicPr>
            <a:picLocks noChangeAspect="1"/>
          </p:cNvPicPr>
          <p:nvPr/>
        </p:nvPicPr>
        <p:blipFill>
          <a:blip r:embed="rId2"/>
          <a:stretch>
            <a:fillRect/>
          </a:stretch>
        </p:blipFill>
        <p:spPr>
          <a:xfrm>
            <a:off x="755576" y="1417638"/>
            <a:ext cx="6826601" cy="2260716"/>
          </a:xfrm>
          <a:prstGeom prst="rect">
            <a:avLst/>
          </a:prstGeom>
        </p:spPr>
      </p:pic>
      <p:pic>
        <p:nvPicPr>
          <p:cNvPr id="7" name="Billede 6">
            <a:extLst>
              <a:ext uri="{FF2B5EF4-FFF2-40B4-BE49-F238E27FC236}">
                <a16:creationId xmlns:a16="http://schemas.microsoft.com/office/drawing/2014/main" id="{38CD3F99-B5E7-4236-8871-0F22A9600C22}"/>
              </a:ext>
            </a:extLst>
          </p:cNvPr>
          <p:cNvPicPr>
            <a:picLocks noChangeAspect="1"/>
          </p:cNvPicPr>
          <p:nvPr/>
        </p:nvPicPr>
        <p:blipFill>
          <a:blip r:embed="rId3"/>
          <a:stretch>
            <a:fillRect/>
          </a:stretch>
        </p:blipFill>
        <p:spPr>
          <a:xfrm>
            <a:off x="755576" y="3573016"/>
            <a:ext cx="4356324" cy="2178162"/>
          </a:xfrm>
          <a:prstGeom prst="rect">
            <a:avLst/>
          </a:prstGeom>
        </p:spPr>
      </p:pic>
    </p:spTree>
    <p:extLst>
      <p:ext uri="{BB962C8B-B14F-4D97-AF65-F5344CB8AC3E}">
        <p14:creationId xmlns:p14="http://schemas.microsoft.com/office/powerpoint/2010/main" val="666760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Krav og forventninger</a:t>
            </a:r>
          </a:p>
        </p:txBody>
      </p:sp>
      <p:sp>
        <p:nvSpPr>
          <p:cNvPr id="3" name="Pladsholder til indhold 2"/>
          <p:cNvSpPr>
            <a:spLocks noGrp="1"/>
          </p:cNvSpPr>
          <p:nvPr>
            <p:ph idx="1"/>
          </p:nvPr>
        </p:nvSpPr>
        <p:spPr/>
        <p:txBody>
          <a:bodyPr/>
          <a:lstStyle/>
          <a:p>
            <a:r>
              <a:rPr lang="da-DK" dirty="0"/>
              <a:t>Virksomhedsbesøg (sandsynligvis i forårssemesteret, hvis Corona tillader det …?).</a:t>
            </a:r>
          </a:p>
          <a:p>
            <a:r>
              <a:rPr lang="da-DK" dirty="0"/>
              <a:t>Lav din egen virksomhed</a:t>
            </a:r>
            <a:r>
              <a:rPr lang="da-DK" dirty="0">
                <a:sym typeface="Wingdings" panose="05000000000000000000" pitchFamily="2" charset="2"/>
              </a:rPr>
              <a:t> vi vender tilbage til jeres egen virksomhed igen og igen, og den står også centralt til eksamen. </a:t>
            </a:r>
            <a:r>
              <a:rPr lang="da-DK" dirty="0"/>
              <a:t> </a:t>
            </a:r>
          </a:p>
          <a:p>
            <a:r>
              <a:rPr lang="da-DK" dirty="0"/>
              <a:t>En masse virksomhedscases, hvor vi anvender teorier og fagbegreber på. </a:t>
            </a:r>
          </a:p>
        </p:txBody>
      </p:sp>
    </p:spTree>
    <p:extLst>
      <p:ext uri="{BB962C8B-B14F-4D97-AF65-F5344CB8AC3E}">
        <p14:creationId xmlns:p14="http://schemas.microsoft.com/office/powerpoint/2010/main" val="4194084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Krav og forventninger</a:t>
            </a:r>
          </a:p>
        </p:txBody>
      </p:sp>
      <p:sp>
        <p:nvSpPr>
          <p:cNvPr id="3" name="Pladsholder til indhold 2"/>
          <p:cNvSpPr>
            <a:spLocks noGrp="1"/>
          </p:cNvSpPr>
          <p:nvPr>
            <p:ph idx="1"/>
          </p:nvPr>
        </p:nvSpPr>
        <p:spPr/>
        <p:txBody>
          <a:bodyPr>
            <a:normAutofit fontScale="92500"/>
          </a:bodyPr>
          <a:lstStyle/>
          <a:p>
            <a:r>
              <a:rPr lang="da-DK" dirty="0"/>
              <a:t>Vi læser i alle timer (til gengæld lover jeg at holde læsemængden (relativt) korte (ca. 3-5 sider).</a:t>
            </a:r>
          </a:p>
          <a:p>
            <a:r>
              <a:rPr lang="da-DK" dirty="0"/>
              <a:t>Læsestof består som regel af kort lærerbogsstof i ”Luk Virksomheden Op” og så en kort artikel/case. Der kan også være gange, hvor I skal finde artikler eller materiale som en del af lektien.</a:t>
            </a:r>
          </a:p>
          <a:p>
            <a:r>
              <a:rPr lang="da-DK" dirty="0"/>
              <a:t>Medbring en computer</a:t>
            </a:r>
            <a:r>
              <a:rPr lang="da-DK" dirty="0">
                <a:sym typeface="Wingdings" panose="05000000000000000000" pitchFamily="2" charset="2"/>
              </a:rPr>
              <a:t> alt materiale er elektronisk.</a:t>
            </a:r>
          </a:p>
          <a:p>
            <a:endParaRPr lang="da-DK" dirty="0"/>
          </a:p>
        </p:txBody>
      </p:sp>
    </p:spTree>
    <p:extLst>
      <p:ext uri="{BB962C8B-B14F-4D97-AF65-F5344CB8AC3E}">
        <p14:creationId xmlns:p14="http://schemas.microsoft.com/office/powerpoint/2010/main" val="2567473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Krav og forventninger</a:t>
            </a:r>
          </a:p>
        </p:txBody>
      </p:sp>
      <p:sp>
        <p:nvSpPr>
          <p:cNvPr id="3" name="Pladsholder til indhold 2"/>
          <p:cNvSpPr>
            <a:spLocks noGrp="1"/>
          </p:cNvSpPr>
          <p:nvPr>
            <p:ph idx="1"/>
          </p:nvPr>
        </p:nvSpPr>
        <p:spPr/>
        <p:txBody>
          <a:bodyPr>
            <a:normAutofit/>
          </a:bodyPr>
          <a:lstStyle/>
          <a:p>
            <a:r>
              <a:rPr lang="da-DK" dirty="0"/>
              <a:t>Dagens plan i Lectio</a:t>
            </a:r>
          </a:p>
          <a:p>
            <a:r>
              <a:rPr lang="da-DK" dirty="0"/>
              <a:t>Dagens spørgsmål/problem og dagens sætning/svar. </a:t>
            </a:r>
          </a:p>
          <a:p>
            <a:pPr lvl="1"/>
            <a:r>
              <a:rPr lang="da-DK" dirty="0"/>
              <a:t>Dertilhørende læsefokusspørgsmål (som viser jer, hvad fokus er for den kommende time). </a:t>
            </a:r>
          </a:p>
          <a:p>
            <a:endParaRPr lang="da-DK" dirty="0"/>
          </a:p>
        </p:txBody>
      </p:sp>
    </p:spTree>
    <p:extLst>
      <p:ext uri="{BB962C8B-B14F-4D97-AF65-F5344CB8AC3E}">
        <p14:creationId xmlns:p14="http://schemas.microsoft.com/office/powerpoint/2010/main" val="783951460"/>
      </p:ext>
    </p:extLst>
  </p:cSld>
  <p:clrMapOvr>
    <a:masterClrMapping/>
  </p:clrMapOvr>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1469</TotalTime>
  <Words>434</Words>
  <Application>Microsoft Office PowerPoint</Application>
  <PresentationFormat>Skærmshow (4:3)</PresentationFormat>
  <Paragraphs>37</Paragraphs>
  <Slides>9</Slides>
  <Notes>0</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9</vt:i4>
      </vt:variant>
    </vt:vector>
  </HeadingPairs>
  <TitlesOfParts>
    <vt:vector size="12" baseType="lpstr">
      <vt:lpstr>Arial</vt:lpstr>
      <vt:lpstr>Calibri</vt:lpstr>
      <vt:lpstr>Kontortema</vt:lpstr>
      <vt:lpstr>Introduktion til erhvervsøkonomi</vt:lpstr>
      <vt:lpstr>1. Identitet og formål </vt:lpstr>
      <vt:lpstr>Identitet og formål</vt:lpstr>
      <vt:lpstr>PowerPoint-præsentation</vt:lpstr>
      <vt:lpstr>Faglige mål og fagligt indhold </vt:lpstr>
      <vt:lpstr>Kernestof</vt:lpstr>
      <vt:lpstr>Krav og forventninger</vt:lpstr>
      <vt:lpstr>Krav og forventninger</vt:lpstr>
      <vt:lpstr>Krav og forventninger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Introduktion til erhvervsøkonomi</dc:title>
  <dc:creator>Lena Bro</dc:creator>
  <cp:lastModifiedBy>Lena Bro</cp:lastModifiedBy>
  <cp:revision>22</cp:revision>
  <dcterms:created xsi:type="dcterms:W3CDTF">2018-08-06T06:27:14Z</dcterms:created>
  <dcterms:modified xsi:type="dcterms:W3CDTF">2022-08-02T05:24:27Z</dcterms:modified>
</cp:coreProperties>
</file>