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69" r:id="rId4"/>
    <p:sldId id="270" r:id="rId5"/>
    <p:sldId id="271" r:id="rId6"/>
    <p:sldId id="274" r:id="rId7"/>
    <p:sldId id="258" r:id="rId8"/>
    <p:sldId id="276" r:id="rId9"/>
    <p:sldId id="260" r:id="rId10"/>
    <p:sldId id="272" r:id="rId11"/>
    <p:sldId id="262" r:id="rId12"/>
    <p:sldId id="263" r:id="rId13"/>
    <p:sldId id="266" r:id="rId14"/>
    <p:sldId id="267" r:id="rId15"/>
    <p:sldId id="275" r:id="rId16"/>
    <p:sldId id="268" r:id="rId17"/>
    <p:sldId id="261" r:id="rId18"/>
    <p:sldId id="273" r:id="rId19"/>
  </p:sldIdLst>
  <p:sldSz cx="9144000" cy="6858000" type="screen4x3"/>
  <p:notesSz cx="6670675" cy="9777413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E65436-EC88-B24A-9925-2F19AE2492F4}" v="2" dt="2025-08-04T13:54:59.9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575"/>
  </p:normalViewPr>
  <p:slideViewPr>
    <p:cSldViewPr>
      <p:cViewPr varScale="1">
        <p:scale>
          <a:sx n="103" d="100"/>
          <a:sy n="103" d="100"/>
        </p:scale>
        <p:origin x="1784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626" cy="48887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778505" y="0"/>
            <a:ext cx="2890626" cy="48887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A3C83F-D83D-430F-A75F-D1C129D60611}" type="datetimeFigureOut">
              <a:rPr lang="da-DK" smtClean="0"/>
              <a:t>04.08.2025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890588" y="733425"/>
            <a:ext cx="4889500" cy="366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67068" y="4644271"/>
            <a:ext cx="5336540" cy="439983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286845"/>
            <a:ext cx="2890626" cy="4888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778505" y="9286845"/>
            <a:ext cx="2890626" cy="4888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6F4972-6F48-4701-AE5B-D8F624D1E0D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52882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F4972-6F48-4701-AE5B-D8F624D1E0D9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48330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Pararbejde: Hvor  mange er afledt fra græsk? </a:t>
            </a:r>
          </a:p>
          <a:p>
            <a:r>
              <a:rPr lang="da-DK" dirty="0"/>
              <a:t>Svar: Alle – undtagen alkohol (arabisk), karantæne (fransk), vikar (italiensk)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F4972-6F48-4701-AE5B-D8F624D1E0D9}" type="slidenum">
              <a:rPr lang="da-DK" smtClean="0"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54979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s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43966EE-F88B-473B-AF88-AA2B50110D67}" type="datetimeFigureOut">
              <a:rPr lang="da-DK" smtClean="0"/>
              <a:t>04.08.2025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97D1C97-314C-4371-8121-E253CFAE2E1F}" type="slidenum">
              <a:rPr lang="da-DK" smtClean="0"/>
              <a:t>‹nr.›</a:t>
            </a:fld>
            <a:endParaRPr lang="da-DK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i master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966EE-F88B-473B-AF88-AA2B50110D67}" type="datetimeFigureOut">
              <a:rPr lang="da-DK" smtClean="0"/>
              <a:t>04.08.2025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D1C97-314C-4371-8121-E253CFAE2E1F}" type="slidenum">
              <a:rPr lang="da-DK" smtClean="0"/>
              <a:t>‹nr.›</a:t>
            </a:fld>
            <a:endParaRPr lang="da-DK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966EE-F88B-473B-AF88-AA2B50110D67}" type="datetimeFigureOut">
              <a:rPr lang="da-DK" smtClean="0"/>
              <a:t>04.08.2025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D1C97-314C-4371-8121-E253CFAE2E1F}" type="slidenum">
              <a:rPr lang="da-DK" smtClean="0"/>
              <a:t>‹nr.›</a:t>
            </a:fld>
            <a:endParaRPr lang="da-DK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966EE-F88B-473B-AF88-AA2B50110D67}" type="datetimeFigureOut">
              <a:rPr lang="da-DK" smtClean="0"/>
              <a:t>04.08.2025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D1C97-314C-4371-8121-E253CFAE2E1F}" type="slidenum">
              <a:rPr lang="da-DK" smtClean="0"/>
              <a:t>‹nr.›</a:t>
            </a:fld>
            <a:endParaRPr lang="da-DK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966EE-F88B-473B-AF88-AA2B50110D67}" type="datetimeFigureOut">
              <a:rPr lang="da-DK" smtClean="0"/>
              <a:t>04.08.2025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D1C97-314C-4371-8121-E253CFAE2E1F}" type="slidenum">
              <a:rPr lang="da-DK" smtClean="0"/>
              <a:t>‹nr.›</a:t>
            </a:fld>
            <a:endParaRPr lang="da-D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966EE-F88B-473B-AF88-AA2B50110D67}" type="datetimeFigureOut">
              <a:rPr lang="da-DK" smtClean="0"/>
              <a:t>04.08.2025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D1C97-314C-4371-8121-E253CFAE2E1F}" type="slidenum">
              <a:rPr lang="da-DK" smtClean="0"/>
              <a:t>‹nr.›</a:t>
            </a:fld>
            <a:endParaRPr lang="da-DK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966EE-F88B-473B-AF88-AA2B50110D67}" type="datetimeFigureOut">
              <a:rPr lang="da-DK" smtClean="0"/>
              <a:t>04.08.2025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D1C97-314C-4371-8121-E253CFAE2E1F}" type="slidenum">
              <a:rPr lang="da-DK" smtClean="0"/>
              <a:t>‹nr.›</a:t>
            </a:fld>
            <a:endParaRPr lang="da-DK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966EE-F88B-473B-AF88-AA2B50110D67}" type="datetimeFigureOut">
              <a:rPr lang="da-DK" smtClean="0"/>
              <a:t>04.08.2025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D1C97-314C-4371-8121-E253CFAE2E1F}" type="slidenum">
              <a:rPr lang="da-DK" smtClean="0"/>
              <a:t>‹nr.›</a:t>
            </a:fld>
            <a:endParaRPr lang="da-DK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966EE-F88B-473B-AF88-AA2B50110D67}" type="datetimeFigureOut">
              <a:rPr lang="da-DK" smtClean="0"/>
              <a:t>04.08.2025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D1C97-314C-4371-8121-E253CFAE2E1F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966EE-F88B-473B-AF88-AA2B50110D67}" type="datetimeFigureOut">
              <a:rPr lang="da-DK" smtClean="0"/>
              <a:t>04.08.2025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D1C97-314C-4371-8121-E253CFAE2E1F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966EE-F88B-473B-AF88-AA2B50110D67}" type="datetimeFigureOut">
              <a:rPr lang="da-DK" smtClean="0"/>
              <a:t>04.08.2025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D1C97-314C-4371-8121-E253CFAE2E1F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43966EE-F88B-473B-AF88-AA2B50110D67}" type="datetimeFigureOut">
              <a:rPr lang="da-DK" smtClean="0"/>
              <a:t>04.08.2025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7D1C97-314C-4371-8121-E253CFAE2E1F}" type="slidenum">
              <a:rPr lang="da-DK" smtClean="0"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oldportalen.systime.dk/?id=597#c2776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Introduktion til oldtidskundskab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717032"/>
            <a:ext cx="4248150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69664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Analysere og fortolke græske og romerske tekster og monumenter </a:t>
            </a:r>
          </a:p>
          <a:p>
            <a:r>
              <a:rPr lang="da-DK" dirty="0"/>
              <a:t>Identificere, forklare og forholde os til begreber og tanker i teksterne.</a:t>
            </a:r>
          </a:p>
          <a:p>
            <a:r>
              <a:rPr lang="da-DK" dirty="0"/>
              <a:t>Vise, hvordan den antikke kultur har betydning i europæisk kultur. </a:t>
            </a:r>
          </a:p>
          <a:p>
            <a:r>
              <a:rPr lang="da-DK" dirty="0"/>
              <a:t>Nuancere, perspektivere og uddybe moderne problemstillinger og værdier gennem læsning af antikke tekster.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Hvordan skal vi arbejde i oldtidskundskab?</a:t>
            </a:r>
          </a:p>
        </p:txBody>
      </p:sp>
    </p:spTree>
    <p:extLst>
      <p:ext uri="{BB962C8B-B14F-4D97-AF65-F5344CB8AC3E}">
        <p14:creationId xmlns:p14="http://schemas.microsoft.com/office/powerpoint/2010/main" val="40791306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Hvilken krop er smukkest?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64904"/>
            <a:ext cx="443865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132856"/>
            <a:ext cx="2857890" cy="347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55449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Spydbæreren fra sportspladsen i Pompei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9672" y="1236112"/>
            <a:ext cx="2160240" cy="4982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ladsholder til tekst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a-DK" dirty="0" err="1"/>
              <a:t>Polykleitos</a:t>
            </a:r>
            <a:r>
              <a:rPr lang="da-DK" dirty="0"/>
              <a:t>. Original  i bronze fra 440 </a:t>
            </a:r>
            <a:r>
              <a:rPr lang="da-DK" dirty="0" err="1"/>
              <a:t>fvt</a:t>
            </a:r>
            <a:r>
              <a:rPr lang="da-DK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099309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Hvilken bolig er smukkest?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391" y="2957689"/>
            <a:ext cx="4480497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5" y="2935078"/>
            <a:ext cx="4478380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67536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Arven fra antikken og renæssance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76" y="2204864"/>
            <a:ext cx="4018283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191" y="3356992"/>
            <a:ext cx="4242506" cy="2823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36705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2F3F355B-520D-4E35-A15B-B1F0A06E11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3">
            <a:normAutofit/>
          </a:bodyPr>
          <a:lstStyle/>
          <a:p>
            <a:pPr marL="0" indent="0">
              <a:buNone/>
            </a:pPr>
            <a:r>
              <a:rPr lang="da-DK" dirty="0"/>
              <a:t>Alkohol</a:t>
            </a:r>
          </a:p>
          <a:p>
            <a:pPr marL="0" indent="0">
              <a:buNone/>
            </a:pPr>
            <a:r>
              <a:rPr lang="da-DK" dirty="0"/>
              <a:t>Apotek</a:t>
            </a:r>
          </a:p>
          <a:p>
            <a:pPr marL="0" indent="0">
              <a:buNone/>
            </a:pPr>
            <a:r>
              <a:rPr lang="da-DK" dirty="0"/>
              <a:t>Arkitekt</a:t>
            </a:r>
          </a:p>
          <a:p>
            <a:pPr marL="0" indent="0">
              <a:buNone/>
            </a:pPr>
            <a:r>
              <a:rPr lang="da-DK" dirty="0"/>
              <a:t>Diagram</a:t>
            </a:r>
          </a:p>
          <a:p>
            <a:pPr marL="0" indent="0">
              <a:buNone/>
            </a:pPr>
            <a:r>
              <a:rPr lang="da-DK" dirty="0"/>
              <a:t>Elektronik</a:t>
            </a:r>
          </a:p>
          <a:p>
            <a:pPr marL="0" indent="0">
              <a:buNone/>
            </a:pPr>
            <a:r>
              <a:rPr lang="da-DK" dirty="0"/>
              <a:t>Hygiejne</a:t>
            </a:r>
          </a:p>
          <a:p>
            <a:pPr marL="0" indent="0">
              <a:buNone/>
            </a:pPr>
            <a:r>
              <a:rPr lang="da-DK" dirty="0"/>
              <a:t>Kanon</a:t>
            </a:r>
          </a:p>
          <a:p>
            <a:pPr marL="0" indent="0">
              <a:buNone/>
            </a:pPr>
            <a:r>
              <a:rPr lang="da-DK" dirty="0"/>
              <a:t>Karantæne</a:t>
            </a:r>
          </a:p>
          <a:p>
            <a:pPr marL="0" indent="0">
              <a:buNone/>
            </a:pPr>
            <a:r>
              <a:rPr lang="da-DK" dirty="0"/>
              <a:t>Katastrofe</a:t>
            </a:r>
          </a:p>
          <a:p>
            <a:pPr marL="0" indent="0">
              <a:buNone/>
            </a:pPr>
            <a:r>
              <a:rPr lang="da-DK" dirty="0"/>
              <a:t>Klinik</a:t>
            </a:r>
          </a:p>
          <a:p>
            <a:pPr marL="0" indent="0">
              <a:buNone/>
            </a:pPr>
            <a:r>
              <a:rPr lang="da-DK" dirty="0"/>
              <a:t>Kirurg</a:t>
            </a:r>
          </a:p>
          <a:p>
            <a:pPr marL="0" indent="0">
              <a:buNone/>
            </a:pPr>
            <a:r>
              <a:rPr lang="da-DK" dirty="0"/>
              <a:t>Maskine</a:t>
            </a:r>
          </a:p>
          <a:p>
            <a:pPr marL="0" indent="0">
              <a:buNone/>
            </a:pPr>
            <a:r>
              <a:rPr lang="da-DK" dirty="0"/>
              <a:t>Metal</a:t>
            </a:r>
          </a:p>
          <a:p>
            <a:pPr marL="0" indent="0">
              <a:buNone/>
            </a:pPr>
            <a:r>
              <a:rPr lang="da-DK" dirty="0"/>
              <a:t>Planet</a:t>
            </a:r>
          </a:p>
          <a:p>
            <a:pPr marL="0" indent="0">
              <a:buNone/>
            </a:pPr>
            <a:r>
              <a:rPr lang="da-DK" dirty="0"/>
              <a:t>Porno</a:t>
            </a:r>
          </a:p>
          <a:p>
            <a:pPr marL="0" indent="0">
              <a:buNone/>
            </a:pPr>
            <a:r>
              <a:rPr lang="da-DK" dirty="0"/>
              <a:t>Praktik</a:t>
            </a:r>
          </a:p>
          <a:p>
            <a:pPr marL="0" indent="0">
              <a:buNone/>
            </a:pPr>
            <a:r>
              <a:rPr lang="da-DK" dirty="0"/>
              <a:t>Pædagog</a:t>
            </a:r>
          </a:p>
          <a:p>
            <a:pPr marL="0" indent="0">
              <a:buNone/>
            </a:pPr>
            <a:r>
              <a:rPr lang="da-DK" dirty="0"/>
              <a:t>Skole</a:t>
            </a:r>
          </a:p>
          <a:p>
            <a:pPr marL="0" indent="0">
              <a:buNone/>
            </a:pPr>
            <a:r>
              <a:rPr lang="da-DK" dirty="0"/>
              <a:t>System</a:t>
            </a:r>
          </a:p>
          <a:p>
            <a:pPr marL="0" indent="0">
              <a:buNone/>
            </a:pPr>
            <a:r>
              <a:rPr lang="da-DK" dirty="0"/>
              <a:t>Taktik</a:t>
            </a:r>
          </a:p>
          <a:p>
            <a:pPr marL="0" indent="0">
              <a:buNone/>
            </a:pPr>
            <a:r>
              <a:rPr lang="da-DK" dirty="0"/>
              <a:t>Telefon</a:t>
            </a:r>
          </a:p>
          <a:p>
            <a:pPr marL="0" indent="0">
              <a:buNone/>
            </a:pPr>
            <a:r>
              <a:rPr lang="da-DK" dirty="0"/>
              <a:t>Teori</a:t>
            </a:r>
          </a:p>
          <a:p>
            <a:pPr marL="0" indent="0">
              <a:buNone/>
            </a:pPr>
            <a:r>
              <a:rPr lang="da-DK" dirty="0"/>
              <a:t>Termometer</a:t>
            </a:r>
          </a:p>
          <a:p>
            <a:pPr marL="0" indent="0">
              <a:buNone/>
            </a:pPr>
            <a:r>
              <a:rPr lang="da-DK" dirty="0"/>
              <a:t>Vikar 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686E753-6C29-42B3-BD67-27E0AB67B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Quiz. Ord fra Græsk</a:t>
            </a:r>
          </a:p>
        </p:txBody>
      </p:sp>
    </p:spTree>
    <p:extLst>
      <p:ext uri="{BB962C8B-B14F-4D97-AF65-F5344CB8AC3E}">
        <p14:creationId xmlns:p14="http://schemas.microsoft.com/office/powerpoint/2010/main" val="26569473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Vi vader rundt i antikken!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Video – Hvad kan moderne mennesker bruge myten til? </a:t>
            </a:r>
            <a:r>
              <a:rPr lang="da-DK" dirty="0">
                <a:hlinkClick r:id="rId2"/>
              </a:rPr>
              <a:t>https://oldportalen.systime.dk/?id=597#c2776</a:t>
            </a:r>
            <a:endParaRPr lang="da-DK" dirty="0"/>
          </a:p>
          <a:p>
            <a:r>
              <a:rPr lang="da-DK" dirty="0"/>
              <a:t>Pararbejde med flere eksempler på antikkens efterspor</a:t>
            </a:r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632" y="4005064"/>
            <a:ext cx="282892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34422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a-DK" dirty="0"/>
              <a:t>Find et par hjemmesider med præsentationer af de græske guder. </a:t>
            </a:r>
            <a:r>
              <a:rPr lang="da-DK" b="1" dirty="0"/>
              <a:t>Lav en skriftlig præsentation af dig </a:t>
            </a:r>
            <a:r>
              <a:rPr lang="da-DK" dirty="0"/>
              <a:t>selv til mig. I din præsentation skal du begrunde, hvilken gud, du synes, du ligner mest eller måske hvilken gud, du gerne ville ligne. </a:t>
            </a:r>
          </a:p>
          <a:p>
            <a:pPr marL="0" indent="0">
              <a:buNone/>
            </a:pPr>
            <a:r>
              <a:rPr lang="da-DK" dirty="0"/>
              <a:t>Find inspiration i en afbildning af guden,  gudens domæne og attributter eller en central myte, som omhandler guden. </a:t>
            </a:r>
          </a:p>
          <a:p>
            <a:pPr marL="0" indent="0">
              <a:buNone/>
            </a:pPr>
            <a:r>
              <a:rPr lang="da-DK" dirty="0"/>
              <a:t>Upload præsentationen under elevfeedback i </a:t>
            </a:r>
            <a:r>
              <a:rPr lang="da-DK" dirty="0" err="1"/>
              <a:t>lectio</a:t>
            </a: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Find min indre Gud</a:t>
            </a:r>
          </a:p>
        </p:txBody>
      </p:sp>
    </p:spTree>
    <p:extLst>
      <p:ext uri="{BB962C8B-B14F-4D97-AF65-F5344CB8AC3E}">
        <p14:creationId xmlns:p14="http://schemas.microsoft.com/office/powerpoint/2010/main" val="29611444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236744"/>
            <a:ext cx="7751617" cy="6626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1758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Hvad handler oldtidskundskab om?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32" y="2636912"/>
            <a:ext cx="3624936" cy="1628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753" y="2205742"/>
            <a:ext cx="3339455" cy="2228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509120"/>
            <a:ext cx="3147814" cy="2180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074397"/>
            <a:ext cx="1647825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9169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04664"/>
            <a:ext cx="2736304" cy="5920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934286"/>
            <a:ext cx="1905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5E77053F-A98F-4146-9412-5FB3FD573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404663"/>
            <a:ext cx="9072258" cy="7040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2656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721517" y="1052736"/>
            <a:ext cx="3422483" cy="1886921"/>
          </a:xfrm>
        </p:spPr>
        <p:txBody>
          <a:bodyPr/>
          <a:lstStyle/>
          <a:p>
            <a:r>
              <a:rPr lang="da-DK" dirty="0"/>
              <a:t>HVOR ER VI GEOGRAFISK?</a:t>
            </a:r>
          </a:p>
        </p:txBody>
      </p:sp>
      <p:sp>
        <p:nvSpPr>
          <p:cNvPr id="6" name="Pladsholder til tekst 5"/>
          <p:cNvSpPr>
            <a:spLocks noGrp="1"/>
          </p:cNvSpPr>
          <p:nvPr>
            <p:ph type="body" sz="half" idx="2"/>
          </p:nvPr>
        </p:nvSpPr>
        <p:spPr>
          <a:xfrm>
            <a:off x="5739592" y="2996952"/>
            <a:ext cx="3411725" cy="2517289"/>
          </a:xfrm>
        </p:spPr>
        <p:txBody>
          <a:bodyPr>
            <a:normAutofit/>
          </a:bodyPr>
          <a:lstStyle/>
          <a:p>
            <a:r>
              <a:rPr lang="da-DK" dirty="0"/>
              <a:t>Grækenland og Romerriget i perioden fra 800 </a:t>
            </a:r>
            <a:r>
              <a:rPr lang="da-DK" dirty="0" err="1"/>
              <a:t>fvt</a:t>
            </a:r>
            <a:r>
              <a:rPr lang="da-DK" dirty="0"/>
              <a:t>- 500 evt. </a:t>
            </a:r>
          </a:p>
          <a:p>
            <a:endParaRPr lang="da-DK" dirty="0"/>
          </a:p>
          <a:p>
            <a:r>
              <a:rPr lang="da-DK" dirty="0"/>
              <a:t>Perioden kaldes antikken og er fundamentet for europæisk kultur.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B93362B-4CF3-A443-89B8-8DE177F90BE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36712"/>
            <a:ext cx="4513760" cy="2517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E4A9AE19-A761-D54B-AA70-E54C4E5A7354}"/>
              </a:ext>
            </a:extLst>
          </p:cNvPr>
          <p:cNvSpPr txBox="1"/>
          <p:nvPr/>
        </p:nvSpPr>
        <p:spPr>
          <a:xfrm>
            <a:off x="446269" y="467380"/>
            <a:ext cx="4700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Grækenland under den peloponnesiske krig</a:t>
            </a:r>
          </a:p>
        </p:txBody>
      </p:sp>
      <p:pic>
        <p:nvPicPr>
          <p:cNvPr id="1028" name="Picture 4" descr="Romerrigets placering">
            <a:extLst>
              <a:ext uri="{FF2B5EF4-FFF2-40B4-BE49-F238E27FC236}">
                <a16:creationId xmlns:a16="http://schemas.microsoft.com/office/drawing/2014/main" id="{58A97BB3-6FB5-5041-8F3F-841945D639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39532"/>
            <a:ext cx="4513760" cy="2875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76DA8DA1-6029-5243-9F74-7E84B468CB97}"/>
              </a:ext>
            </a:extLst>
          </p:cNvPr>
          <p:cNvSpPr txBox="1"/>
          <p:nvPr/>
        </p:nvSpPr>
        <p:spPr>
          <a:xfrm>
            <a:off x="539552" y="3504000"/>
            <a:ext cx="1343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Romerriget</a:t>
            </a:r>
          </a:p>
        </p:txBody>
      </p:sp>
    </p:spTree>
    <p:extLst>
      <p:ext uri="{BB962C8B-B14F-4D97-AF65-F5344CB8AC3E}">
        <p14:creationId xmlns:p14="http://schemas.microsoft.com/office/powerpoint/2010/main" val="968086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Det antikke Grækenland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3" r="7603"/>
          <a:stretch/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a-DK" dirty="0"/>
              <a:t> Fokus på især bystaten Athen, der omfattede området Attika og Salamis.</a:t>
            </a:r>
          </a:p>
          <a:p>
            <a:endParaRPr lang="da-DK" dirty="0"/>
          </a:p>
          <a:p>
            <a:r>
              <a:rPr lang="da-DK" dirty="0"/>
              <a:t>Selvstændige bystater (</a:t>
            </a:r>
            <a:r>
              <a:rPr lang="da-DK" dirty="0" err="1"/>
              <a:t>polis</a:t>
            </a:r>
            <a:r>
              <a:rPr lang="da-DK" dirty="0"/>
              <a:t>) og kolonier.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78485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Periodisering</a:t>
            </a:r>
            <a:br>
              <a:rPr lang="da-DK" dirty="0"/>
            </a:br>
            <a:r>
              <a:rPr lang="da-DK" sz="2800" dirty="0"/>
              <a:t>Se ”</a:t>
            </a:r>
            <a:r>
              <a:rPr lang="da-DK" sz="2800" dirty="0" err="1"/>
              <a:t>Paidaias</a:t>
            </a:r>
            <a:r>
              <a:rPr lang="da-DK" sz="2800" dirty="0"/>
              <a:t>” omslag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98" y="2348880"/>
            <a:ext cx="7920880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3267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indhol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da-DK" dirty="0"/>
              <a:t>Grækerne udgør kun 3 % af EU’s befolkning…</a:t>
            </a:r>
          </a:p>
          <a:p>
            <a:pPr>
              <a:buFontTx/>
              <a:buChar char="-"/>
            </a:pPr>
            <a:r>
              <a:rPr lang="da-DK" dirty="0"/>
              <a:t>Men oldtidens grækere spiller en nøglerolle i det moderne samfunds udviklingshistorie – fx filosofi, drama, litteratur, historieskrivning, politik og arkitektur.</a:t>
            </a:r>
          </a:p>
          <a:p>
            <a:pPr>
              <a:buFontTx/>
              <a:buChar char="-"/>
            </a:pPr>
            <a:r>
              <a:rPr lang="da-DK" dirty="0"/>
              <a:t>Tidlig videnskab – sætte iagttagelser i system, fx: argumentation (logik), digtning (poetik), indretning af staten (politik), udforskning af fortiden (historie), skelne mellem planter (botanik)….</a:t>
            </a:r>
          </a:p>
          <a:p>
            <a:pPr>
              <a:buFontTx/>
              <a:buChar char="-"/>
            </a:pPr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Hvorfor skal jeg lære om antikken i 2025? </a:t>
            </a:r>
          </a:p>
        </p:txBody>
      </p:sp>
    </p:spTree>
    <p:extLst>
      <p:ext uri="{BB962C8B-B14F-4D97-AF65-F5344CB8AC3E}">
        <p14:creationId xmlns:p14="http://schemas.microsoft.com/office/powerpoint/2010/main" val="1829644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B6C47032-E0F1-9B45-972D-9BDB84E50D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/>
              <a:t>Oldtidskundskab er et videns-, kundskabs- og kulturfag, der omhandler </a:t>
            </a:r>
            <a:r>
              <a:rPr lang="da-DK" b="1" dirty="0"/>
              <a:t>antikken som grundlag for senere perioders kultur og forestillingsverden </a:t>
            </a:r>
            <a:r>
              <a:rPr lang="da-DK" dirty="0"/>
              <a:t>såvel europæisk som globalt. Faget er centralt for elevernes </a:t>
            </a:r>
            <a:r>
              <a:rPr lang="da-DK" b="1" dirty="0"/>
              <a:t>almendannelse</a:t>
            </a:r>
            <a:r>
              <a:rPr lang="da-DK" dirty="0"/>
              <a:t>, idet det beskæftiger sig med antikke </a:t>
            </a:r>
            <a:r>
              <a:rPr lang="da-DK" b="1" dirty="0"/>
              <a:t>tekster og monumenter, hvori værdier, begreber og formsprog, der blev normgivende for senere perioders kultur og forestillingsverden, kommer til udtryk.</a:t>
            </a:r>
          </a:p>
          <a:p>
            <a:endParaRPr lang="da-DK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DB92EEC-50BE-B941-9F4D-41FCE8B4A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If. bekendtgørelsen</a:t>
            </a:r>
          </a:p>
        </p:txBody>
      </p:sp>
    </p:spTree>
    <p:extLst>
      <p:ext uri="{BB962C8B-B14F-4D97-AF65-F5344CB8AC3E}">
        <p14:creationId xmlns:p14="http://schemas.microsoft.com/office/powerpoint/2010/main" val="796832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a-DK" dirty="0"/>
              <a:t>De græske myter og guder</a:t>
            </a:r>
          </a:p>
          <a:p>
            <a:r>
              <a:rPr lang="da-DK" dirty="0"/>
              <a:t>Den gode fortælling – epos</a:t>
            </a:r>
          </a:p>
          <a:p>
            <a:r>
              <a:rPr lang="da-DK" dirty="0"/>
              <a:t>Det græske teater – tragedien og komedien</a:t>
            </a:r>
          </a:p>
          <a:p>
            <a:r>
              <a:rPr lang="da-DK" dirty="0"/>
              <a:t>Det græske demokrati – det gode samfund og menneskeliv. </a:t>
            </a:r>
          </a:p>
          <a:p>
            <a:r>
              <a:rPr lang="da-DK" dirty="0"/>
              <a:t>Den tidligste historieskrivning – overgangen mellem </a:t>
            </a:r>
            <a:r>
              <a:rPr lang="da-DK" dirty="0" err="1"/>
              <a:t>mythos</a:t>
            </a:r>
            <a:r>
              <a:rPr lang="da-DK" dirty="0"/>
              <a:t> og logos</a:t>
            </a:r>
          </a:p>
          <a:p>
            <a:r>
              <a:rPr lang="da-DK" dirty="0"/>
              <a:t>Den græske filosofi som grundlag for al moderne videnskab – både humaniora, naturvidenskab og samfundsvidenskab</a:t>
            </a:r>
          </a:p>
          <a:p>
            <a:r>
              <a:rPr lang="da-DK" dirty="0"/>
              <a:t>Det antikke formsprog i skulpturer</a:t>
            </a:r>
          </a:p>
          <a:p>
            <a:endParaRPr lang="da-DK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Hvad skal vi arbejde med i faget?</a:t>
            </a:r>
          </a:p>
        </p:txBody>
      </p:sp>
    </p:spTree>
    <p:extLst>
      <p:ext uri="{BB962C8B-B14F-4D97-AF65-F5344CB8AC3E}">
        <p14:creationId xmlns:p14="http://schemas.microsoft.com/office/powerpoint/2010/main" val="7346374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dbunden">
  <a:themeElements>
    <a:clrScheme name="Indbunden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Indbunden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Indbunden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2391</TotalTime>
  <Words>538</Words>
  <Application>Microsoft Macintosh PowerPoint</Application>
  <PresentationFormat>Skærmshow (4:3)</PresentationFormat>
  <Paragraphs>75</Paragraphs>
  <Slides>18</Slides>
  <Notes>2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18</vt:i4>
      </vt:variant>
    </vt:vector>
  </HeadingPairs>
  <TitlesOfParts>
    <vt:vector size="23" baseType="lpstr">
      <vt:lpstr>Arial</vt:lpstr>
      <vt:lpstr>Book Antiqua</vt:lpstr>
      <vt:lpstr>Calibri</vt:lpstr>
      <vt:lpstr>Wingdings</vt:lpstr>
      <vt:lpstr>Indbunden</vt:lpstr>
      <vt:lpstr>Introduktion til oldtidskundskab</vt:lpstr>
      <vt:lpstr>Hvad handler oldtidskundskab om?</vt:lpstr>
      <vt:lpstr>PowerPoint-præsentation</vt:lpstr>
      <vt:lpstr>HVOR ER VI GEOGRAFISK?</vt:lpstr>
      <vt:lpstr>Det antikke Grækenland</vt:lpstr>
      <vt:lpstr>Periodisering Se ”Paidaias” omslag</vt:lpstr>
      <vt:lpstr>Hvorfor skal jeg lære om antikken i 2025? </vt:lpstr>
      <vt:lpstr>If. bekendtgørelsen</vt:lpstr>
      <vt:lpstr>Hvad skal vi arbejde med i faget?</vt:lpstr>
      <vt:lpstr>Hvordan skal vi arbejde i oldtidskundskab?</vt:lpstr>
      <vt:lpstr>Hvilken krop er smukkest?</vt:lpstr>
      <vt:lpstr>Spydbæreren fra sportspladsen i Pompei</vt:lpstr>
      <vt:lpstr>Hvilken bolig er smukkest?</vt:lpstr>
      <vt:lpstr>Arven fra antikken og renæssance</vt:lpstr>
      <vt:lpstr>Quiz. Ord fra Græsk</vt:lpstr>
      <vt:lpstr>Vi vader rundt i antikken!</vt:lpstr>
      <vt:lpstr>Find min indre Gud</vt:lpstr>
      <vt:lpstr>PowerPoint-præsentation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Introduktion til oldtidskundskab</dc:title>
  <dc:creator>Anne Sofie</dc:creator>
  <cp:lastModifiedBy>Sofie Hust Augustesen</cp:lastModifiedBy>
  <cp:revision>31</cp:revision>
  <cp:lastPrinted>2020-08-12T13:27:05Z</cp:lastPrinted>
  <dcterms:created xsi:type="dcterms:W3CDTF">2020-08-04T07:32:57Z</dcterms:created>
  <dcterms:modified xsi:type="dcterms:W3CDTF">2025-08-04T14:16:25Z</dcterms:modified>
</cp:coreProperties>
</file>