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6"/>
  </p:notesMasterIdLst>
  <p:sldIdLst>
    <p:sldId id="256" r:id="rId2"/>
    <p:sldId id="267" r:id="rId3"/>
    <p:sldId id="259" r:id="rId4"/>
    <p:sldId id="257" r:id="rId5"/>
    <p:sldId id="263" r:id="rId6"/>
    <p:sldId id="260" r:id="rId7"/>
    <p:sldId id="261" r:id="rId8"/>
    <p:sldId id="262" r:id="rId9"/>
    <p:sldId id="268" r:id="rId10"/>
    <p:sldId id="266" r:id="rId11"/>
    <p:sldId id="265" r:id="rId12"/>
    <p:sldId id="269" r:id="rId13"/>
    <p:sldId id="264" r:id="rId14"/>
    <p:sldId id="270"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87624" autoAdjust="0"/>
  </p:normalViewPr>
  <p:slideViewPr>
    <p:cSldViewPr snapToGrid="0">
      <p:cViewPr varScale="1">
        <p:scale>
          <a:sx n="55" d="100"/>
          <a:sy n="55" d="100"/>
        </p:scale>
        <p:origin x="9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F75FA-5F41-442C-9FBC-3D3EBE38C76D}" type="datetimeFigureOut">
              <a:rPr lang="da-DK" smtClean="0"/>
              <a:t>04-09-2025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0D3BF-3B9D-4CE5-BBB1-F4873E4FF223}" type="slidenum">
              <a:rPr lang="da-DK" smtClean="0"/>
              <a:t>‹nr.›</a:t>
            </a:fld>
            <a:endParaRPr lang="da-DK"/>
          </a:p>
        </p:txBody>
      </p:sp>
    </p:spTree>
    <p:extLst>
      <p:ext uri="{BB962C8B-B14F-4D97-AF65-F5344CB8AC3E}">
        <p14:creationId xmlns:p14="http://schemas.microsoft.com/office/powerpoint/2010/main" val="2802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110D3BF-3B9D-4CE5-BBB1-F4873E4FF223}" type="slidenum">
              <a:rPr lang="da-DK" smtClean="0"/>
              <a:t>1</a:t>
            </a:fld>
            <a:endParaRPr lang="da-DK"/>
          </a:p>
        </p:txBody>
      </p:sp>
    </p:spTree>
    <p:extLst>
      <p:ext uri="{BB962C8B-B14F-4D97-AF65-F5344CB8AC3E}">
        <p14:creationId xmlns:p14="http://schemas.microsoft.com/office/powerpoint/2010/main" val="263681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110D3BF-3B9D-4CE5-BBB1-F4873E4FF223}" type="slidenum">
              <a:rPr lang="da-DK" smtClean="0"/>
              <a:t>4</a:t>
            </a:fld>
            <a:endParaRPr lang="da-DK"/>
          </a:p>
        </p:txBody>
      </p:sp>
    </p:spTree>
    <p:extLst>
      <p:ext uri="{BB962C8B-B14F-4D97-AF65-F5344CB8AC3E}">
        <p14:creationId xmlns:p14="http://schemas.microsoft.com/office/powerpoint/2010/main" val="207310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Reklamevideoen om en idyllisk virkelighed:</a:t>
            </a:r>
          </a:p>
          <a:p>
            <a:r>
              <a:rPr lang="da-DK" baseline="0" dirty="0"/>
              <a:t>https://www.youtube.com/watch?v=6_hGyLYQSmU </a:t>
            </a:r>
          </a:p>
          <a:p>
            <a:endParaRPr lang="da-DK" dirty="0"/>
          </a:p>
        </p:txBody>
      </p:sp>
      <p:sp>
        <p:nvSpPr>
          <p:cNvPr id="4" name="Pladsholder til slidenummer 3"/>
          <p:cNvSpPr>
            <a:spLocks noGrp="1"/>
          </p:cNvSpPr>
          <p:nvPr>
            <p:ph type="sldNum" sz="quarter" idx="5"/>
          </p:nvPr>
        </p:nvSpPr>
        <p:spPr/>
        <p:txBody>
          <a:bodyPr/>
          <a:lstStyle/>
          <a:p>
            <a:fld id="{6110D3BF-3B9D-4CE5-BBB1-F4873E4FF223}" type="slidenum">
              <a:rPr lang="da-DK" smtClean="0"/>
              <a:t>5</a:t>
            </a:fld>
            <a:endParaRPr lang="da-DK"/>
          </a:p>
        </p:txBody>
      </p:sp>
    </p:spTree>
    <p:extLst>
      <p:ext uri="{BB962C8B-B14F-4D97-AF65-F5344CB8AC3E}">
        <p14:creationId xmlns:p14="http://schemas.microsoft.com/office/powerpoint/2010/main" val="239946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Modsat oplysningstiden, der var en udadvendt periode, så var romantikken en indadvendt periode, hvor man dyrkede menneskets indre følelser, det sjælelige.</a:t>
            </a:r>
          </a:p>
          <a:p>
            <a:endParaRPr lang="da-DK" dirty="0"/>
          </a:p>
          <a:p>
            <a:r>
              <a:rPr lang="da-DK" dirty="0"/>
              <a:t>Organismetanken: verdenen er en samlet organisme, et samlet kosmos, hvor der er sammenhængskraft mellem dyr og mennesker osv. </a:t>
            </a:r>
          </a:p>
          <a:p>
            <a:endParaRPr lang="da-DK" dirty="0"/>
          </a:p>
          <a:p>
            <a:r>
              <a:rPr lang="da-DK" dirty="0"/>
              <a:t>Universalromantikken dyrker harmoni, den smukke og det skønne i tilværelsen. Verden er idyllisk. Romantiserer noget = man gør noget bedre end, hvad det reelt er.</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Maleri: Caspar D. Friederich: ”Vandreren over tågehavet” (1818).</a:t>
            </a:r>
          </a:p>
        </p:txBody>
      </p:sp>
      <p:sp>
        <p:nvSpPr>
          <p:cNvPr id="4" name="Pladsholder til slidenummer 3"/>
          <p:cNvSpPr>
            <a:spLocks noGrp="1"/>
          </p:cNvSpPr>
          <p:nvPr>
            <p:ph type="sldNum" sz="quarter" idx="5"/>
          </p:nvPr>
        </p:nvSpPr>
        <p:spPr/>
        <p:txBody>
          <a:bodyPr/>
          <a:lstStyle/>
          <a:p>
            <a:fld id="{6110D3BF-3B9D-4CE5-BBB1-F4873E4FF223}" type="slidenum">
              <a:rPr lang="da-DK" smtClean="0"/>
              <a:t>6</a:t>
            </a:fld>
            <a:endParaRPr lang="da-DK"/>
          </a:p>
        </p:txBody>
      </p:sp>
    </p:spTree>
    <p:extLst>
      <p:ext uri="{BB962C8B-B14F-4D97-AF65-F5344CB8AC3E}">
        <p14:creationId xmlns:p14="http://schemas.microsoft.com/office/powerpoint/2010/main" val="198465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slidenummer 3"/>
          <p:cNvSpPr>
            <a:spLocks noGrp="1"/>
          </p:cNvSpPr>
          <p:nvPr>
            <p:ph type="sldNum" sz="quarter" idx="5"/>
          </p:nvPr>
        </p:nvSpPr>
        <p:spPr/>
        <p:txBody>
          <a:bodyPr/>
          <a:lstStyle/>
          <a:p>
            <a:fld id="{6110D3BF-3B9D-4CE5-BBB1-F4873E4FF223}" type="slidenum">
              <a:rPr lang="da-DK" smtClean="0"/>
              <a:t>8</a:t>
            </a:fld>
            <a:endParaRPr lang="da-DK"/>
          </a:p>
        </p:txBody>
      </p:sp>
    </p:spTree>
    <p:extLst>
      <p:ext uri="{BB962C8B-B14F-4D97-AF65-F5344CB8AC3E}">
        <p14:creationId xmlns:p14="http://schemas.microsoft.com/office/powerpoint/2010/main" val="188396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slidenummer 3"/>
          <p:cNvSpPr>
            <a:spLocks noGrp="1"/>
          </p:cNvSpPr>
          <p:nvPr>
            <p:ph type="sldNum" sz="quarter" idx="5"/>
          </p:nvPr>
        </p:nvSpPr>
        <p:spPr/>
        <p:txBody>
          <a:bodyPr/>
          <a:lstStyle/>
          <a:p>
            <a:fld id="{6110D3BF-3B9D-4CE5-BBB1-F4873E4FF223}" type="slidenum">
              <a:rPr lang="da-DK" smtClean="0"/>
              <a:t>9</a:t>
            </a:fld>
            <a:endParaRPr lang="da-DK"/>
          </a:p>
        </p:txBody>
      </p:sp>
    </p:spTree>
    <p:extLst>
      <p:ext uri="{BB962C8B-B14F-4D97-AF65-F5344CB8AC3E}">
        <p14:creationId xmlns:p14="http://schemas.microsoft.com/office/powerpoint/2010/main" val="846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Allitterationer, assonans og anaforer.</a:t>
            </a:r>
          </a:p>
          <a:p>
            <a:r>
              <a:rPr lang="da-DK" dirty="0"/>
              <a:t>Mange adjektiver, der gør sproget sansefuldt. </a:t>
            </a:r>
          </a:p>
        </p:txBody>
      </p:sp>
      <p:sp>
        <p:nvSpPr>
          <p:cNvPr id="4" name="Pladsholder til slidenummer 3"/>
          <p:cNvSpPr>
            <a:spLocks noGrp="1"/>
          </p:cNvSpPr>
          <p:nvPr>
            <p:ph type="sldNum" sz="quarter" idx="5"/>
          </p:nvPr>
        </p:nvSpPr>
        <p:spPr/>
        <p:txBody>
          <a:bodyPr/>
          <a:lstStyle/>
          <a:p>
            <a:fld id="{6110D3BF-3B9D-4CE5-BBB1-F4873E4FF223}" type="slidenum">
              <a:rPr lang="da-DK" smtClean="0"/>
              <a:t>10</a:t>
            </a:fld>
            <a:endParaRPr lang="da-DK"/>
          </a:p>
        </p:txBody>
      </p:sp>
    </p:spTree>
    <p:extLst>
      <p:ext uri="{BB962C8B-B14F-4D97-AF65-F5344CB8AC3E}">
        <p14:creationId xmlns:p14="http://schemas.microsoft.com/office/powerpoint/2010/main" val="46098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romantiske tanke er dualistisk. Verden er delt mellem den materielle verden og den åndelige verden.</a:t>
            </a:r>
          </a:p>
          <a:p>
            <a:endParaRPr lang="da-DK" dirty="0"/>
          </a:p>
          <a:p>
            <a:r>
              <a:rPr lang="da-DK" dirty="0"/>
              <a:t>Den åndelige verden er vigtigere end den jordiske verden. </a:t>
            </a:r>
          </a:p>
          <a:p>
            <a:endParaRPr lang="da-DK" dirty="0"/>
          </a:p>
          <a:p>
            <a:r>
              <a:rPr lang="da-DK" dirty="0"/>
              <a:t>- Den materielle verden er knyttet til realiteterne: tiden, kroppen og det sanselige. </a:t>
            </a:r>
          </a:p>
          <a:p>
            <a:r>
              <a:rPr lang="da-DK" dirty="0"/>
              <a:t>- Den åndelige verden er knyttet til idealerne: det tidløse, det uendelige, de rene former, det guddommelige – samlet formuleret i treenigheden: det gode, det sande og det skønne, der forener etik, erkendelse og æstetik i en omfattende harmoni. </a:t>
            </a:r>
          </a:p>
          <a:p>
            <a:endParaRPr lang="da-DK" dirty="0"/>
          </a:p>
          <a:p>
            <a:r>
              <a:rPr lang="da-DK" dirty="0"/>
              <a:t>- Mennesket er udspændt mellem det materielle og det åndelige. Det lever i den materielle verden, men </a:t>
            </a:r>
            <a:r>
              <a:rPr lang="da-DK" i="1" dirty="0"/>
              <a:t>længes, </a:t>
            </a:r>
            <a:r>
              <a:rPr lang="da-DK" i="0" dirty="0"/>
              <a:t>bevidst eller ubevidst efter det åndelige. </a:t>
            </a:r>
          </a:p>
          <a:p>
            <a:r>
              <a:rPr lang="da-DK" i="0" dirty="0"/>
              <a:t>- Ifølge den græske filosof Platon, så var ideernes verden [idealerne] egentlig den sande realitet, og fænomenernes verden var blot et bedrag af det åndelige. </a:t>
            </a:r>
          </a:p>
          <a:p>
            <a:r>
              <a:rPr lang="da-DK" i="0" dirty="0"/>
              <a:t>- Menneskets </a:t>
            </a:r>
            <a:r>
              <a:rPr lang="da-DK" i="1" dirty="0"/>
              <a:t>higen </a:t>
            </a:r>
            <a:r>
              <a:rPr lang="da-DK" i="0" dirty="0"/>
              <a:t>efter det gode, det sande og det skønne er en bestræbelse på at overvinde dualismen i tilværelsen. </a:t>
            </a:r>
            <a:endParaRPr lang="da-DK" dirty="0"/>
          </a:p>
        </p:txBody>
      </p:sp>
      <p:sp>
        <p:nvSpPr>
          <p:cNvPr id="4" name="Pladsholder til slidenummer 3"/>
          <p:cNvSpPr>
            <a:spLocks noGrp="1"/>
          </p:cNvSpPr>
          <p:nvPr>
            <p:ph type="sldNum" sz="quarter" idx="5"/>
          </p:nvPr>
        </p:nvSpPr>
        <p:spPr/>
        <p:txBody>
          <a:bodyPr/>
          <a:lstStyle/>
          <a:p>
            <a:fld id="{6110D3BF-3B9D-4CE5-BBB1-F4873E4FF223}" type="slidenum">
              <a:rPr lang="da-DK" smtClean="0"/>
              <a:t>11</a:t>
            </a:fld>
            <a:endParaRPr lang="da-DK"/>
          </a:p>
        </p:txBody>
      </p:sp>
    </p:spTree>
    <p:extLst>
      <p:ext uri="{BB962C8B-B14F-4D97-AF65-F5344CB8AC3E}">
        <p14:creationId xmlns:p14="http://schemas.microsoft.com/office/powerpoint/2010/main" val="154453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Den romantiske tankegang, hvor nogle digtere formår at overvinde dualismen og forbinde sig med det guddommelige, kaldes også for universalromantikken. </a:t>
            </a:r>
          </a:p>
          <a:p>
            <a:r>
              <a:rPr lang="da-DK" dirty="0"/>
              <a:t>- For andre digtere var dualismen definitiv, uoprettelig. Den menneskelige stræben efter det guddommelige var på forhånd dømt til at mislykkes, fordi mennesket en gang for alle var faldet fra ”Åndernes Rige”* Denne romantiske opfattelse kaldes for nyplatonisme efter den græske filosof Platon. Det højeste som mennesket kunne opnå, var en smertelig erkendelse af, at der var en højere verden, som det ikke var en del af, men blot en ”skygge” af. I Danmark var Staffeldt repræsentant for denne opfattelse.</a:t>
            </a:r>
          </a:p>
          <a:p>
            <a:endParaRPr lang="da-DK" dirty="0"/>
          </a:p>
          <a:p>
            <a:r>
              <a:rPr lang="da-DK" dirty="0"/>
              <a:t>* Historien om Adam og Eva, der blev udvist fra Edens Have. Adam og Eva skulle leve et liv i den jordiske verden, som guds straf </a:t>
            </a:r>
            <a:r>
              <a:rPr lang="da-DK" dirty="0">
                <a:sym typeface="Wingdings" panose="05000000000000000000" pitchFamily="2" charset="2"/>
              </a:rPr>
              <a:t> Arvesynden</a:t>
            </a:r>
            <a:r>
              <a:rPr lang="da-DK" dirty="0"/>
              <a:t>.  </a:t>
            </a:r>
          </a:p>
        </p:txBody>
      </p:sp>
      <p:sp>
        <p:nvSpPr>
          <p:cNvPr id="4" name="Pladsholder til slidenummer 3"/>
          <p:cNvSpPr>
            <a:spLocks noGrp="1"/>
          </p:cNvSpPr>
          <p:nvPr>
            <p:ph type="sldNum" sz="quarter" idx="5"/>
          </p:nvPr>
        </p:nvSpPr>
        <p:spPr/>
        <p:txBody>
          <a:bodyPr/>
          <a:lstStyle/>
          <a:p>
            <a:fld id="{6110D3BF-3B9D-4CE5-BBB1-F4873E4FF223}" type="slidenum">
              <a:rPr lang="da-DK" smtClean="0"/>
              <a:t>13</a:t>
            </a:fld>
            <a:endParaRPr lang="da-DK"/>
          </a:p>
        </p:txBody>
      </p:sp>
    </p:spTree>
    <p:extLst>
      <p:ext uri="{BB962C8B-B14F-4D97-AF65-F5344CB8AC3E}">
        <p14:creationId xmlns:p14="http://schemas.microsoft.com/office/powerpoint/2010/main" val="271466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9/4/2025</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‹nr.›</a:t>
            </a:fld>
            <a:endParaRPr lang="en-US" dirty="0"/>
          </a:p>
        </p:txBody>
      </p:sp>
    </p:spTree>
    <p:extLst>
      <p:ext uri="{BB962C8B-B14F-4D97-AF65-F5344CB8AC3E}">
        <p14:creationId xmlns:p14="http://schemas.microsoft.com/office/powerpoint/2010/main" val="163088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9/4/2025</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326506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9/4/2025</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198924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9/4/2025</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72953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9/4/2025</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235134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9/4/2025</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369771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9/4/2025</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234764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9/4/2025</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418542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9/4/2025</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60394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9/4/2025</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77160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9/4/2025</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2582261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9/4/2025</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‹nr.›</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04967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ThO76peOw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9ThO76peOw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descr="Et billede, der indeholder Farverigt, orange, regnbue, sky&#10;&#10;Automatisk genereret beskrivelse">
            <a:extLst>
              <a:ext uri="{FF2B5EF4-FFF2-40B4-BE49-F238E27FC236}">
                <a16:creationId xmlns:a16="http://schemas.microsoft.com/office/drawing/2014/main" id="{F15D54BE-E46C-AA8D-FAFE-6CAD0A5DF94E}"/>
              </a:ext>
            </a:extLst>
          </p:cNvPr>
          <p:cNvPicPr>
            <a:picLocks noChangeAspect="1"/>
          </p:cNvPicPr>
          <p:nvPr/>
        </p:nvPicPr>
        <p:blipFill rotWithShape="1">
          <a:blip r:embed="rId3">
            <a:alphaModFix amt="40000"/>
          </a:blip>
          <a:srcRect t="21386" r="-1" b="22350"/>
          <a:stretch/>
        </p:blipFill>
        <p:spPr>
          <a:xfrm>
            <a:off x="1525" y="10"/>
            <a:ext cx="12188951" cy="6857990"/>
          </a:xfrm>
          <a:prstGeom prst="rect">
            <a:avLst/>
          </a:prstGeom>
        </p:spPr>
      </p:pic>
      <p:grpSp>
        <p:nvGrpSpPr>
          <p:cNvPr id="2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F806DC53-0AD2-BCB1-031A-BAEA21A2ACBA}"/>
              </a:ext>
            </a:extLst>
          </p:cNvPr>
          <p:cNvSpPr>
            <a:spLocks noGrp="1"/>
          </p:cNvSpPr>
          <p:nvPr>
            <p:ph type="ctrTitle"/>
          </p:nvPr>
        </p:nvSpPr>
        <p:spPr>
          <a:xfrm>
            <a:off x="2562606" y="1122363"/>
            <a:ext cx="7063739" cy="2387600"/>
          </a:xfrm>
        </p:spPr>
        <p:txBody>
          <a:bodyPr>
            <a:normAutofit/>
          </a:bodyPr>
          <a:lstStyle/>
          <a:p>
            <a:r>
              <a:rPr lang="da-DK" dirty="0">
                <a:solidFill>
                  <a:srgbClr val="FFFFFF"/>
                </a:solidFill>
              </a:rPr>
              <a:t>Romantikken 1800-1870</a:t>
            </a:r>
          </a:p>
        </p:txBody>
      </p:sp>
      <p:sp>
        <p:nvSpPr>
          <p:cNvPr id="3" name="Undertitel 2">
            <a:extLst>
              <a:ext uri="{FF2B5EF4-FFF2-40B4-BE49-F238E27FC236}">
                <a16:creationId xmlns:a16="http://schemas.microsoft.com/office/drawing/2014/main" id="{6E3B6F96-793B-43D4-E672-0468F886E26B}"/>
              </a:ext>
            </a:extLst>
          </p:cNvPr>
          <p:cNvSpPr>
            <a:spLocks noGrp="1"/>
          </p:cNvSpPr>
          <p:nvPr>
            <p:ph type="subTitle" idx="1"/>
          </p:nvPr>
        </p:nvSpPr>
        <p:spPr>
          <a:xfrm>
            <a:off x="2562606" y="3602038"/>
            <a:ext cx="7063739" cy="1655762"/>
          </a:xfrm>
        </p:spPr>
        <p:txBody>
          <a:bodyPr>
            <a:normAutofit/>
          </a:bodyPr>
          <a:lstStyle/>
          <a:p>
            <a:r>
              <a:rPr lang="da-DK" dirty="0">
                <a:solidFill>
                  <a:srgbClr val="FFFFFF"/>
                </a:solidFill>
              </a:rPr>
              <a:t>3z – efteråret 2025</a:t>
            </a:r>
          </a:p>
        </p:txBody>
      </p:sp>
    </p:spTree>
    <p:extLst>
      <p:ext uri="{BB962C8B-B14F-4D97-AF65-F5344CB8AC3E}">
        <p14:creationId xmlns:p14="http://schemas.microsoft.com/office/powerpoint/2010/main" val="120525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35403-82EE-8FAE-A79B-AAF3B4238ADD}"/>
              </a:ext>
            </a:extLst>
          </p:cNvPr>
          <p:cNvSpPr>
            <a:spLocks noGrp="1"/>
          </p:cNvSpPr>
          <p:nvPr>
            <p:ph type="title"/>
          </p:nvPr>
        </p:nvSpPr>
        <p:spPr/>
        <p:txBody>
          <a:bodyPr/>
          <a:lstStyle/>
          <a:p>
            <a:r>
              <a:rPr lang="da-DK" dirty="0"/>
              <a:t>Skrivestil og sprog</a:t>
            </a:r>
          </a:p>
        </p:txBody>
      </p:sp>
      <p:sp>
        <p:nvSpPr>
          <p:cNvPr id="3" name="Pladsholder til indhold 2">
            <a:extLst>
              <a:ext uri="{FF2B5EF4-FFF2-40B4-BE49-F238E27FC236}">
                <a16:creationId xmlns:a16="http://schemas.microsoft.com/office/drawing/2014/main" id="{142F4735-C3A8-A15E-D01F-26C5DBC2BD6F}"/>
              </a:ext>
            </a:extLst>
          </p:cNvPr>
          <p:cNvSpPr>
            <a:spLocks noGrp="1"/>
          </p:cNvSpPr>
          <p:nvPr>
            <p:ph idx="1"/>
          </p:nvPr>
        </p:nvSpPr>
        <p:spPr>
          <a:xfrm>
            <a:off x="777240" y="1825625"/>
            <a:ext cx="5427617" cy="4351338"/>
          </a:xfrm>
        </p:spPr>
        <p:txBody>
          <a:bodyPr/>
          <a:lstStyle/>
          <a:p>
            <a:r>
              <a:rPr lang="da-DK" dirty="0"/>
              <a:t>Fokus på følelser og sanser i sproget.</a:t>
            </a:r>
          </a:p>
          <a:p>
            <a:r>
              <a:rPr lang="da-DK" dirty="0"/>
              <a:t>Billedsprog og stilfigurer:</a:t>
            </a:r>
          </a:p>
          <a:p>
            <a:pPr lvl="1"/>
            <a:r>
              <a:rPr lang="da-DK" dirty="0"/>
              <a:t>Besjælinger og personificeringer</a:t>
            </a:r>
          </a:p>
          <a:p>
            <a:pPr lvl="1"/>
            <a:r>
              <a:rPr lang="da-DK" dirty="0"/>
              <a:t>Sammenkobling mellem det guddommelige og det menneskelige gennem besjæling.</a:t>
            </a:r>
          </a:p>
          <a:p>
            <a:pPr lvl="2"/>
            <a:r>
              <a:rPr lang="da-DK" dirty="0"/>
              <a:t>Det guddommelige besjæles gennem naturen.</a:t>
            </a:r>
          </a:p>
          <a:p>
            <a:pPr lvl="2"/>
            <a:endParaRPr lang="da-DK" dirty="0"/>
          </a:p>
        </p:txBody>
      </p:sp>
      <p:sp>
        <p:nvSpPr>
          <p:cNvPr id="5" name="Tekstfelt 4">
            <a:extLst>
              <a:ext uri="{FF2B5EF4-FFF2-40B4-BE49-F238E27FC236}">
                <a16:creationId xmlns:a16="http://schemas.microsoft.com/office/drawing/2014/main" id="{8A3CDA01-371D-94E8-5F5F-A597764061F1}"/>
              </a:ext>
            </a:extLst>
          </p:cNvPr>
          <p:cNvSpPr txBox="1"/>
          <p:nvPr/>
        </p:nvSpPr>
        <p:spPr>
          <a:xfrm>
            <a:off x="6096000" y="2107535"/>
            <a:ext cx="6093822" cy="2308324"/>
          </a:xfrm>
          <a:prstGeom prst="rect">
            <a:avLst/>
          </a:prstGeom>
          <a:noFill/>
        </p:spPr>
        <p:txBody>
          <a:bodyPr wrap="square">
            <a:spAutoFit/>
          </a:bodyPr>
          <a:lstStyle/>
          <a:p>
            <a:pPr marL="480060" indent="-342900">
              <a:buFont typeface="Arial" panose="020B0604020202020204" pitchFamily="34" charset="0"/>
              <a:buChar char="•"/>
            </a:pPr>
            <a:r>
              <a:rPr lang="da-DK" dirty="0"/>
              <a:t>Fortælleren: en alvidende fortæller:</a:t>
            </a:r>
          </a:p>
          <a:p>
            <a:pPr marL="800100" lvl="1" indent="-342900">
              <a:buFont typeface="Arial" panose="020B0604020202020204" pitchFamily="34" charset="0"/>
              <a:buChar char="•"/>
            </a:pPr>
            <a:r>
              <a:rPr lang="da-DK" dirty="0"/>
              <a:t>Overblik over personerne og deres tanker og følelser.</a:t>
            </a:r>
          </a:p>
          <a:p>
            <a:pPr marL="800100" lvl="1" indent="-342900">
              <a:buFont typeface="Arial" panose="020B0604020202020204" pitchFamily="34" charset="0"/>
              <a:buChar char="•"/>
            </a:pPr>
            <a:r>
              <a:rPr lang="da-DK" dirty="0"/>
              <a:t>Alvidenhed udmønter sig i fortællerens viden om, hvad der er sket før i tiden – og hvad der kommer til at ske.</a:t>
            </a:r>
          </a:p>
          <a:p>
            <a:pPr marL="800100" lvl="1" indent="-342900">
              <a:buFont typeface="Arial" panose="020B0604020202020204" pitchFamily="34" charset="0"/>
              <a:buChar char="•"/>
            </a:pPr>
            <a:r>
              <a:rPr lang="da-DK" dirty="0"/>
              <a:t>Fortællerkommentar: </a:t>
            </a:r>
          </a:p>
          <a:p>
            <a:pPr marL="1120140" lvl="2" indent="-342900">
              <a:buFont typeface="Arial" panose="020B0604020202020204" pitchFamily="34" charset="0"/>
              <a:buChar char="•"/>
            </a:pPr>
            <a:r>
              <a:rPr lang="da-DK" dirty="0"/>
              <a:t>De romantiske tekster anvender ofte en belærende og klar morale, som fortælleren ønsker at fortælle læseren om.</a:t>
            </a:r>
          </a:p>
        </p:txBody>
      </p:sp>
      <p:sp>
        <p:nvSpPr>
          <p:cNvPr id="4" name="Tekstfelt 3">
            <a:extLst>
              <a:ext uri="{FF2B5EF4-FFF2-40B4-BE49-F238E27FC236}">
                <a16:creationId xmlns:a16="http://schemas.microsoft.com/office/drawing/2014/main" id="{97632CB3-96B2-31C2-91E5-17E8C4289348}"/>
              </a:ext>
            </a:extLst>
          </p:cNvPr>
          <p:cNvSpPr txBox="1"/>
          <p:nvPr/>
        </p:nvSpPr>
        <p:spPr>
          <a:xfrm>
            <a:off x="694063" y="4098275"/>
            <a:ext cx="4924539" cy="1477328"/>
          </a:xfrm>
          <a:prstGeom prst="rect">
            <a:avLst/>
          </a:prstGeom>
          <a:noFill/>
        </p:spPr>
        <p:txBody>
          <a:bodyPr wrap="square" rtlCol="0">
            <a:spAutoFit/>
          </a:bodyPr>
          <a:lstStyle/>
          <a:p>
            <a:r>
              <a:rPr lang="da-DK" dirty="0"/>
              <a:t>Metrik (opbygning):</a:t>
            </a:r>
          </a:p>
          <a:p>
            <a:pPr marL="285750" indent="-285750">
              <a:buFontTx/>
              <a:buChar char="-"/>
            </a:pPr>
            <a:r>
              <a:rPr lang="da-DK" dirty="0"/>
              <a:t>Fast struktur. – Den bundne form.</a:t>
            </a:r>
          </a:p>
          <a:p>
            <a:pPr marL="742950" lvl="1" indent="-285750">
              <a:buFontTx/>
              <a:buChar char="-"/>
            </a:pPr>
            <a:r>
              <a:rPr lang="da-DK" dirty="0"/>
              <a:t>Når verden er harmonisk, så skal litteraturen også være det. </a:t>
            </a:r>
          </a:p>
          <a:p>
            <a:pPr marL="285750" indent="-285750">
              <a:buFontTx/>
              <a:buChar char="-"/>
            </a:pPr>
            <a:endParaRPr lang="da-DK" dirty="0"/>
          </a:p>
        </p:txBody>
      </p:sp>
    </p:spTree>
    <p:extLst>
      <p:ext uri="{BB962C8B-B14F-4D97-AF65-F5344CB8AC3E}">
        <p14:creationId xmlns:p14="http://schemas.microsoft.com/office/powerpoint/2010/main" val="20107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68193-08B4-3279-E96E-1DAF9D33E6A6}"/>
              </a:ext>
            </a:extLst>
          </p:cNvPr>
          <p:cNvSpPr>
            <a:spLocks noGrp="1"/>
          </p:cNvSpPr>
          <p:nvPr>
            <p:ph type="title"/>
          </p:nvPr>
        </p:nvSpPr>
        <p:spPr>
          <a:xfrm>
            <a:off x="777240" y="365125"/>
            <a:ext cx="6108302" cy="2212822"/>
          </a:xfrm>
        </p:spPr>
        <p:txBody>
          <a:bodyPr>
            <a:normAutofit/>
          </a:bodyPr>
          <a:lstStyle/>
          <a:p>
            <a:r>
              <a:rPr lang="da-DK" dirty="0"/>
              <a:t>Et romantisk livssyn - Nyplatonisme</a:t>
            </a:r>
          </a:p>
        </p:txBody>
      </p:sp>
      <p:sp>
        <p:nvSpPr>
          <p:cNvPr id="3" name="Pladsholder til indhold 2">
            <a:extLst>
              <a:ext uri="{FF2B5EF4-FFF2-40B4-BE49-F238E27FC236}">
                <a16:creationId xmlns:a16="http://schemas.microsoft.com/office/drawing/2014/main" id="{6F9DEB03-88CE-1019-242A-2B54AD418C48}"/>
              </a:ext>
            </a:extLst>
          </p:cNvPr>
          <p:cNvSpPr>
            <a:spLocks noGrp="1"/>
          </p:cNvSpPr>
          <p:nvPr>
            <p:ph idx="1"/>
          </p:nvPr>
        </p:nvSpPr>
        <p:spPr>
          <a:xfrm>
            <a:off x="777240" y="2506662"/>
            <a:ext cx="10659110" cy="4351338"/>
          </a:xfrm>
        </p:spPr>
        <p:txBody>
          <a:bodyPr/>
          <a:lstStyle/>
          <a:p>
            <a:r>
              <a:rPr lang="da-DK" dirty="0"/>
              <a:t>Idealismen er inspireret af den græske filosof  Platon:</a:t>
            </a:r>
          </a:p>
          <a:p>
            <a:pPr lvl="1"/>
            <a:r>
              <a:rPr lang="da-DK" dirty="0"/>
              <a:t>Han hævdede, at verden er dualistisk (delt i to):  </a:t>
            </a:r>
          </a:p>
          <a:p>
            <a:pPr lvl="1"/>
            <a:r>
              <a:rPr lang="da-DK" dirty="0"/>
              <a:t>Fænomenernes verden: Den materielle verden, hvor menneskene lever.</a:t>
            </a:r>
          </a:p>
          <a:p>
            <a:pPr lvl="1"/>
            <a:r>
              <a:rPr lang="da-DK" dirty="0"/>
              <a:t>Ideernes verden: Den åndelig verden, hvor det guddommelige eksisterer. Det er her, hvor sjælen har sit hjemsted.</a:t>
            </a:r>
          </a:p>
          <a:p>
            <a:pPr marL="365760" lvl="1" indent="0">
              <a:buNone/>
            </a:pPr>
            <a:endParaRPr lang="da-DK" dirty="0"/>
          </a:p>
          <a:p>
            <a:r>
              <a:rPr lang="da-DK" dirty="0"/>
              <a:t>Denne todeling af verden kan ”almindelige mennesker” ikke registrere, men filosoffer og romantiske forfattere anses for at være ”særligt indviede personer”,  der kan fortælle os andre om dualiteten i samfundet.</a:t>
            </a:r>
          </a:p>
          <a:p>
            <a:pPr lvl="1"/>
            <a:r>
              <a:rPr lang="da-DK" dirty="0"/>
              <a:t>De særlige indviede personer kan se bagom fænomenernes verden, den materielle verden i et forsøg på at fange en dybere mening med livet, som de længes efter.</a:t>
            </a:r>
          </a:p>
          <a:p>
            <a:endParaRPr lang="da-DK" dirty="0"/>
          </a:p>
        </p:txBody>
      </p:sp>
      <p:pic>
        <p:nvPicPr>
          <p:cNvPr id="5" name="Billede 4">
            <a:extLst>
              <a:ext uri="{FF2B5EF4-FFF2-40B4-BE49-F238E27FC236}">
                <a16:creationId xmlns:a16="http://schemas.microsoft.com/office/drawing/2014/main" id="{4DD53016-FFB6-02EC-2ED2-966B61BCB15B}"/>
              </a:ext>
            </a:extLst>
          </p:cNvPr>
          <p:cNvPicPr>
            <a:picLocks noChangeAspect="1"/>
          </p:cNvPicPr>
          <p:nvPr/>
        </p:nvPicPr>
        <p:blipFill>
          <a:blip r:embed="rId3"/>
          <a:stretch>
            <a:fillRect/>
          </a:stretch>
        </p:blipFill>
        <p:spPr>
          <a:xfrm>
            <a:off x="7060787" y="365125"/>
            <a:ext cx="5131213" cy="1740499"/>
          </a:xfrm>
          <a:prstGeom prst="rect">
            <a:avLst/>
          </a:prstGeom>
        </p:spPr>
      </p:pic>
    </p:spTree>
    <p:extLst>
      <p:ext uri="{BB962C8B-B14F-4D97-AF65-F5344CB8AC3E}">
        <p14:creationId xmlns:p14="http://schemas.microsoft.com/office/powerpoint/2010/main" val="242034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48667-BD9E-45A3-300A-0BF198FD5817}"/>
              </a:ext>
            </a:extLst>
          </p:cNvPr>
          <p:cNvSpPr>
            <a:spLocks noGrp="1"/>
          </p:cNvSpPr>
          <p:nvPr>
            <p:ph type="title"/>
          </p:nvPr>
        </p:nvSpPr>
        <p:spPr/>
        <p:txBody>
          <a:bodyPr/>
          <a:lstStyle/>
          <a:p>
            <a:r>
              <a:rPr lang="da-DK" dirty="0"/>
              <a:t>Staffeldt: </a:t>
            </a:r>
            <a:r>
              <a:rPr lang="da-DK" i="1" dirty="0"/>
              <a:t>Indvielsen </a:t>
            </a:r>
            <a:r>
              <a:rPr lang="da-DK" dirty="0"/>
              <a:t>(1804)</a:t>
            </a:r>
          </a:p>
        </p:txBody>
      </p:sp>
      <p:sp>
        <p:nvSpPr>
          <p:cNvPr id="3" name="Pladsholder til indhold 2">
            <a:extLst>
              <a:ext uri="{FF2B5EF4-FFF2-40B4-BE49-F238E27FC236}">
                <a16:creationId xmlns:a16="http://schemas.microsoft.com/office/drawing/2014/main" id="{7B5CB479-32EC-073C-8F66-B51FB01F8293}"/>
              </a:ext>
            </a:extLst>
          </p:cNvPr>
          <p:cNvSpPr>
            <a:spLocks noGrp="1"/>
          </p:cNvSpPr>
          <p:nvPr>
            <p:ph idx="1"/>
          </p:nvPr>
        </p:nvSpPr>
        <p:spPr/>
        <p:txBody>
          <a:bodyPr/>
          <a:lstStyle/>
          <a:p>
            <a:r>
              <a:rPr lang="da-DK" dirty="0"/>
              <a:t>Arbejdsspørgsmål til teksten findes under dagens blok på Lectio </a:t>
            </a:r>
          </a:p>
        </p:txBody>
      </p:sp>
    </p:spTree>
    <p:extLst>
      <p:ext uri="{BB962C8B-B14F-4D97-AF65-F5344CB8AC3E}">
        <p14:creationId xmlns:p14="http://schemas.microsoft.com/office/powerpoint/2010/main" val="90271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725A3-60EB-532B-A930-A5F68DE6652F}"/>
              </a:ext>
            </a:extLst>
          </p:cNvPr>
          <p:cNvSpPr>
            <a:spLocks noGrp="1"/>
          </p:cNvSpPr>
          <p:nvPr>
            <p:ph type="title"/>
          </p:nvPr>
        </p:nvSpPr>
        <p:spPr/>
        <p:txBody>
          <a:bodyPr/>
          <a:lstStyle/>
          <a:p>
            <a:r>
              <a:rPr lang="da-DK" dirty="0"/>
              <a:t>Monistisk kontra dualistisk. </a:t>
            </a:r>
          </a:p>
        </p:txBody>
      </p:sp>
      <p:sp>
        <p:nvSpPr>
          <p:cNvPr id="3" name="Pladsholder til indhold 2">
            <a:extLst>
              <a:ext uri="{FF2B5EF4-FFF2-40B4-BE49-F238E27FC236}">
                <a16:creationId xmlns:a16="http://schemas.microsoft.com/office/drawing/2014/main" id="{16CCBA01-B82E-469C-4574-5D4D86A99F3E}"/>
              </a:ext>
            </a:extLst>
          </p:cNvPr>
          <p:cNvSpPr>
            <a:spLocks noGrp="1"/>
          </p:cNvSpPr>
          <p:nvPr>
            <p:ph idx="1"/>
          </p:nvPr>
        </p:nvSpPr>
        <p:spPr/>
        <p:txBody>
          <a:bodyPr/>
          <a:lstStyle/>
          <a:p>
            <a:r>
              <a:rPr lang="da-DK" dirty="0"/>
              <a:t>Denne todeling af verden tackler de romantiske forfattere og filosoffer på forskellige måder:</a:t>
            </a:r>
          </a:p>
          <a:p>
            <a:pPr marL="0" indent="0">
              <a:buNone/>
            </a:pPr>
            <a:endParaRPr lang="da-DK" dirty="0"/>
          </a:p>
          <a:p>
            <a:pPr marL="742950" lvl="1" indent="-285750"/>
            <a:r>
              <a:rPr lang="da-DK" dirty="0"/>
              <a:t>En fastholdelse af splittelsen (Schack Von Staffeldts </a:t>
            </a:r>
            <a:r>
              <a:rPr lang="da-DK" i="1" dirty="0" err="1"/>
              <a:t>Plantonisme</a:t>
            </a:r>
            <a:r>
              <a:rPr lang="da-DK" dirty="0"/>
              <a:t> (1802)) – </a:t>
            </a:r>
            <a:r>
              <a:rPr lang="da-DK" i="1" dirty="0"/>
              <a:t>Nyplatonisme </a:t>
            </a:r>
            <a:endParaRPr lang="da-DK" dirty="0"/>
          </a:p>
          <a:p>
            <a:pPr marL="1200150" lvl="2" indent="-285750"/>
            <a:r>
              <a:rPr lang="da-DK" dirty="0"/>
              <a:t>Den jordiske verden er et fængsel for sanserne og den himmelske verden er et hjemsted for sjælen.</a:t>
            </a:r>
          </a:p>
          <a:p>
            <a:pPr marL="742950" lvl="1" indent="-285750"/>
            <a:r>
              <a:rPr lang="da-DK" dirty="0">
                <a:solidFill>
                  <a:schemeClr val="tx1"/>
                </a:solidFill>
              </a:rPr>
              <a:t>De to verdener forenes (Oehlenschläger) – </a:t>
            </a:r>
            <a:r>
              <a:rPr lang="da-DK" i="1" dirty="0">
                <a:solidFill>
                  <a:schemeClr val="tx1"/>
                </a:solidFill>
              </a:rPr>
              <a:t>organismetanken. Universalromantikken</a:t>
            </a:r>
            <a:r>
              <a:rPr lang="da-DK" dirty="0">
                <a:solidFill>
                  <a:schemeClr val="tx1"/>
                </a:solidFill>
              </a:rPr>
              <a:t>.</a:t>
            </a:r>
            <a:endParaRPr lang="da-DK" i="1" dirty="0">
              <a:solidFill>
                <a:schemeClr val="tx1"/>
              </a:solidFill>
            </a:endParaRPr>
          </a:p>
          <a:p>
            <a:pPr marL="742950" lvl="1" indent="-285750"/>
            <a:r>
              <a:rPr lang="da-DK" dirty="0"/>
              <a:t>En religiøs, kristen drejning (N.F.S. Grundtvig)</a:t>
            </a:r>
          </a:p>
          <a:p>
            <a:pPr marL="1200150" lvl="2" indent="-285750"/>
            <a:r>
              <a:rPr lang="da-DK" dirty="0"/>
              <a:t>Det er ikke de særligt indviede personer, som kan se dualiteten, men Guds skaberkraft der viser sig for os.</a:t>
            </a:r>
          </a:p>
          <a:p>
            <a:pPr marL="0" indent="0">
              <a:buNone/>
            </a:pPr>
            <a:endParaRPr lang="da-DK" dirty="0"/>
          </a:p>
        </p:txBody>
      </p:sp>
    </p:spTree>
    <p:extLst>
      <p:ext uri="{BB962C8B-B14F-4D97-AF65-F5344CB8AC3E}">
        <p14:creationId xmlns:p14="http://schemas.microsoft.com/office/powerpoint/2010/main" val="351009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25E4C-A73F-0D13-AF1E-6BC8F426D8B2}"/>
              </a:ext>
            </a:extLst>
          </p:cNvPr>
          <p:cNvSpPr>
            <a:spLocks noGrp="1"/>
          </p:cNvSpPr>
          <p:nvPr>
            <p:ph type="title"/>
          </p:nvPr>
        </p:nvSpPr>
        <p:spPr/>
        <p:txBody>
          <a:bodyPr/>
          <a:lstStyle/>
          <a:p>
            <a:r>
              <a:rPr lang="da-DK" dirty="0"/>
              <a:t>Opsamling</a:t>
            </a:r>
          </a:p>
        </p:txBody>
      </p:sp>
      <p:sp>
        <p:nvSpPr>
          <p:cNvPr id="3" name="Pladsholder til indhold 2">
            <a:extLst>
              <a:ext uri="{FF2B5EF4-FFF2-40B4-BE49-F238E27FC236}">
                <a16:creationId xmlns:a16="http://schemas.microsoft.com/office/drawing/2014/main" id="{BF8C8A0A-851A-0A45-C746-B91C51F7A83B}"/>
              </a:ext>
            </a:extLst>
          </p:cNvPr>
          <p:cNvSpPr>
            <a:spLocks noGrp="1"/>
          </p:cNvSpPr>
          <p:nvPr>
            <p:ph idx="1"/>
          </p:nvPr>
        </p:nvSpPr>
        <p:spPr/>
        <p:txBody>
          <a:bodyPr/>
          <a:lstStyle/>
          <a:p>
            <a:r>
              <a:rPr lang="da-DK" dirty="0"/>
              <a:t>Romantikken er reaktion mod oplysningstidens tanker. (udadvendt litteratur </a:t>
            </a:r>
            <a:r>
              <a:rPr lang="da-DK" dirty="0">
                <a:sym typeface="Wingdings" panose="05000000000000000000" pitchFamily="2" charset="2"/>
              </a:rPr>
              <a:t> Indadvendt litteratur). Menneskets følelsesliv. </a:t>
            </a:r>
          </a:p>
          <a:p>
            <a:r>
              <a:rPr lang="da-DK" dirty="0">
                <a:sym typeface="Wingdings" panose="05000000000000000000" pitchFamily="2" charset="2"/>
              </a:rPr>
              <a:t>Naturen som en rum for erkendelse. </a:t>
            </a:r>
          </a:p>
          <a:p>
            <a:r>
              <a:rPr lang="da-DK" dirty="0">
                <a:sym typeface="Wingdings" panose="05000000000000000000" pitchFamily="2" charset="2"/>
              </a:rPr>
              <a:t>Forfatteren som et digtergeni. </a:t>
            </a:r>
          </a:p>
          <a:p>
            <a:r>
              <a:rPr lang="da-DK" dirty="0">
                <a:sym typeface="Wingdings" panose="05000000000000000000" pitchFamily="2" charset="2"/>
              </a:rPr>
              <a:t>En harmonisk litteratur. </a:t>
            </a:r>
          </a:p>
          <a:p>
            <a:r>
              <a:rPr lang="da-DK" dirty="0">
                <a:sym typeface="Wingdings" panose="05000000000000000000" pitchFamily="2" charset="2"/>
              </a:rPr>
              <a:t>Man henter en inspiration fra oldtiden, fordi det var en bedre tid. </a:t>
            </a:r>
          </a:p>
          <a:p>
            <a:endParaRPr lang="da-DK" dirty="0"/>
          </a:p>
        </p:txBody>
      </p:sp>
    </p:spTree>
    <p:extLst>
      <p:ext uri="{BB962C8B-B14F-4D97-AF65-F5344CB8AC3E}">
        <p14:creationId xmlns:p14="http://schemas.microsoft.com/office/powerpoint/2010/main" val="53987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2F1D4-AF23-1F6E-0EE3-AB308F6D7E20}"/>
              </a:ext>
            </a:extLst>
          </p:cNvPr>
          <p:cNvSpPr>
            <a:spLocks noGrp="1"/>
          </p:cNvSpPr>
          <p:nvPr>
            <p:ph type="title"/>
          </p:nvPr>
        </p:nvSpPr>
        <p:spPr/>
        <p:txBody>
          <a:bodyPr/>
          <a:lstStyle/>
          <a:p>
            <a:r>
              <a:rPr lang="da-DK" dirty="0"/>
              <a:t>Forløb:</a:t>
            </a:r>
          </a:p>
        </p:txBody>
      </p:sp>
      <p:sp>
        <p:nvSpPr>
          <p:cNvPr id="3" name="Pladsholder til indhold 2">
            <a:extLst>
              <a:ext uri="{FF2B5EF4-FFF2-40B4-BE49-F238E27FC236}">
                <a16:creationId xmlns:a16="http://schemas.microsoft.com/office/drawing/2014/main" id="{7C99EA68-9660-50BD-E5DB-376A3AED21F2}"/>
              </a:ext>
            </a:extLst>
          </p:cNvPr>
          <p:cNvSpPr>
            <a:spLocks noGrp="1"/>
          </p:cNvSpPr>
          <p:nvPr>
            <p:ph idx="1"/>
          </p:nvPr>
        </p:nvSpPr>
        <p:spPr/>
        <p:txBody>
          <a:bodyPr/>
          <a:lstStyle/>
          <a:p>
            <a:r>
              <a:rPr lang="da-DK" dirty="0"/>
              <a:t>Introduktion:</a:t>
            </a:r>
          </a:p>
          <a:p>
            <a:pPr lvl="1"/>
            <a:r>
              <a:rPr lang="da-DK" dirty="0"/>
              <a:t>Nyplatonisme - ”Indvielsen” (Staffeldt 1804)</a:t>
            </a:r>
          </a:p>
          <a:p>
            <a:r>
              <a:rPr lang="da-DK" dirty="0"/>
              <a:t>Universalromantik – ”Guldhornene” (Oehlenschläger 1803)</a:t>
            </a:r>
          </a:p>
          <a:p>
            <a:r>
              <a:rPr lang="da-DK" dirty="0"/>
              <a:t>Nationalromantik – ”Der er et yndigt land” (Oehlenschläger 1819) og N.F.S Grundtvig ”Danmarks trøst”(1820)</a:t>
            </a:r>
          </a:p>
          <a:p>
            <a:r>
              <a:rPr lang="da-DK" dirty="0"/>
              <a:t>N.F.S. Grundtvig: ”Nu falmer skoven trindt om land” (1844).</a:t>
            </a:r>
          </a:p>
          <a:p>
            <a:r>
              <a:rPr lang="da-DK" dirty="0"/>
              <a:t>Romantisme</a:t>
            </a:r>
          </a:p>
          <a:p>
            <a:pPr lvl="1"/>
            <a:r>
              <a:rPr lang="da-DK" dirty="0"/>
              <a:t>Erotisk romantik – ”</a:t>
            </a:r>
            <a:r>
              <a:rPr lang="da-DK" dirty="0" err="1"/>
              <a:t>Paa</a:t>
            </a:r>
            <a:r>
              <a:rPr lang="da-DK" dirty="0"/>
              <a:t> Sneen” (Aarestrup 1838)</a:t>
            </a:r>
          </a:p>
          <a:p>
            <a:pPr lvl="1"/>
            <a:r>
              <a:rPr lang="da-DK" dirty="0"/>
              <a:t>Værklæsning: ”Sildig opvågnen” (Blicher 1828).</a:t>
            </a:r>
          </a:p>
          <a:p>
            <a:pPr lvl="1"/>
            <a:endParaRPr lang="da-DK" dirty="0"/>
          </a:p>
          <a:p>
            <a:r>
              <a:rPr lang="da-DK" dirty="0"/>
              <a:t>Opgave: ”Morgenvandring” (Oehlenschläger 1805)</a:t>
            </a:r>
          </a:p>
          <a:p>
            <a:pPr marL="457200" lvl="1" indent="0">
              <a:buNone/>
            </a:pPr>
            <a:endParaRPr lang="da-DK" dirty="0"/>
          </a:p>
        </p:txBody>
      </p:sp>
    </p:spTree>
    <p:extLst>
      <p:ext uri="{BB962C8B-B14F-4D97-AF65-F5344CB8AC3E}">
        <p14:creationId xmlns:p14="http://schemas.microsoft.com/office/powerpoint/2010/main" val="63183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55486-CB2F-7D3B-3622-1F9C98A03758}"/>
              </a:ext>
            </a:extLst>
          </p:cNvPr>
          <p:cNvSpPr>
            <a:spLocks noGrp="1"/>
          </p:cNvSpPr>
          <p:nvPr>
            <p:ph type="title"/>
          </p:nvPr>
        </p:nvSpPr>
        <p:spPr/>
        <p:txBody>
          <a:bodyPr>
            <a:normAutofit fontScale="90000"/>
          </a:bodyPr>
          <a:lstStyle/>
          <a:p>
            <a:r>
              <a:rPr lang="da-DK" dirty="0"/>
              <a:t>De litterære strømninger – Litteraturhistorisk forståelse af perioderne</a:t>
            </a:r>
          </a:p>
        </p:txBody>
      </p:sp>
      <p:sp>
        <p:nvSpPr>
          <p:cNvPr id="3" name="Pladsholder til indhold 2">
            <a:extLst>
              <a:ext uri="{FF2B5EF4-FFF2-40B4-BE49-F238E27FC236}">
                <a16:creationId xmlns:a16="http://schemas.microsoft.com/office/drawing/2014/main" id="{2C2F4B88-BFFA-6F9D-2C7F-97CE18C35F1F}"/>
              </a:ext>
            </a:extLst>
          </p:cNvPr>
          <p:cNvSpPr>
            <a:spLocks noGrp="1"/>
          </p:cNvSpPr>
          <p:nvPr>
            <p:ph idx="1"/>
          </p:nvPr>
        </p:nvSpPr>
        <p:spPr>
          <a:xfrm>
            <a:off x="777240" y="2141537"/>
            <a:ext cx="6633210" cy="4351338"/>
          </a:xfrm>
        </p:spPr>
        <p:txBody>
          <a:bodyPr/>
          <a:lstStyle/>
          <a:p>
            <a:r>
              <a:rPr lang="da-DK" dirty="0"/>
              <a:t>Skift i de litterære strømninger skal ses som reaktioner mod hinanden. Tese </a:t>
            </a:r>
            <a:r>
              <a:rPr lang="da-DK" dirty="0">
                <a:sym typeface="Wingdings" panose="05000000000000000000" pitchFamily="2" charset="2"/>
              </a:rPr>
              <a:t>Antitese  Syntese. </a:t>
            </a:r>
          </a:p>
          <a:p>
            <a:r>
              <a:rPr lang="da-DK" dirty="0">
                <a:sym typeface="Wingdings" panose="05000000000000000000" pitchFamily="2" charset="2"/>
              </a:rPr>
              <a:t>Fx</a:t>
            </a:r>
            <a:endParaRPr lang="da-DK" dirty="0"/>
          </a:p>
          <a:p>
            <a:pPr lvl="1"/>
            <a:r>
              <a:rPr lang="da-DK" dirty="0"/>
              <a:t>Oplysningstiden </a:t>
            </a:r>
            <a:r>
              <a:rPr lang="da-DK" dirty="0">
                <a:sym typeface="Wingdings" panose="05000000000000000000" pitchFamily="2" charset="2"/>
              </a:rPr>
              <a:t> Romantikken  Det Moderne Gennembrud. </a:t>
            </a:r>
          </a:p>
          <a:p>
            <a:pPr marL="457200" lvl="1" indent="0">
              <a:buNone/>
            </a:pPr>
            <a:endParaRPr lang="da-DK" dirty="0">
              <a:sym typeface="Wingdings" panose="05000000000000000000" pitchFamily="2" charset="2"/>
            </a:endParaRPr>
          </a:p>
          <a:p>
            <a:pPr lvl="1"/>
            <a:r>
              <a:rPr lang="da-DK" dirty="0">
                <a:sym typeface="Wingdings" panose="05000000000000000000" pitchFamily="2" charset="2"/>
              </a:rPr>
              <a:t>Det Folkelige Gennembrud  Ekspressionisme, futurisme, surrealisme  Socialrealisme.</a:t>
            </a:r>
          </a:p>
          <a:p>
            <a:pPr marL="457200" lvl="1" indent="0">
              <a:buNone/>
            </a:pPr>
            <a:endParaRPr lang="da-DK" dirty="0">
              <a:sym typeface="Wingdings" panose="05000000000000000000" pitchFamily="2" charset="2"/>
            </a:endParaRPr>
          </a:p>
          <a:p>
            <a:pPr lvl="1"/>
            <a:r>
              <a:rPr lang="da-DK" dirty="0">
                <a:sym typeface="Wingdings" panose="05000000000000000000" pitchFamily="2" charset="2"/>
              </a:rPr>
              <a:t>Eksistentialisme [sensymbolisme]  Konfrontationsmodernisme/modernistisk prosa Bekendelseslitteratur/systemdigtning.</a:t>
            </a:r>
            <a:endParaRPr lang="da-DK" dirty="0"/>
          </a:p>
        </p:txBody>
      </p:sp>
      <p:pic>
        <p:nvPicPr>
          <p:cNvPr id="2050" name="Picture 2">
            <a:extLst>
              <a:ext uri="{FF2B5EF4-FFF2-40B4-BE49-F238E27FC236}">
                <a16:creationId xmlns:a16="http://schemas.microsoft.com/office/drawing/2014/main" id="{09BEECE0-789F-F74A-9D33-699F111DC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1610519"/>
            <a:ext cx="478155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48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C5DAA-0D63-7E97-5F1C-B46EA433C39B}"/>
              </a:ext>
            </a:extLst>
          </p:cNvPr>
          <p:cNvSpPr>
            <a:spLocks noGrp="1"/>
          </p:cNvSpPr>
          <p:nvPr>
            <p:ph type="title"/>
          </p:nvPr>
        </p:nvSpPr>
        <p:spPr/>
        <p:txBody>
          <a:bodyPr>
            <a:normAutofit fontScale="90000"/>
          </a:bodyPr>
          <a:lstStyle/>
          <a:p>
            <a:r>
              <a:rPr lang="da-DK" dirty="0"/>
              <a:t>Optakt til den litterære periode, Romantikken</a:t>
            </a:r>
          </a:p>
        </p:txBody>
      </p:sp>
      <p:sp>
        <p:nvSpPr>
          <p:cNvPr id="3" name="Pladsholder til indhold 2">
            <a:extLst>
              <a:ext uri="{FF2B5EF4-FFF2-40B4-BE49-F238E27FC236}">
                <a16:creationId xmlns:a16="http://schemas.microsoft.com/office/drawing/2014/main" id="{E291EDEF-1C73-BE0C-5DF7-4EBB0DBC7758}"/>
              </a:ext>
            </a:extLst>
          </p:cNvPr>
          <p:cNvSpPr>
            <a:spLocks noGrp="1"/>
          </p:cNvSpPr>
          <p:nvPr>
            <p:ph idx="1"/>
          </p:nvPr>
        </p:nvSpPr>
        <p:spPr/>
        <p:txBody>
          <a:bodyPr/>
          <a:lstStyle/>
          <a:p>
            <a:r>
              <a:rPr lang="da-DK" dirty="0"/>
              <a:t>Den litterære periode, oplysningstiden (1720-1800).</a:t>
            </a:r>
          </a:p>
          <a:p>
            <a:pPr lvl="1"/>
            <a:r>
              <a:rPr lang="da-DK" dirty="0"/>
              <a:t>I oplysningstiden betragter man mennesket som et fornuftsvæsen, der gennem viden kan forme sin egen skæbne.</a:t>
            </a:r>
          </a:p>
          <a:p>
            <a:pPr lvl="1"/>
            <a:r>
              <a:rPr lang="da-DK" dirty="0"/>
              <a:t>Igennem 1700-tallet – ‘fornuftens århundrede’ – blomstrede videnskaberne, ikke mindst inden for det naturvidenskabelige felt, og den viden der blev indsamlet, skulle udbredes og oplyse folket og dermed være med til at bane vejen for frihed og lighed.</a:t>
            </a:r>
          </a:p>
          <a:p>
            <a:pPr lvl="1"/>
            <a:r>
              <a:rPr lang="da-DK" dirty="0"/>
              <a:t>I Danmark er Ludvig Holberg en meget markant og produktiv forfatter, der i både sine komedier og ræsonnerende tekster hylder den sunde fornuft.</a:t>
            </a:r>
          </a:p>
        </p:txBody>
      </p:sp>
    </p:spTree>
    <p:extLst>
      <p:ext uri="{BB962C8B-B14F-4D97-AF65-F5344CB8AC3E}">
        <p14:creationId xmlns:p14="http://schemas.microsoft.com/office/powerpoint/2010/main" val="5601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CCF25-6038-E552-6B2A-59A6AA7F149E}"/>
              </a:ext>
            </a:extLst>
          </p:cNvPr>
          <p:cNvSpPr>
            <a:spLocks noGrp="1"/>
          </p:cNvSpPr>
          <p:nvPr>
            <p:ph type="title"/>
          </p:nvPr>
        </p:nvSpPr>
        <p:spPr>
          <a:xfrm>
            <a:off x="130629" y="417376"/>
            <a:ext cx="8510270" cy="1325563"/>
          </a:xfrm>
        </p:spPr>
        <p:txBody>
          <a:bodyPr>
            <a:normAutofit fontScale="90000"/>
          </a:bodyPr>
          <a:lstStyle/>
          <a:p>
            <a:r>
              <a:rPr lang="da-DK" dirty="0"/>
              <a:t>Romantiske træk i nutidens samfund</a:t>
            </a:r>
          </a:p>
        </p:txBody>
      </p:sp>
      <p:pic>
        <p:nvPicPr>
          <p:cNvPr id="4" name="Billede 3">
            <a:extLst>
              <a:ext uri="{FF2B5EF4-FFF2-40B4-BE49-F238E27FC236}">
                <a16:creationId xmlns:a16="http://schemas.microsoft.com/office/drawing/2014/main" id="{F7A7D13B-95CE-B46D-B73D-B6BA6D5BC05E}"/>
              </a:ext>
            </a:extLst>
          </p:cNvPr>
          <p:cNvPicPr>
            <a:picLocks noChangeAspect="1"/>
          </p:cNvPicPr>
          <p:nvPr/>
        </p:nvPicPr>
        <p:blipFill>
          <a:blip r:embed="rId3"/>
          <a:stretch>
            <a:fillRect/>
          </a:stretch>
        </p:blipFill>
        <p:spPr>
          <a:xfrm>
            <a:off x="8315130" y="0"/>
            <a:ext cx="3876870" cy="2584580"/>
          </a:xfrm>
          <a:prstGeom prst="rect">
            <a:avLst/>
          </a:prstGeom>
        </p:spPr>
      </p:pic>
      <p:pic>
        <p:nvPicPr>
          <p:cNvPr id="5" name="Billede 4">
            <a:extLst>
              <a:ext uri="{FF2B5EF4-FFF2-40B4-BE49-F238E27FC236}">
                <a16:creationId xmlns:a16="http://schemas.microsoft.com/office/drawing/2014/main" id="{8742FB70-3F66-50D1-9A7E-B8386E06C0DA}"/>
              </a:ext>
            </a:extLst>
          </p:cNvPr>
          <p:cNvPicPr>
            <a:picLocks noChangeAspect="1"/>
          </p:cNvPicPr>
          <p:nvPr/>
        </p:nvPicPr>
        <p:blipFill>
          <a:blip r:embed="rId4"/>
          <a:stretch>
            <a:fillRect/>
          </a:stretch>
        </p:blipFill>
        <p:spPr>
          <a:xfrm>
            <a:off x="10394302" y="2617491"/>
            <a:ext cx="1797698" cy="2551669"/>
          </a:xfrm>
          <a:prstGeom prst="rect">
            <a:avLst/>
          </a:prstGeom>
        </p:spPr>
      </p:pic>
      <p:pic>
        <p:nvPicPr>
          <p:cNvPr id="6" name="Billede 5">
            <a:extLst>
              <a:ext uri="{FF2B5EF4-FFF2-40B4-BE49-F238E27FC236}">
                <a16:creationId xmlns:a16="http://schemas.microsoft.com/office/drawing/2014/main" id="{A29C6888-FB6F-5D90-AF9E-43DE0E9C2AE5}"/>
              </a:ext>
            </a:extLst>
          </p:cNvPr>
          <p:cNvPicPr>
            <a:picLocks noChangeAspect="1"/>
          </p:cNvPicPr>
          <p:nvPr/>
        </p:nvPicPr>
        <p:blipFill>
          <a:blip r:embed="rId5"/>
          <a:stretch>
            <a:fillRect/>
          </a:stretch>
        </p:blipFill>
        <p:spPr>
          <a:xfrm>
            <a:off x="9189618" y="5169160"/>
            <a:ext cx="3002382" cy="1688840"/>
          </a:xfrm>
          <a:prstGeom prst="rect">
            <a:avLst/>
          </a:prstGeom>
        </p:spPr>
      </p:pic>
      <p:sp>
        <p:nvSpPr>
          <p:cNvPr id="8" name="Tekstfelt 7">
            <a:extLst>
              <a:ext uri="{FF2B5EF4-FFF2-40B4-BE49-F238E27FC236}">
                <a16:creationId xmlns:a16="http://schemas.microsoft.com/office/drawing/2014/main" id="{6945250F-0023-70D0-D41F-8D9434E6DD0A}"/>
              </a:ext>
            </a:extLst>
          </p:cNvPr>
          <p:cNvSpPr txBox="1"/>
          <p:nvPr/>
        </p:nvSpPr>
        <p:spPr>
          <a:xfrm>
            <a:off x="834701" y="1908166"/>
            <a:ext cx="7422968" cy="3970318"/>
          </a:xfrm>
          <a:prstGeom prst="rect">
            <a:avLst/>
          </a:prstGeom>
          <a:noFill/>
        </p:spPr>
        <p:txBody>
          <a:bodyPr wrap="square">
            <a:spAutoFit/>
          </a:bodyPr>
          <a:lstStyle/>
          <a:p>
            <a:r>
              <a:rPr lang="da-DK" dirty="0"/>
              <a:t>Naturen i fokus:</a:t>
            </a:r>
          </a:p>
          <a:p>
            <a:pPr lvl="1"/>
            <a:r>
              <a:rPr lang="da-DK" dirty="0"/>
              <a:t>Vi tager ud i naturen for at komme dybere ind i os selv. </a:t>
            </a:r>
          </a:p>
          <a:p>
            <a:r>
              <a:rPr lang="da-DK" dirty="0"/>
              <a:t>Den romantiske kærlighed:</a:t>
            </a:r>
          </a:p>
          <a:p>
            <a:pPr lvl="1"/>
            <a:r>
              <a:rPr lang="da-DK" dirty="0"/>
              <a:t>Hollywood-film</a:t>
            </a:r>
          </a:p>
          <a:p>
            <a:pPr lvl="2"/>
            <a:r>
              <a:rPr lang="da-DK" dirty="0"/>
              <a:t>At dyrke forestillingen om ”den eneste ene”.</a:t>
            </a:r>
          </a:p>
          <a:p>
            <a:r>
              <a:rPr lang="da-DK" dirty="0"/>
              <a:t>Reklamevideoer om en idyllisk virkelighed:</a:t>
            </a:r>
          </a:p>
          <a:p>
            <a:pPr lvl="1"/>
            <a:r>
              <a:rPr lang="da-DK" dirty="0"/>
              <a:t>Det er tydeligt, at naturen bruges i markedsføring af virksomhedernes produkter fx fødevarer</a:t>
            </a:r>
          </a:p>
          <a:p>
            <a:pPr lvl="2"/>
            <a:r>
              <a:rPr lang="da-DK" dirty="0"/>
              <a:t>Arla-reklamer</a:t>
            </a:r>
          </a:p>
          <a:p>
            <a:r>
              <a:rPr lang="da-DK" dirty="0"/>
              <a:t>National identitet:</a:t>
            </a:r>
          </a:p>
          <a:p>
            <a:pPr lvl="1"/>
            <a:r>
              <a:rPr lang="da-DK" dirty="0"/>
              <a:t>Vi er stolte af vores sprog, natur og mentalitet...Og fodboldlandsholdet </a:t>
            </a:r>
            <a:r>
              <a:rPr lang="da-DK" dirty="0">
                <a:sym typeface="Wingdings" panose="05000000000000000000" pitchFamily="2" charset="2"/>
              </a:rPr>
              <a:t></a:t>
            </a:r>
            <a:endParaRPr lang="da-DK" dirty="0"/>
          </a:p>
          <a:p>
            <a:pPr lvl="1"/>
            <a:r>
              <a:rPr lang="da-DK" dirty="0"/>
              <a:t>Vi samles om nationale symboler: korngule marker, Dannebrog og bøgeskoven</a:t>
            </a:r>
          </a:p>
        </p:txBody>
      </p:sp>
    </p:spTree>
    <p:extLst>
      <p:ext uri="{BB962C8B-B14F-4D97-AF65-F5344CB8AC3E}">
        <p14:creationId xmlns:p14="http://schemas.microsoft.com/office/powerpoint/2010/main" val="82597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D981D-A0E1-FD96-BE42-3047F955A898}"/>
              </a:ext>
            </a:extLst>
          </p:cNvPr>
          <p:cNvSpPr>
            <a:spLocks noGrp="1"/>
          </p:cNvSpPr>
          <p:nvPr>
            <p:ph type="title"/>
          </p:nvPr>
        </p:nvSpPr>
        <p:spPr/>
        <p:txBody>
          <a:bodyPr/>
          <a:lstStyle/>
          <a:p>
            <a:r>
              <a:rPr lang="da-DK" dirty="0"/>
              <a:t>Romantikken</a:t>
            </a:r>
          </a:p>
        </p:txBody>
      </p:sp>
      <p:sp>
        <p:nvSpPr>
          <p:cNvPr id="3" name="Pladsholder til indhold 2">
            <a:extLst>
              <a:ext uri="{FF2B5EF4-FFF2-40B4-BE49-F238E27FC236}">
                <a16:creationId xmlns:a16="http://schemas.microsoft.com/office/drawing/2014/main" id="{9C86085C-7D7B-15DB-D78A-892E7F342E54}"/>
              </a:ext>
            </a:extLst>
          </p:cNvPr>
          <p:cNvSpPr>
            <a:spLocks noGrp="1"/>
          </p:cNvSpPr>
          <p:nvPr>
            <p:ph idx="1"/>
          </p:nvPr>
        </p:nvSpPr>
        <p:spPr/>
        <p:txBody>
          <a:bodyPr>
            <a:normAutofit fontScale="85000" lnSpcReduction="20000"/>
          </a:bodyPr>
          <a:lstStyle/>
          <a:p>
            <a:r>
              <a:rPr lang="da-DK" u="none" strike="noStrike" dirty="0">
                <a:effectLst/>
                <a:ea typeface="Times New Roman" panose="02020603050405020304" pitchFamily="18" charset="0"/>
              </a:rPr>
              <a:t>Som en reaktion på oplysningstidens fokus på fornuft og logik dyrker de romantiske værker de store følelser, kærligheden, fantasien, længslen, intuitionen, musikken, kunsten - alle som en vej til at finde ind til en dybere og højere mening med tilværelsen. </a:t>
            </a:r>
          </a:p>
          <a:p>
            <a:r>
              <a:rPr lang="da-DK" dirty="0"/>
              <a:t>Romantikken er, hvor dyrkelsen af naturen, historien og kærligheden er i højsædet. </a:t>
            </a:r>
          </a:p>
          <a:p>
            <a:pPr lvl="1"/>
            <a:r>
              <a:rPr lang="da-DK" dirty="0"/>
              <a:t>Forståelsen af naturen som åndfuld og besjælet kaldes </a:t>
            </a:r>
            <a:r>
              <a:rPr lang="da-DK" i="1" dirty="0"/>
              <a:t>organismetanken</a:t>
            </a:r>
            <a:r>
              <a:rPr lang="da-DK" dirty="0"/>
              <a:t>. </a:t>
            </a:r>
          </a:p>
          <a:p>
            <a:pPr lvl="2"/>
            <a:r>
              <a:rPr lang="da-DK" dirty="0"/>
              <a:t>Et centralt begreb i denne forbindelse er </a:t>
            </a:r>
            <a:r>
              <a:rPr lang="da-DK" i="1" dirty="0"/>
              <a:t>panteisme</a:t>
            </a:r>
            <a:r>
              <a:rPr lang="da-DK" dirty="0"/>
              <a:t>, som betyder, ”Gud i alt”.</a:t>
            </a:r>
          </a:p>
          <a:p>
            <a:pPr lvl="3"/>
            <a:r>
              <a:rPr lang="da-DK" dirty="0"/>
              <a:t>Sprogligt afsætter det sig i teksterne i form af billedsprog, der gerne bruges til at levendegøre naturen: Besjæling, personifikation, metaforer og symboler er troper, som ofte går igen.</a:t>
            </a:r>
          </a:p>
          <a:p>
            <a:pPr marL="1371600" lvl="3" indent="0">
              <a:buNone/>
            </a:pPr>
            <a:endParaRPr lang="da-DK" dirty="0"/>
          </a:p>
          <a:p>
            <a:pPr lvl="1"/>
            <a:r>
              <a:rPr lang="da-DK" dirty="0"/>
              <a:t>Menneskets følelsesliv, dets drømme og fantasi er omdrejningspunkt for perioden.</a:t>
            </a:r>
          </a:p>
          <a:p>
            <a:pPr lvl="2"/>
            <a:r>
              <a:rPr lang="da-DK" dirty="0"/>
              <a:t>Man ønsker at skildre menneskets indre.</a:t>
            </a:r>
          </a:p>
          <a:p>
            <a:pPr lvl="2"/>
            <a:endParaRPr lang="da-DK" dirty="0"/>
          </a:p>
          <a:p>
            <a:pPr lvl="1"/>
            <a:r>
              <a:rPr lang="da-DK" dirty="0"/>
              <a:t>Forfatteren/kunstneren anses for at være et geni, da han/hun er i stand til at skabe en forbindelse mellem det guddommelige og det jordiske liv. </a:t>
            </a:r>
            <a:r>
              <a:rPr lang="da-DK" dirty="0">
                <a:sym typeface="Wingdings" panose="05000000000000000000" pitchFamily="2" charset="2"/>
              </a:rPr>
              <a:t></a:t>
            </a:r>
            <a:r>
              <a:rPr lang="da-DK" dirty="0"/>
              <a:t> Helhed og harmoni.</a:t>
            </a:r>
          </a:p>
          <a:p>
            <a:pPr lvl="2"/>
            <a:r>
              <a:rPr lang="da-DK" dirty="0"/>
              <a:t>De romantiske forfattere skildrer følelser og tanker gennem litteraturen.</a:t>
            </a:r>
          </a:p>
          <a:p>
            <a:pPr marL="285750" lvl="0" indent="-285750">
              <a:buFontTx/>
              <a:buChar char="-"/>
              <a:defRPr/>
            </a:pPr>
            <a:r>
              <a:rPr lang="da-DK" dirty="0"/>
              <a:t>Billedkunstnerne i romantikken har fokus på naturens storslåede skønhed og på menneskets forbundethed med naturen. </a:t>
            </a:r>
          </a:p>
          <a:p>
            <a:pPr marL="285750" lvl="0" indent="-285750">
              <a:buFontTx/>
              <a:buChar char="-"/>
              <a:defRPr/>
            </a:pPr>
            <a:r>
              <a:rPr lang="da-DK" dirty="0"/>
              <a:t>Landskabsmalerier fra perioden. </a:t>
            </a:r>
          </a:p>
          <a:p>
            <a:pPr marL="742950" lvl="1" indent="-285750">
              <a:buFontTx/>
              <a:buChar char="-"/>
              <a:defRPr/>
            </a:pPr>
            <a:r>
              <a:rPr lang="da-DK" dirty="0"/>
              <a:t> Fx en dyb fascination af naturen og den mystik, som den rummer </a:t>
            </a:r>
          </a:p>
          <a:p>
            <a:pPr lvl="1"/>
            <a:endParaRPr lang="da-DK" dirty="0"/>
          </a:p>
          <a:p>
            <a:pPr lvl="1"/>
            <a:endParaRPr lang="da-DK" dirty="0"/>
          </a:p>
        </p:txBody>
      </p:sp>
      <p:pic>
        <p:nvPicPr>
          <p:cNvPr id="3074" name="Picture 2" descr="Vandreren over tågehavet af Caspar David Friedrich | Posterlounge">
            <a:extLst>
              <a:ext uri="{FF2B5EF4-FFF2-40B4-BE49-F238E27FC236}">
                <a16:creationId xmlns:a16="http://schemas.microsoft.com/office/drawing/2014/main" id="{9FE0802F-DCAA-4022-2FF8-EB3ADF48C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9387" y="110169"/>
            <a:ext cx="5151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08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24CF5-64C7-3611-02D9-32E74CA7A26D}"/>
              </a:ext>
            </a:extLst>
          </p:cNvPr>
          <p:cNvSpPr>
            <a:spLocks noGrp="1"/>
          </p:cNvSpPr>
          <p:nvPr>
            <p:ph type="title"/>
          </p:nvPr>
        </p:nvSpPr>
        <p:spPr/>
        <p:txBody>
          <a:bodyPr>
            <a:normAutofit fontScale="90000"/>
          </a:bodyPr>
          <a:lstStyle/>
          <a:p>
            <a:r>
              <a:rPr lang="da-DK" dirty="0"/>
              <a:t>Litterære strømninger inden for Romantikken</a:t>
            </a:r>
          </a:p>
        </p:txBody>
      </p:sp>
      <p:sp>
        <p:nvSpPr>
          <p:cNvPr id="3" name="Pladsholder til indhold 2">
            <a:extLst>
              <a:ext uri="{FF2B5EF4-FFF2-40B4-BE49-F238E27FC236}">
                <a16:creationId xmlns:a16="http://schemas.microsoft.com/office/drawing/2014/main" id="{F48F1B92-6DFC-A233-493A-5DDA4D4B3247}"/>
              </a:ext>
            </a:extLst>
          </p:cNvPr>
          <p:cNvSpPr>
            <a:spLocks noGrp="1"/>
          </p:cNvSpPr>
          <p:nvPr>
            <p:ph idx="1"/>
          </p:nvPr>
        </p:nvSpPr>
        <p:spPr/>
        <p:txBody>
          <a:bodyPr>
            <a:normAutofit lnSpcReduction="10000"/>
          </a:bodyPr>
          <a:lstStyle/>
          <a:p>
            <a:r>
              <a:rPr lang="da-DK" b="1" dirty="0"/>
              <a:t>Universalromantik: </a:t>
            </a:r>
            <a:r>
              <a:rPr lang="da-DK" dirty="0"/>
              <a:t>Betragter verden som et sammenhængende hele, gennemtrængt af ånd (</a:t>
            </a:r>
            <a:r>
              <a:rPr lang="da-DK" b="1" dirty="0"/>
              <a:t>organismetanken</a:t>
            </a:r>
            <a:r>
              <a:rPr lang="da-DK" dirty="0"/>
              <a:t>). Begyndelsen af 1800-tallet.</a:t>
            </a:r>
          </a:p>
          <a:p>
            <a:r>
              <a:rPr lang="da-DK" b="1" dirty="0"/>
              <a:t>Nyplatonisme: </a:t>
            </a:r>
            <a:r>
              <a:rPr lang="da-DK" dirty="0"/>
              <a:t>Denne strømninger har meget tilfælles med universalromantikken. Dog mener, den græske filosof Platon, at verden er </a:t>
            </a:r>
            <a:r>
              <a:rPr lang="da-DK" b="1" dirty="0"/>
              <a:t>dualistisk</a:t>
            </a:r>
            <a:r>
              <a:rPr lang="da-DK" dirty="0"/>
              <a:t>. </a:t>
            </a:r>
            <a:endParaRPr lang="da-DK" b="1" dirty="0"/>
          </a:p>
          <a:p>
            <a:pPr lvl="1"/>
            <a:endParaRPr lang="da-DK" dirty="0"/>
          </a:p>
          <a:p>
            <a:r>
              <a:rPr lang="da-DK" b="1" dirty="0"/>
              <a:t>Nationalromantik:</a:t>
            </a:r>
            <a:r>
              <a:rPr lang="da-DK" dirty="0"/>
              <a:t> Fremhævelse af danskhed i bred forstand – </a:t>
            </a:r>
            <a:r>
              <a:rPr lang="da-DK" b="1" dirty="0"/>
              <a:t>dansk sprog, geografi, historie </a:t>
            </a:r>
            <a:r>
              <a:rPr lang="da-DK" dirty="0"/>
              <a:t>og ikke mindst </a:t>
            </a:r>
            <a:r>
              <a:rPr lang="da-DK" b="1" dirty="0"/>
              <a:t>den nordiske fortid</a:t>
            </a:r>
            <a:r>
              <a:rPr lang="da-DK" dirty="0"/>
              <a:t>, da guderne var på jorden. Cirka 1810-1830.</a:t>
            </a:r>
          </a:p>
          <a:p>
            <a:pPr lvl="1"/>
            <a:r>
              <a:rPr lang="da-DK" dirty="0"/>
              <a:t>Danskhed og nationalidentitet.</a:t>
            </a:r>
          </a:p>
          <a:p>
            <a:r>
              <a:rPr lang="da-DK" b="1" dirty="0"/>
              <a:t>Biedermeier: </a:t>
            </a:r>
            <a:r>
              <a:rPr lang="da-DK" dirty="0"/>
              <a:t>En harmoni – og tryghedssøgende dyrkelse af </a:t>
            </a:r>
            <a:r>
              <a:rPr lang="da-DK" b="1" dirty="0"/>
              <a:t>det nære og hjemlige</a:t>
            </a:r>
            <a:r>
              <a:rPr lang="da-DK" dirty="0"/>
              <a:t>, som kredser om det borgerlige individs dannelse i familiens skød. Cirka 1830-1870.</a:t>
            </a:r>
          </a:p>
          <a:p>
            <a:pPr lvl="1"/>
            <a:r>
              <a:rPr lang="da-DK" dirty="0"/>
              <a:t>Familien, det nære, småborgertilværelsen </a:t>
            </a:r>
          </a:p>
          <a:p>
            <a:r>
              <a:rPr lang="da-DK" b="1" dirty="0"/>
              <a:t>Romantisme:</a:t>
            </a:r>
            <a:r>
              <a:rPr lang="da-DK" dirty="0"/>
              <a:t> Fokus på menneskets </a:t>
            </a:r>
            <a:r>
              <a:rPr lang="da-DK" b="1" dirty="0"/>
              <a:t>splittelse og skyggesider</a:t>
            </a:r>
            <a:r>
              <a:rPr lang="da-DK" dirty="0"/>
              <a:t>, dets drifter og begær, død og erotik. Optaget af ‘det interessante’. Cirka 1830-1850. </a:t>
            </a:r>
          </a:p>
          <a:p>
            <a:pPr lvl="1"/>
            <a:r>
              <a:rPr lang="da-DK" dirty="0"/>
              <a:t>Splittelse, dæmoni, drifter. </a:t>
            </a:r>
          </a:p>
        </p:txBody>
      </p:sp>
    </p:spTree>
    <p:extLst>
      <p:ext uri="{BB962C8B-B14F-4D97-AF65-F5344CB8AC3E}">
        <p14:creationId xmlns:p14="http://schemas.microsoft.com/office/powerpoint/2010/main" val="234427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E352D-606C-73C5-6DF5-6758680D3313}"/>
              </a:ext>
            </a:extLst>
          </p:cNvPr>
          <p:cNvSpPr>
            <a:spLocks noGrp="1"/>
          </p:cNvSpPr>
          <p:nvPr>
            <p:ph type="title"/>
          </p:nvPr>
        </p:nvSpPr>
        <p:spPr/>
        <p:txBody>
          <a:bodyPr/>
          <a:lstStyle/>
          <a:p>
            <a:r>
              <a:rPr lang="da-DK" dirty="0"/>
              <a:t>Organismetanken</a:t>
            </a:r>
          </a:p>
        </p:txBody>
      </p:sp>
      <p:sp>
        <p:nvSpPr>
          <p:cNvPr id="3" name="Pladsholder til indhold 2">
            <a:extLst>
              <a:ext uri="{FF2B5EF4-FFF2-40B4-BE49-F238E27FC236}">
                <a16:creationId xmlns:a16="http://schemas.microsoft.com/office/drawing/2014/main" id="{FA622E39-E359-8966-6C90-E83E267CA894}"/>
              </a:ext>
            </a:extLst>
          </p:cNvPr>
          <p:cNvSpPr>
            <a:spLocks noGrp="1"/>
          </p:cNvSpPr>
          <p:nvPr>
            <p:ph idx="1"/>
          </p:nvPr>
        </p:nvSpPr>
        <p:spPr/>
        <p:txBody>
          <a:bodyPr/>
          <a:lstStyle/>
          <a:p>
            <a:r>
              <a:rPr lang="en-US" dirty="0">
                <a:hlinkClick r:id="rId3"/>
              </a:rPr>
              <a:t>https://www.youtube.com/watch?v=9ThO76peOw0</a:t>
            </a:r>
            <a:r>
              <a:rPr lang="en-US" dirty="0"/>
              <a:t> </a:t>
            </a:r>
          </a:p>
          <a:p>
            <a:r>
              <a:rPr lang="da-DK" noProof="0" dirty="0"/>
              <a:t>Forstå tiden med film eller billeder – Se filmklippet fra Disneys </a:t>
            </a:r>
            <a:r>
              <a:rPr lang="da-DK" noProof="0" dirty="0" err="1"/>
              <a:t>Pocahontas</a:t>
            </a:r>
            <a:r>
              <a:rPr lang="da-DK" noProof="0" dirty="0"/>
              <a:t> (1995).</a:t>
            </a:r>
          </a:p>
          <a:p>
            <a:pPr lvl="1"/>
            <a:r>
              <a:rPr lang="da-DK" dirty="0"/>
              <a:t>Hvilken splittelse hører vi om i sangen?</a:t>
            </a:r>
          </a:p>
          <a:p>
            <a:pPr lvl="1"/>
            <a:r>
              <a:rPr lang="da-DK" dirty="0"/>
              <a:t>Hvordan kommer organismetanken til udtryk?</a:t>
            </a:r>
          </a:p>
          <a:p>
            <a:pPr lvl="1"/>
            <a:r>
              <a:rPr lang="da-DK" dirty="0"/>
              <a:t>Find eksempler på billedsprog i teksten?</a:t>
            </a:r>
          </a:p>
          <a:p>
            <a:pPr lvl="1"/>
            <a:endParaRPr lang="da-DK" noProof="0" dirty="0"/>
          </a:p>
          <a:p>
            <a:endParaRPr lang="da-DK" dirty="0"/>
          </a:p>
        </p:txBody>
      </p:sp>
      <p:pic>
        <p:nvPicPr>
          <p:cNvPr id="5" name="Billede 4">
            <a:extLst>
              <a:ext uri="{FF2B5EF4-FFF2-40B4-BE49-F238E27FC236}">
                <a16:creationId xmlns:a16="http://schemas.microsoft.com/office/drawing/2014/main" id="{4D755C42-0669-6D27-14AA-6A6B17494FC3}"/>
              </a:ext>
            </a:extLst>
          </p:cNvPr>
          <p:cNvPicPr>
            <a:picLocks noChangeAspect="1"/>
          </p:cNvPicPr>
          <p:nvPr/>
        </p:nvPicPr>
        <p:blipFill>
          <a:blip r:embed="rId4"/>
          <a:stretch>
            <a:fillRect/>
          </a:stretch>
        </p:blipFill>
        <p:spPr>
          <a:xfrm>
            <a:off x="1685043" y="803282"/>
            <a:ext cx="10044263" cy="5373681"/>
          </a:xfrm>
          <a:prstGeom prst="rect">
            <a:avLst/>
          </a:prstGeom>
        </p:spPr>
      </p:pic>
    </p:spTree>
    <p:extLst>
      <p:ext uri="{BB962C8B-B14F-4D97-AF65-F5344CB8AC3E}">
        <p14:creationId xmlns:p14="http://schemas.microsoft.com/office/powerpoint/2010/main" val="25726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E352D-606C-73C5-6DF5-6758680D3313}"/>
              </a:ext>
            </a:extLst>
          </p:cNvPr>
          <p:cNvSpPr>
            <a:spLocks noGrp="1"/>
          </p:cNvSpPr>
          <p:nvPr>
            <p:ph type="title"/>
          </p:nvPr>
        </p:nvSpPr>
        <p:spPr/>
        <p:txBody>
          <a:bodyPr/>
          <a:lstStyle/>
          <a:p>
            <a:r>
              <a:rPr lang="da-DK" dirty="0"/>
              <a:t>Organismetanken</a:t>
            </a:r>
          </a:p>
        </p:txBody>
      </p:sp>
      <p:sp>
        <p:nvSpPr>
          <p:cNvPr id="3" name="Pladsholder til indhold 2">
            <a:extLst>
              <a:ext uri="{FF2B5EF4-FFF2-40B4-BE49-F238E27FC236}">
                <a16:creationId xmlns:a16="http://schemas.microsoft.com/office/drawing/2014/main" id="{FA622E39-E359-8966-6C90-E83E267CA894}"/>
              </a:ext>
            </a:extLst>
          </p:cNvPr>
          <p:cNvSpPr>
            <a:spLocks noGrp="1"/>
          </p:cNvSpPr>
          <p:nvPr>
            <p:ph idx="1"/>
          </p:nvPr>
        </p:nvSpPr>
        <p:spPr/>
        <p:txBody>
          <a:bodyPr/>
          <a:lstStyle/>
          <a:p>
            <a:r>
              <a:rPr lang="en-US" dirty="0">
                <a:hlinkClick r:id="rId3"/>
              </a:rPr>
              <a:t>https://www.youtube.com/watch?v=9ThO76peOw0</a:t>
            </a:r>
            <a:r>
              <a:rPr lang="en-US" dirty="0"/>
              <a:t> </a:t>
            </a:r>
          </a:p>
          <a:p>
            <a:r>
              <a:rPr lang="da-DK" noProof="0" dirty="0"/>
              <a:t>Forstå tiden med film eller billeder – Se filmklip fra Disneys </a:t>
            </a:r>
            <a:r>
              <a:rPr lang="da-DK" noProof="0" dirty="0" err="1"/>
              <a:t>Pocahontas</a:t>
            </a:r>
            <a:r>
              <a:rPr lang="da-DK" noProof="0" dirty="0"/>
              <a:t> (1995).</a:t>
            </a:r>
          </a:p>
          <a:p>
            <a:pPr lvl="1"/>
            <a:r>
              <a:rPr lang="da-DK" dirty="0"/>
              <a:t>Hvilken splittelse hører vi i sangen?</a:t>
            </a:r>
          </a:p>
          <a:p>
            <a:pPr lvl="2"/>
            <a:r>
              <a:rPr lang="da-DK" dirty="0"/>
              <a:t>To forskellige natursyn. John Schmidt vs. </a:t>
            </a:r>
            <a:r>
              <a:rPr lang="da-DK" dirty="0" err="1"/>
              <a:t>Pocahontas</a:t>
            </a:r>
            <a:r>
              <a:rPr lang="da-DK" dirty="0"/>
              <a:t>.</a:t>
            </a:r>
          </a:p>
          <a:p>
            <a:pPr lvl="1"/>
            <a:r>
              <a:rPr lang="da-DK" dirty="0"/>
              <a:t>Hvordan kommer organismetanken til udtryk?</a:t>
            </a:r>
          </a:p>
          <a:p>
            <a:pPr lvl="2"/>
            <a:r>
              <a:rPr lang="da-DK" dirty="0"/>
              <a:t>Besjælinger + personificering </a:t>
            </a:r>
            <a:r>
              <a:rPr lang="da-DK" dirty="0">
                <a:sym typeface="Wingdings" panose="05000000000000000000" pitchFamily="2" charset="2"/>
              </a:rPr>
              <a:t> </a:t>
            </a:r>
            <a:r>
              <a:rPr lang="da-DK" dirty="0" err="1">
                <a:sym typeface="Wingdings" panose="05000000000000000000" pitchFamily="2" charset="2"/>
              </a:rPr>
              <a:t>Disneyificeringer</a:t>
            </a:r>
            <a:r>
              <a:rPr lang="da-DK" dirty="0">
                <a:sym typeface="Wingdings" panose="05000000000000000000" pitchFamily="2" charset="2"/>
              </a:rPr>
              <a:t> [</a:t>
            </a:r>
            <a:r>
              <a:rPr lang="da-DK" b="0" i="0" dirty="0">
                <a:solidFill>
                  <a:srgbClr val="333333"/>
                </a:solidFill>
                <a:effectLst/>
              </a:rPr>
              <a:t>gøre overdrevent idyllisk, barnlig og sødladen] Ordnet.dk</a:t>
            </a:r>
          </a:p>
          <a:p>
            <a:pPr lvl="1"/>
            <a:endParaRPr lang="da-DK" dirty="0"/>
          </a:p>
          <a:p>
            <a:pPr lvl="1"/>
            <a:r>
              <a:rPr lang="da-DK" dirty="0"/>
              <a:t>Find eksempler på billedsprog i teksten.</a:t>
            </a:r>
          </a:p>
          <a:p>
            <a:pPr lvl="2"/>
            <a:r>
              <a:rPr lang="da-DK" dirty="0"/>
              <a:t>Fx ”De dybe floder” = mine brødre. </a:t>
            </a:r>
          </a:p>
          <a:p>
            <a:pPr lvl="2"/>
            <a:r>
              <a:rPr lang="da-DK" dirty="0"/>
              <a:t>Fx ”Hejren og odderen er mine venner”</a:t>
            </a:r>
          </a:p>
          <a:p>
            <a:pPr lvl="2"/>
            <a:r>
              <a:rPr lang="da-DK" dirty="0"/>
              <a:t>Fx ”Vi kan male vindens farver frem” </a:t>
            </a:r>
          </a:p>
          <a:p>
            <a:pPr lvl="2"/>
            <a:endParaRPr lang="da-DK" noProof="0" dirty="0"/>
          </a:p>
          <a:p>
            <a:endParaRPr lang="da-DK" dirty="0"/>
          </a:p>
        </p:txBody>
      </p:sp>
    </p:spTree>
    <p:extLst>
      <p:ext uri="{BB962C8B-B14F-4D97-AF65-F5344CB8AC3E}">
        <p14:creationId xmlns:p14="http://schemas.microsoft.com/office/powerpoint/2010/main" val="3118036483"/>
      </p:ext>
    </p:extLst>
  </p:cSld>
  <p:clrMapOvr>
    <a:masterClrMapping/>
  </p:clrMapOvr>
</p:sld>
</file>

<file path=ppt/theme/theme1.xml><?xml version="1.0" encoding="utf-8"?>
<a:theme xmlns:a="http://schemas.openxmlformats.org/drawingml/2006/main" name="ConfettiVTI">
  <a:themeElements>
    <a:clrScheme name="AnalogousFromLightSeedRightStep">
      <a:dk1>
        <a:srgbClr val="000000"/>
      </a:dk1>
      <a:lt1>
        <a:srgbClr val="FFFFFF"/>
      </a:lt1>
      <a:dk2>
        <a:srgbClr val="413124"/>
      </a:dk2>
      <a:lt2>
        <a:srgbClr val="E2E8E8"/>
      </a:lt2>
      <a:accent1>
        <a:srgbClr val="E07F7C"/>
      </a:accent1>
      <a:accent2>
        <a:srgbClr val="D9935B"/>
      </a:accent2>
      <a:accent3>
        <a:srgbClr val="B0A561"/>
      </a:accent3>
      <a:accent4>
        <a:srgbClr val="92AD4B"/>
      </a:accent4>
      <a:accent5>
        <a:srgbClr val="77B35C"/>
      </a:accent5>
      <a:accent6>
        <a:srgbClr val="50B85B"/>
      </a:accent6>
      <a:hlink>
        <a:srgbClr val="568D8F"/>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1742</Words>
  <Application>Microsoft Office PowerPoint</Application>
  <PresentationFormat>Widescreen</PresentationFormat>
  <Paragraphs>153</Paragraphs>
  <Slides>14</Slides>
  <Notes>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Arial</vt:lpstr>
      <vt:lpstr>Calibri</vt:lpstr>
      <vt:lpstr>Gill Sans Nova</vt:lpstr>
      <vt:lpstr>Times New Roman</vt:lpstr>
      <vt:lpstr>Wingdings</vt:lpstr>
      <vt:lpstr>ConfettiVTI</vt:lpstr>
      <vt:lpstr>Romantikken 1800-1870</vt:lpstr>
      <vt:lpstr>Forløb:</vt:lpstr>
      <vt:lpstr>De litterære strømninger – Litteraturhistorisk forståelse af perioderne</vt:lpstr>
      <vt:lpstr>Optakt til den litterære periode, Romantikken</vt:lpstr>
      <vt:lpstr>Romantiske træk i nutidens samfund</vt:lpstr>
      <vt:lpstr>Romantikken</vt:lpstr>
      <vt:lpstr>Litterære strømninger inden for Romantikken</vt:lpstr>
      <vt:lpstr>Organismetanken</vt:lpstr>
      <vt:lpstr>Organismetanken</vt:lpstr>
      <vt:lpstr>Skrivestil og sprog</vt:lpstr>
      <vt:lpstr>Et romantisk livssyn - Nyplatonisme</vt:lpstr>
      <vt:lpstr>Staffeldt: Indvielsen (1804)</vt:lpstr>
      <vt:lpstr>Monistisk kontra dualistisk. </vt:lpstr>
      <vt:lpstr>Opsamling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Romantikken 1800-1870</dc:title>
  <dc:creator>Mads Nielsen</dc:creator>
  <cp:lastModifiedBy>Mads Nielsen</cp:lastModifiedBy>
  <cp:revision>15</cp:revision>
  <dcterms:created xsi:type="dcterms:W3CDTF">2024-01-03T07:58:36Z</dcterms:created>
  <dcterms:modified xsi:type="dcterms:W3CDTF">2025-09-04T13:54:04Z</dcterms:modified>
</cp:coreProperties>
</file>