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5"/>
  </p:notesMasterIdLst>
  <p:sldIdLst>
    <p:sldId id="256" r:id="rId2"/>
    <p:sldId id="290" r:id="rId3"/>
    <p:sldId id="288" r:id="rId4"/>
    <p:sldId id="260" r:id="rId5"/>
    <p:sldId id="262" r:id="rId6"/>
    <p:sldId id="292" r:id="rId7"/>
    <p:sldId id="294" r:id="rId8"/>
    <p:sldId id="295" r:id="rId9"/>
    <p:sldId id="258" r:id="rId10"/>
    <p:sldId id="291" r:id="rId11"/>
    <p:sldId id="286" r:id="rId12"/>
    <p:sldId id="287" r:id="rId13"/>
    <p:sldId id="296" r:id="rId14"/>
    <p:sldId id="299" r:id="rId15"/>
    <p:sldId id="300" r:id="rId16"/>
    <p:sldId id="301" r:id="rId17"/>
    <p:sldId id="302" r:id="rId18"/>
    <p:sldId id="303" r:id="rId19"/>
    <p:sldId id="266" r:id="rId20"/>
    <p:sldId id="304" r:id="rId21"/>
    <p:sldId id="297" r:id="rId22"/>
    <p:sldId id="298" r:id="rId23"/>
    <p:sldId id="3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1BF7C-20F5-4201-B075-057F5D5028A9}" v="14" dt="2023-08-13T08:52:38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E4BA6-0ABF-4FF5-A80F-6E9044320495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9A7AB-7269-4AA1-815F-2D3369D99B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02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4A8FBFFE-13D0-CFAC-AC88-1D728146E5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20ED55-75B7-41ED-A851-5BECAB8ED527}" type="slidenum">
              <a:rPr lang="da-DK" altLang="da-DK"/>
              <a:pPr>
                <a:spcBef>
                  <a:spcPct val="0"/>
                </a:spcBef>
              </a:pPr>
              <a:t>11</a:t>
            </a:fld>
            <a:endParaRPr lang="da-DK" altLang="da-DK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DB7D5AF-B2FA-B2F9-9C7A-7A1F8F7E65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D5F284D-F6BA-6D81-271D-9187F5A98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>
                <a:latin typeface="Arial" panose="020B0604020202020204" pitchFamily="34" charset="0"/>
              </a:rPr>
              <a:t>halvgennemtrængelig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C0ACB61-E886-A466-F994-10826768D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1696C1-1457-41DB-8F72-3F59271CEC22}" type="slidenum">
              <a:rPr lang="da-DK" altLang="da-DK"/>
              <a:pPr>
                <a:spcBef>
                  <a:spcPct val="0"/>
                </a:spcBef>
              </a:pPr>
              <a:t>19</a:t>
            </a:fld>
            <a:endParaRPr lang="da-DK" altLang="da-DK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EFE8BC3-060C-3FFE-AFFD-D1CC6377FF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312DA23-B996-E9FA-A71F-29074457B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altLang="da-DK">
                <a:latin typeface="Arial" panose="020B0604020202020204" pitchFamily="34" charset="0"/>
              </a:rPr>
              <a:t>Eksempel med fisk. Demo. I vores celler sker det konstant i nyrene, i kapillærerne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dk/imgres?imgurl=http://fag.utdanning.no/files/images/Sperm-egg.jpg&amp;imgrefurl=http://fag.utdanning.no/%3Fq%3Dnode/3468&amp;h=274&amp;w=400&amp;sz=14&amp;hl=da&amp;start=1&amp;sig2=YJDc23LtrX0JG8BVV7wQqw&amp;um=1&amp;tbnid=J7X2AtanhWiDeM:&amp;tbnh=85&amp;tbnw=124&amp;ei=W4WISOq4MpXg1wa_z8nJCA&amp;prev=/images%3Fq%3Ds%25C3%25A6dcelle%26um%3D1%26hl%3Dda%26rls%3DDVXA,DVXA:2005-11,DVXA:en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hyperlink" Target="http://images.google.dk/imgres?imgurl=http://www.astrographics.com/GalleryPrints/Display/GP2145.jpg&amp;imgrefurl=http://www.astrographics.com/GalleryPrintsIndex/GP2145.html&amp;h=360&amp;w=360&amp;sz=22&amp;hl=da&amp;start=10&amp;sig2=62gqlD3TMkdVeKwzpS4Hjg&amp;um=1&amp;tbnid=HbmDdZEDMXc_uM:&amp;tbnh=121&amp;tbnw=121&amp;ei=vIKISKymA4Oy1gaZ3L3PCA&amp;prev=/images%3Fq%3Dlymphocytes%26um%3D1%26hl%3Dda%26rls%3DDVXA,DVXA:2005-11,DVXA:en" TargetMode="External"/><Relationship Id="rId10" Type="http://schemas.openxmlformats.org/officeDocument/2006/relationships/hyperlink" Target="http://mrgreensclass.com/myimages/Images/PlantCell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A482E-DE74-F284-77D9-EB65EFA95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celler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7A77E32-E5E1-D42C-48E4-BDBAA26818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Biologiens byggesten – eukaryote og prokaryote celler </a:t>
            </a:r>
          </a:p>
        </p:txBody>
      </p:sp>
    </p:spTree>
    <p:extLst>
      <p:ext uri="{BB962C8B-B14F-4D97-AF65-F5344CB8AC3E}">
        <p14:creationId xmlns:p14="http://schemas.microsoft.com/office/powerpoint/2010/main" val="187299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>
            <a:extLst>
              <a:ext uri="{FF2B5EF4-FFF2-40B4-BE49-F238E27FC236}">
                <a16:creationId xmlns:a16="http://schemas.microsoft.com/office/drawing/2014/main" id="{939C2746-C6C9-4DAD-8ACC-EF8BEB2EBA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Transportprocesser</a:t>
            </a:r>
          </a:p>
        </p:txBody>
      </p:sp>
      <p:sp>
        <p:nvSpPr>
          <p:cNvPr id="167941" name="Rectangle 5">
            <a:extLst>
              <a:ext uri="{FF2B5EF4-FFF2-40B4-BE49-F238E27FC236}">
                <a16:creationId xmlns:a16="http://schemas.microsoft.com/office/drawing/2014/main" id="{07D92683-9070-45BB-9AD2-11E2BA86FD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- over membranen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>
            <a:extLst>
              <a:ext uri="{FF2B5EF4-FFF2-40B4-BE49-F238E27FC236}">
                <a16:creationId xmlns:a16="http://schemas.microsoft.com/office/drawing/2014/main" id="{8ED096D2-AB62-4C9B-8D9B-89F82E09D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/>
              <a:t>Cellemembranen</a:t>
            </a:r>
          </a:p>
        </p:txBody>
      </p:sp>
      <p:pic>
        <p:nvPicPr>
          <p:cNvPr id="24579" name="Picture 7">
            <a:extLst>
              <a:ext uri="{FF2B5EF4-FFF2-40B4-BE49-F238E27FC236}">
                <a16:creationId xmlns:a16="http://schemas.microsoft.com/office/drawing/2014/main" id="{42BB3E14-950C-E8EC-A3F6-3DAB8779D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349500"/>
            <a:ext cx="91440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4A0B472-0198-4597-B3D5-BBDE88D44860}"/>
              </a:ext>
            </a:extLst>
          </p:cNvPr>
          <p:cNvSpPr/>
          <p:nvPr/>
        </p:nvSpPr>
        <p:spPr>
          <a:xfrm>
            <a:off x="7896225" y="3500439"/>
            <a:ext cx="863600" cy="17287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DFDCD5B0-6788-4005-AC63-CAAC7BA316AB}"/>
              </a:ext>
            </a:extLst>
          </p:cNvPr>
          <p:cNvCxnSpPr/>
          <p:nvPr/>
        </p:nvCxnSpPr>
        <p:spPr>
          <a:xfrm>
            <a:off x="2279650" y="1700214"/>
            <a:ext cx="647700" cy="1800225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0EF44F41-6EC6-4DC6-94D2-71DF86AC5A29}"/>
              </a:ext>
            </a:extLst>
          </p:cNvPr>
          <p:cNvCxnSpPr/>
          <p:nvPr/>
        </p:nvCxnSpPr>
        <p:spPr>
          <a:xfrm flipH="1">
            <a:off x="4656139" y="1852614"/>
            <a:ext cx="719137" cy="1800225"/>
          </a:xfrm>
          <a:prstGeom prst="straightConnector1">
            <a:avLst/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>
            <a:extLst>
              <a:ext uri="{FF2B5EF4-FFF2-40B4-BE49-F238E27FC236}">
                <a16:creationId xmlns:a16="http://schemas.microsoft.com/office/drawing/2014/main" id="{A9B8BC76-11B6-4E96-2693-3F56E0C69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"/>
            <a:ext cx="72644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5C50F4E2-2A68-F8A0-E739-81F467E0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3106739"/>
            <a:ext cx="904557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00C04F5-8AC9-4C36-99FA-C46890DA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/>
              <a:t>Membrantransport</a:t>
            </a:r>
          </a:p>
        </p:txBody>
      </p:sp>
      <p:sp>
        <p:nvSpPr>
          <p:cNvPr id="2" name="Tekstboks 1">
            <a:extLst>
              <a:ext uri="{FF2B5EF4-FFF2-40B4-BE49-F238E27FC236}">
                <a16:creationId xmlns:a16="http://schemas.microsoft.com/office/drawing/2014/main" id="{582671D4-FB3E-4D01-A555-4300B760A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6443664"/>
            <a:ext cx="439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 b="1"/>
              <a:t>Ikke energi-krævende</a:t>
            </a:r>
          </a:p>
        </p:txBody>
      </p:sp>
      <p:sp>
        <p:nvSpPr>
          <p:cNvPr id="4" name="Tekstboks 3">
            <a:extLst>
              <a:ext uri="{FF2B5EF4-FFF2-40B4-BE49-F238E27FC236}">
                <a16:creationId xmlns:a16="http://schemas.microsoft.com/office/drawing/2014/main" id="{343D37AF-D1C4-9FAA-038E-7F1BF1AF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4" y="6443664"/>
            <a:ext cx="2917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800" b="1"/>
              <a:t>Energi-krævenede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31043AC-C7F3-4C0E-9F2C-E316541F981C}"/>
              </a:ext>
            </a:extLst>
          </p:cNvPr>
          <p:cNvSpPr/>
          <p:nvPr/>
        </p:nvSpPr>
        <p:spPr>
          <a:xfrm>
            <a:off x="1570038" y="0"/>
            <a:ext cx="1573212" cy="310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sz="1600" dirty="0"/>
              <a:t>Eksempel: Ilt</a:t>
            </a:r>
          </a:p>
          <a:p>
            <a:pPr algn="ctr" eaLnBrk="1" hangingPunct="1">
              <a:defRPr/>
            </a:pPr>
            <a:r>
              <a:rPr lang="da-DK" sz="1600" dirty="0"/>
              <a:t>Proces: Molekyler vil fordeles jævnt og derfor størst bevægelse fra høj mod lav koncentration</a:t>
            </a:r>
          </a:p>
          <a:p>
            <a:pPr algn="ctr" eaLnBrk="1" hangingPunct="1">
              <a:defRPr/>
            </a:pPr>
            <a:r>
              <a:rPr lang="da-DK" sz="1600" dirty="0"/>
              <a:t>Kan ikke: ioner og store molekyler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6A87B83-5DBE-4EF5-A9E8-F2E1AEE089C2}"/>
              </a:ext>
            </a:extLst>
          </p:cNvPr>
          <p:cNvSpPr/>
          <p:nvPr/>
        </p:nvSpPr>
        <p:spPr>
          <a:xfrm>
            <a:off x="3140076" y="0"/>
            <a:ext cx="1573213" cy="310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sz="1600" dirty="0"/>
              <a:t>Eksempel: Vand</a:t>
            </a:r>
          </a:p>
          <a:p>
            <a:pPr algn="ctr" eaLnBrk="1" hangingPunct="1">
              <a:defRPr/>
            </a:pPr>
            <a:r>
              <a:rPr lang="da-DK" sz="1600" dirty="0"/>
              <a:t>Proces: Diffusion af vand fra høj koncentration til lav.</a:t>
            </a:r>
          </a:p>
          <a:p>
            <a:pPr algn="ctr" eaLnBrk="1" hangingPunct="1">
              <a:defRPr/>
            </a:pPr>
            <a:r>
              <a:rPr lang="da-DK" sz="1600" dirty="0"/>
              <a:t>Vigtige begreber: </a:t>
            </a:r>
            <a:r>
              <a:rPr lang="da-DK" sz="1600" dirty="0" err="1"/>
              <a:t>Isoton</a:t>
            </a:r>
            <a:r>
              <a:rPr lang="da-DK" sz="1600" dirty="0"/>
              <a:t>, </a:t>
            </a:r>
            <a:r>
              <a:rPr lang="da-DK" sz="1600" dirty="0" err="1"/>
              <a:t>Hypoton</a:t>
            </a:r>
            <a:r>
              <a:rPr lang="da-DK" sz="1600" dirty="0"/>
              <a:t>, </a:t>
            </a:r>
            <a:r>
              <a:rPr lang="da-DK" sz="1600" dirty="0" err="1"/>
              <a:t>Hyperton</a:t>
            </a:r>
            <a:endParaRPr lang="da-DK" sz="16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67DCD49-A717-49F7-82FD-4A6011FF1142}"/>
              </a:ext>
            </a:extLst>
          </p:cNvPr>
          <p:cNvSpPr/>
          <p:nvPr/>
        </p:nvSpPr>
        <p:spPr>
          <a:xfrm>
            <a:off x="5322888" y="-26988"/>
            <a:ext cx="1573212" cy="310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sz="1600" dirty="0"/>
              <a:t>Eksempel: Glukose Proces: </a:t>
            </a:r>
          </a:p>
          <a:p>
            <a:pPr algn="ctr" eaLnBrk="1" hangingPunct="1">
              <a:defRPr/>
            </a:pPr>
            <a:r>
              <a:rPr lang="da-DK" sz="1600" dirty="0"/>
              <a:t>Også fra høj </a:t>
            </a:r>
            <a:r>
              <a:rPr lang="da-DK" sz="1600" dirty="0" err="1"/>
              <a:t>koncenetration</a:t>
            </a:r>
            <a:r>
              <a:rPr lang="da-DK" sz="1600" dirty="0"/>
              <a:t> til lav, men gennem særlige kanaler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211B1EC-B00D-40C5-89F3-49F19E866AF1}"/>
              </a:ext>
            </a:extLst>
          </p:cNvPr>
          <p:cNvSpPr/>
          <p:nvPr/>
        </p:nvSpPr>
        <p:spPr>
          <a:xfrm>
            <a:off x="8040688" y="-20638"/>
            <a:ext cx="1573212" cy="3106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sz="1600" dirty="0"/>
              <a:t>Eksempel: Natrium-Kalium-pumpen (nervesignal)</a:t>
            </a:r>
          </a:p>
          <a:p>
            <a:pPr algn="ctr" eaLnBrk="1" hangingPunct="1">
              <a:defRPr/>
            </a:pPr>
            <a:r>
              <a:rPr lang="da-DK" sz="1600" dirty="0"/>
              <a:t>Proces: Fra lav koncentration til høj. ATP giver energi til processen.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61D37-8E82-467F-B0F2-B9420294B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Celler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DABF275-7E5A-47B1-9BDC-6D4D01C3AB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Diffusion og osmose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366D848A-F953-EEA9-48D6-52B71769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628776"/>
            <a:ext cx="59626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kstboks 2">
            <a:extLst>
              <a:ext uri="{FF2B5EF4-FFF2-40B4-BE49-F238E27FC236}">
                <a16:creationId xmlns:a16="http://schemas.microsoft.com/office/drawing/2014/main" id="{C12074AE-EB7D-7A14-9ABA-7D64F856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422275"/>
            <a:ext cx="5329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4800" b="1"/>
              <a:t>Diffusion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B7DE8340-0FA2-E8B6-A47A-C50527677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628776"/>
            <a:ext cx="59626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kstboks 6">
            <a:extLst>
              <a:ext uri="{FF2B5EF4-FFF2-40B4-BE49-F238E27FC236}">
                <a16:creationId xmlns:a16="http://schemas.microsoft.com/office/drawing/2014/main" id="{C9D39884-79E6-3A8D-8E4A-9A199656F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422275"/>
            <a:ext cx="5329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4800" b="1"/>
              <a:t>Diffusion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kstboks 1">
            <a:extLst>
              <a:ext uri="{FF2B5EF4-FFF2-40B4-BE49-F238E27FC236}">
                <a16:creationId xmlns:a16="http://schemas.microsoft.com/office/drawing/2014/main" id="{23CC3609-667E-8EB8-1C28-7415D55D5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422275"/>
            <a:ext cx="5329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4800" b="1"/>
              <a:t>Diffusion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0E963C0E-94BC-E535-DF6C-C4DBB937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628776"/>
            <a:ext cx="59626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D250607-9A6F-457E-A441-22D075C46129}"/>
              </a:ext>
            </a:extLst>
          </p:cNvPr>
          <p:cNvSpPr/>
          <p:nvPr/>
        </p:nvSpPr>
        <p:spPr>
          <a:xfrm>
            <a:off x="2135188" y="5589588"/>
            <a:ext cx="7993062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/>
              <a:t>Diffusion er processen hvor molekyler transporteres (over en membran) fra et område med høj koncentration til et område med lav koncentration.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30B4EE7-3207-4CFF-9678-BF1A47DFA122}"/>
              </a:ext>
            </a:extLst>
          </p:cNvPr>
          <p:cNvSpPr/>
          <p:nvPr/>
        </p:nvSpPr>
        <p:spPr>
          <a:xfrm>
            <a:off x="1524001" y="1"/>
            <a:ext cx="2411413" cy="141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/>
              <a:t>Resultat af molekylernes tilfældige bevægelser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9BF7D55-D78A-4287-A617-69CCFB43A90C}"/>
              </a:ext>
            </a:extLst>
          </p:cNvPr>
          <p:cNvSpPr/>
          <p:nvPr/>
        </p:nvSpPr>
        <p:spPr>
          <a:xfrm>
            <a:off x="8472488" y="188913"/>
            <a:ext cx="2195512" cy="2952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/>
              <a:t>Fx: Ved denne proces transporteres O</a:t>
            </a:r>
            <a:r>
              <a:rPr lang="da-DK" baseline="-25000" dirty="0"/>
              <a:t>2 </a:t>
            </a:r>
            <a:r>
              <a:rPr lang="da-DK" dirty="0"/>
              <a:t>fra lungerne og ud i blodet, og fra blodet og ind i cellerne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2" name="Rectangle 34824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3" name="Rectangle 3482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9" name="Tekstboks 2">
            <a:extLst>
              <a:ext uri="{FF2B5EF4-FFF2-40B4-BE49-F238E27FC236}">
                <a16:creationId xmlns:a16="http://schemas.microsoft.com/office/drawing/2014/main" id="{7C97E8FE-65F7-6566-202F-8FAF0F411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643467"/>
            <a:ext cx="3363974" cy="172804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182880" rIns="182880" bIns="182880" rtlCol="0" anchor="ctr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da-DK" sz="2800" b="1" cap="all" spc="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Osmose</a:t>
            </a:r>
          </a:p>
        </p:txBody>
      </p:sp>
      <p:sp>
        <p:nvSpPr>
          <p:cNvPr id="34820" name="Tekstboks 1">
            <a:extLst>
              <a:ext uri="{FF2B5EF4-FFF2-40B4-BE49-F238E27FC236}">
                <a16:creationId xmlns:a16="http://schemas.microsoft.com/office/drawing/2014/main" id="{1A660419-3EC3-3C74-1745-B16D1E72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8" y="2638044"/>
            <a:ext cx="3875980" cy="34156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None/>
            </a:pPr>
            <a:r>
              <a:rPr lang="da-DK" altLang="da-DK" sz="3000" dirty="0">
                <a:solidFill>
                  <a:schemeClr val="bg1"/>
                </a:solidFill>
                <a:latin typeface="+mn-lt"/>
              </a:rPr>
              <a:t>Vands diffusion på tværs af en membran fra et område med høj vandkoncentration til et område med lav vandkoncentration. </a:t>
            </a:r>
          </a:p>
        </p:txBody>
      </p:sp>
      <p:pic>
        <p:nvPicPr>
          <p:cNvPr id="5124" name="Picture 4" descr="Illustratie over Osmose Waterfilter Vectordiagram met verklaring ...">
            <a:extLst>
              <a:ext uri="{FF2B5EF4-FFF2-40B4-BE49-F238E27FC236}">
                <a16:creationId xmlns:a16="http://schemas.microsoft.com/office/drawing/2014/main" id="{AC1E60B9-3633-ED1C-6796-A8364302D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9" b="12436"/>
          <a:stretch/>
        </p:blipFill>
        <p:spPr bwMode="auto">
          <a:xfrm>
            <a:off x="5297763" y="1426371"/>
            <a:ext cx="6250769" cy="38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>
            <a:extLst>
              <a:ext uri="{FF2B5EF4-FFF2-40B4-BE49-F238E27FC236}">
                <a16:creationId xmlns:a16="http://schemas.microsoft.com/office/drawing/2014/main" id="{3CB29B24-747A-40E9-88FE-A5FCF3A22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1136" y="172212"/>
            <a:ext cx="7729728" cy="1188720"/>
          </a:xfrm>
        </p:spPr>
        <p:txBody>
          <a:bodyPr/>
          <a:lstStyle/>
          <a:p>
            <a:pPr eaLnBrk="1" hangingPunct="1">
              <a:defRPr/>
            </a:pPr>
            <a:r>
              <a:rPr lang="da-DK"/>
              <a:t>Osmose</a:t>
            </a:r>
          </a:p>
        </p:txBody>
      </p:sp>
      <p:pic>
        <p:nvPicPr>
          <p:cNvPr id="28675" name="Picture 8">
            <a:extLst>
              <a:ext uri="{FF2B5EF4-FFF2-40B4-BE49-F238E27FC236}">
                <a16:creationId xmlns:a16="http://schemas.microsoft.com/office/drawing/2014/main" id="{05099DFC-572A-8929-6D72-E03A19C7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33" y="2392999"/>
            <a:ext cx="657066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629AB30-3553-780D-303F-0B55FD903924}"/>
              </a:ext>
            </a:extLst>
          </p:cNvPr>
          <p:cNvSpPr/>
          <p:nvPr/>
        </p:nvSpPr>
        <p:spPr>
          <a:xfrm>
            <a:off x="5323840" y="1838960"/>
            <a:ext cx="1920240" cy="5540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Iso = det samme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DA14DF9-A00A-8693-46A2-6AFE52DA9AD8}"/>
              </a:ext>
            </a:extLst>
          </p:cNvPr>
          <p:cNvSpPr/>
          <p:nvPr/>
        </p:nvSpPr>
        <p:spPr>
          <a:xfrm>
            <a:off x="3261360" y="1838959"/>
            <a:ext cx="1920240" cy="5540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Hyper = mere end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E41ED44-F074-394B-DE66-4142A9EC7B9D}"/>
              </a:ext>
            </a:extLst>
          </p:cNvPr>
          <p:cNvSpPr/>
          <p:nvPr/>
        </p:nvSpPr>
        <p:spPr>
          <a:xfrm>
            <a:off x="7400607" y="1838959"/>
            <a:ext cx="2097088" cy="5540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Hypo</a:t>
            </a:r>
            <a:r>
              <a:rPr lang="da-DK" dirty="0"/>
              <a:t> = mindre 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6923" name="Rectangle 16691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24" name="Rectangle 16692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0331B3BB-58EC-83BB-3ECB-8C016362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31" b="1"/>
          <a:stretch>
            <a:fillRect/>
          </a:stretch>
        </p:blipFill>
        <p:spPr>
          <a:xfrm>
            <a:off x="3027208" y="8310"/>
            <a:ext cx="9179819" cy="501870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9CC05A7-B80C-739E-8410-C54896946F2F}"/>
              </a:ext>
            </a:extLst>
          </p:cNvPr>
          <p:cNvSpPr/>
          <p:nvPr/>
        </p:nvSpPr>
        <p:spPr>
          <a:xfrm>
            <a:off x="6260997" y="3017520"/>
            <a:ext cx="5931002" cy="38321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b="1" dirty="0">
                <a:solidFill>
                  <a:schemeClr val="tx1"/>
                </a:solidFill>
              </a:rPr>
              <a:t>Den mindste enhed i levende organismer er en celle. </a:t>
            </a:r>
            <a:r>
              <a:rPr lang="da-DK" dirty="0"/>
              <a:t>Der </a:t>
            </a:r>
            <a:r>
              <a:rPr lang="da-DK" dirty="0" err="1"/>
              <a:t>ﬁndes</a:t>
            </a:r>
            <a:r>
              <a:rPr lang="da-DK" dirty="0"/>
              <a:t> livsformer som blot består af en enkelt celle fx bakterier, gær og mange alger, mens større og mere komplekse organismer her i blandt dyr og planter er multicellulære. Virus er mindre og mere simple end den mindste celle, men er virus også levende? Liv er </a:t>
            </a:r>
            <a:r>
              <a:rPr lang="da-DK" dirty="0" err="1"/>
              <a:t>deﬁneret</a:t>
            </a:r>
            <a:r>
              <a:rPr lang="da-DK" dirty="0"/>
              <a:t> ved at nogle generelle kendetegn skal være opfyldt, og organismen skal derfor kunne: </a:t>
            </a:r>
          </a:p>
          <a:p>
            <a:r>
              <a:rPr lang="da-DK" dirty="0"/>
              <a:t>• </a:t>
            </a:r>
            <a:r>
              <a:rPr lang="da-DK" dirty="0">
                <a:solidFill>
                  <a:schemeClr val="tx1"/>
                </a:solidFill>
              </a:rPr>
              <a:t>optage næringsstoffer og udskille affaldsstoffer </a:t>
            </a:r>
          </a:p>
          <a:p>
            <a:r>
              <a:rPr lang="da-DK" dirty="0">
                <a:solidFill>
                  <a:schemeClr val="tx1"/>
                </a:solidFill>
              </a:rPr>
              <a:t>• vokse </a:t>
            </a:r>
          </a:p>
          <a:p>
            <a:r>
              <a:rPr lang="da-DK" dirty="0">
                <a:solidFill>
                  <a:schemeClr val="tx1"/>
                </a:solidFill>
              </a:rPr>
              <a:t>• reparere skader på sig selv </a:t>
            </a:r>
          </a:p>
          <a:p>
            <a:r>
              <a:rPr lang="da-DK" dirty="0">
                <a:solidFill>
                  <a:schemeClr val="tx1"/>
                </a:solidFill>
              </a:rPr>
              <a:t>• opretholde et stabilt indre miljø hvor biokemiske processer kan foregå </a:t>
            </a:r>
          </a:p>
          <a:p>
            <a:r>
              <a:rPr lang="da-DK" dirty="0">
                <a:solidFill>
                  <a:schemeClr val="tx1"/>
                </a:solidFill>
              </a:rPr>
              <a:t>• formere sig. </a:t>
            </a:r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E4BA9A85-889E-44AD-8E80-F344A2442A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472" y="110559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pPr>
              <a:defRPr/>
            </a:pPr>
            <a:r>
              <a:rPr lang="en-US"/>
              <a:t>Cellers størrelse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8" name="Rectangle 35847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50" name="Rectangle 35849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3" name="Tekstboks 2">
            <a:extLst>
              <a:ext uri="{FF2B5EF4-FFF2-40B4-BE49-F238E27FC236}">
                <a16:creationId xmlns:a16="http://schemas.microsoft.com/office/drawing/2014/main" id="{DC8C2B20-F95C-12AC-6675-63E568F5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8" y="820010"/>
            <a:ext cx="3415288" cy="321265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274320" tIns="182880" rIns="274320" bIns="182880" rtlCol="0" anchor="ctr" anchorCtr="1"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en-US" altLang="da-DK" sz="3800" b="1" cap="all" spc="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Osmose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8B9F7572-9E95-0E14-19E2-F9BA631CB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r="4042" b="1"/>
          <a:stretch/>
        </p:blipFill>
        <p:spPr bwMode="auto">
          <a:xfrm>
            <a:off x="4649234" y="10"/>
            <a:ext cx="3775438" cy="26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FF85FB4-7B19-9DFC-E2DE-8E4D4B500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" b="2448"/>
          <a:stretch/>
        </p:blipFill>
        <p:spPr bwMode="auto">
          <a:xfrm>
            <a:off x="4649234" y="2634810"/>
            <a:ext cx="7537702" cy="42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>
            <a:extLst>
              <a:ext uri="{FF2B5EF4-FFF2-40B4-BE49-F238E27FC236}">
                <a16:creationId xmlns:a16="http://schemas.microsoft.com/office/drawing/2014/main" id="{D6985920-A095-B60B-036B-6B88524E6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375"/>
          <a:stretch/>
        </p:blipFill>
        <p:spPr bwMode="auto">
          <a:xfrm>
            <a:off x="8424672" y="1"/>
            <a:ext cx="3767328" cy="264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8DAF4060-4219-78A0-D893-252EEF92B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916114"/>
            <a:ext cx="84740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7E10675-222A-42D4-B6A2-B3A83D8C3990}"/>
              </a:ext>
            </a:extLst>
          </p:cNvPr>
          <p:cNvSpPr/>
          <p:nvPr/>
        </p:nvSpPr>
        <p:spPr>
          <a:xfrm>
            <a:off x="1863725" y="1295401"/>
            <a:ext cx="2592388" cy="620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/>
              <a:t>Uniporter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5A2AC83-F958-4382-AB04-AA9C33E20D87}"/>
              </a:ext>
            </a:extLst>
          </p:cNvPr>
          <p:cNvSpPr/>
          <p:nvPr/>
        </p:nvSpPr>
        <p:spPr>
          <a:xfrm>
            <a:off x="4440239" y="1295401"/>
            <a:ext cx="5881687" cy="620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 err="1"/>
              <a:t>Cotransporter</a:t>
            </a:r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DB16597-5875-42A5-92FE-AFE666A7D209}"/>
              </a:ext>
            </a:extLst>
          </p:cNvPr>
          <p:cNvSpPr/>
          <p:nvPr/>
        </p:nvSpPr>
        <p:spPr>
          <a:xfrm>
            <a:off x="4295776" y="5526088"/>
            <a:ext cx="2995613" cy="62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 err="1"/>
              <a:t>Symport</a:t>
            </a:r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CAE1DAA-6421-459F-B926-7688832388C3}"/>
              </a:ext>
            </a:extLst>
          </p:cNvPr>
          <p:cNvSpPr/>
          <p:nvPr/>
        </p:nvSpPr>
        <p:spPr>
          <a:xfrm>
            <a:off x="7291389" y="5526088"/>
            <a:ext cx="2592387" cy="62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/>
              <a:t>Antiport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95B24C0-1B3E-4644-A64E-412E6E57BA05}"/>
              </a:ext>
            </a:extLst>
          </p:cNvPr>
          <p:cNvSpPr/>
          <p:nvPr/>
        </p:nvSpPr>
        <p:spPr>
          <a:xfrm>
            <a:off x="7291389" y="6146801"/>
            <a:ext cx="2592387" cy="620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/>
              <a:t>Primær aktiv transport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071305B-09FD-48E8-9D6C-6C02D42F2DCD}"/>
              </a:ext>
            </a:extLst>
          </p:cNvPr>
          <p:cNvSpPr/>
          <p:nvPr/>
        </p:nvSpPr>
        <p:spPr>
          <a:xfrm>
            <a:off x="4295776" y="6143626"/>
            <a:ext cx="2995613" cy="620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/>
              <a:t>Sekundær aktiv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6" name="Rectangle 37895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8" name="Rectangle 37897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8A01A8-3D8C-47C1-9A2F-1CFE39C5F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>
              <a:defRPr/>
            </a:pPr>
            <a:r>
              <a:rPr lang="en-US" sz="3500">
                <a:solidFill>
                  <a:schemeClr val="bg1"/>
                </a:solidFill>
              </a:rPr>
              <a:t>Endo- og exocytose</a:t>
            </a:r>
          </a:p>
        </p:txBody>
      </p:sp>
      <p:pic>
        <p:nvPicPr>
          <p:cNvPr id="37891" name="Picture 2" descr="Et billede, der indeholder blomst, skærmbillede, cirkel&#10;&#10;Automatisk genereret beskrivelse">
            <a:extLst>
              <a:ext uri="{FF2B5EF4-FFF2-40B4-BE49-F238E27FC236}">
                <a16:creationId xmlns:a16="http://schemas.microsoft.com/office/drawing/2014/main" id="{B98B3A8D-78E4-5609-7D9B-6936AF345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3" b="-1"/>
          <a:stretch/>
        </p:blipFill>
        <p:spPr bwMode="auto">
          <a:xfrm>
            <a:off x="5297763" y="820010"/>
            <a:ext cx="6250769" cy="491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286AF-38D6-45D3-BCBF-4C1C2A4F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Osmose i kartofler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AC70CF7F-BBC0-39AC-0611-7814F9498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13316"/>
              </p:ext>
            </p:extLst>
          </p:nvPr>
        </p:nvGraphicFramePr>
        <p:xfrm>
          <a:off x="2032000" y="299550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302807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327492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377331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95396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38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Alberte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Andrea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Bidour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97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Amalie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Anne-Lit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Cecilie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Khadra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949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Naja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Shiwa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Tea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5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Mellanie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205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836FB0B6-3AF1-430A-9205-FB6D7DAFD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120" y="188913"/>
            <a:ext cx="11531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/>
              <a:t>Forskellige typer af eukaryote celler</a:t>
            </a:r>
          </a:p>
        </p:txBody>
      </p:sp>
      <p:pic>
        <p:nvPicPr>
          <p:cNvPr id="5123" name="Picture 3" descr="ill33">
            <a:extLst>
              <a:ext uri="{FF2B5EF4-FFF2-40B4-BE49-F238E27FC236}">
                <a16:creationId xmlns:a16="http://schemas.microsoft.com/office/drawing/2014/main" id="{DDE02856-8278-347D-A3AB-909DE1226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71" y="1500188"/>
            <a:ext cx="2714010" cy="331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1F3C92DE-C9F9-8FDA-4410-494A0585A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650" y="4825683"/>
            <a:ext cx="1223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a-DK" altLang="da-DK" sz="1600" dirty="0">
                <a:latin typeface="Times New Roman" panose="02020603050405020304" pitchFamily="18" charset="0"/>
              </a:rPr>
              <a:t>Nervecelle</a:t>
            </a:r>
          </a:p>
        </p:txBody>
      </p:sp>
      <p:pic>
        <p:nvPicPr>
          <p:cNvPr id="5125" name="Picture 5" descr="rode_blodceller">
            <a:extLst>
              <a:ext uri="{FF2B5EF4-FFF2-40B4-BE49-F238E27FC236}">
                <a16:creationId xmlns:a16="http://schemas.microsoft.com/office/drawing/2014/main" id="{FC5E0ADE-579A-A751-2B7E-89E80BE7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" y="4508500"/>
            <a:ext cx="31337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405E9485-93CE-A4A9-6C38-5E3463603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" y="4141071"/>
            <a:ext cx="172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a-DK" altLang="da-DK" sz="1600" dirty="0">
                <a:latin typeface="Times New Roman" panose="02020603050405020304" pitchFamily="18" charset="0"/>
              </a:rPr>
              <a:t>Røde blodlegemer</a:t>
            </a:r>
          </a:p>
        </p:txBody>
      </p:sp>
      <p:pic>
        <p:nvPicPr>
          <p:cNvPr id="5127" name="Picture 7" descr="GP2145">
            <a:hlinkClick r:id="rId5"/>
            <a:extLst>
              <a:ext uri="{FF2B5EF4-FFF2-40B4-BE49-F238E27FC236}">
                <a16:creationId xmlns:a16="http://schemas.microsoft.com/office/drawing/2014/main" id="{07B4798C-C111-572E-49DC-65A7CD0E8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1" b="14331"/>
          <a:stretch/>
        </p:blipFill>
        <p:spPr bwMode="auto">
          <a:xfrm>
            <a:off x="325120" y="1500188"/>
            <a:ext cx="2885440" cy="209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8">
            <a:extLst>
              <a:ext uri="{FF2B5EF4-FFF2-40B4-BE49-F238E27FC236}">
                <a16:creationId xmlns:a16="http://schemas.microsoft.com/office/drawing/2014/main" id="{E2BA95F5-EAA5-D265-5498-822CD7FF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" y="3631842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a-DK" altLang="da-DK" sz="1600" dirty="0">
                <a:latin typeface="Times New Roman" panose="02020603050405020304" pitchFamily="18" charset="0"/>
              </a:rPr>
              <a:t>Lymfocyt</a:t>
            </a:r>
          </a:p>
        </p:txBody>
      </p:sp>
      <p:pic>
        <p:nvPicPr>
          <p:cNvPr id="5129" name="Picture 9" descr="cell37">
            <a:extLst>
              <a:ext uri="{FF2B5EF4-FFF2-40B4-BE49-F238E27FC236}">
                <a16:creationId xmlns:a16="http://schemas.microsoft.com/office/drawing/2014/main" id="{8DCFB1D0-6501-8F15-609A-6096E39F4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10" y="1484313"/>
            <a:ext cx="20669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>
            <a:extLst>
              <a:ext uri="{FF2B5EF4-FFF2-40B4-BE49-F238E27FC236}">
                <a16:creationId xmlns:a16="http://schemas.microsoft.com/office/drawing/2014/main" id="{D0B54658-A56F-B782-3A73-28C8200E0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850" y="4814570"/>
            <a:ext cx="83851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a-DK" altLang="da-DK" sz="1600" dirty="0">
                <a:latin typeface="Times New Roman" panose="02020603050405020304" pitchFamily="18" charset="0"/>
              </a:rPr>
              <a:t>Amøbe</a:t>
            </a:r>
          </a:p>
        </p:txBody>
      </p:sp>
      <p:pic>
        <p:nvPicPr>
          <p:cNvPr id="5131" name="Picture 11" descr="Sperm-egg">
            <a:hlinkClick r:id="rId8"/>
            <a:extLst>
              <a:ext uri="{FF2B5EF4-FFF2-40B4-BE49-F238E27FC236}">
                <a16:creationId xmlns:a16="http://schemas.microsoft.com/office/drawing/2014/main" id="{3365AD07-C99D-CAE2-B95D-4F05E8A5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91" y="5076508"/>
            <a:ext cx="23764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2">
            <a:extLst>
              <a:ext uri="{FF2B5EF4-FFF2-40B4-BE49-F238E27FC236}">
                <a16:creationId xmlns:a16="http://schemas.microsoft.com/office/drawing/2014/main" id="{80B00CEE-66DD-AC5E-0155-A3A68929A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101" y="6368733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a-DK" altLang="da-DK" sz="1600" dirty="0">
                <a:latin typeface="Times New Roman" panose="02020603050405020304" pitchFamily="18" charset="0"/>
              </a:rPr>
              <a:t>Æg og sædcelle</a:t>
            </a:r>
          </a:p>
        </p:txBody>
      </p:sp>
      <p:pic>
        <p:nvPicPr>
          <p:cNvPr id="5133" name="Picture 13" descr="PlantCell">
            <a:hlinkClick r:id="rId10"/>
            <a:extLst>
              <a:ext uri="{FF2B5EF4-FFF2-40B4-BE49-F238E27FC236}">
                <a16:creationId xmlns:a16="http://schemas.microsoft.com/office/drawing/2014/main" id="{A7A0F0D3-74DE-C1B9-FD91-283828B1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269" y="3262070"/>
            <a:ext cx="2450780" cy="345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14">
            <a:extLst>
              <a:ext uri="{FF2B5EF4-FFF2-40B4-BE49-F238E27FC236}">
                <a16:creationId xmlns:a16="http://schemas.microsoft.com/office/drawing/2014/main" id="{47A3E242-6FD1-1A30-4799-2A4238E50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8659" y="286766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a-DK" altLang="da-DK" sz="1600" dirty="0">
                <a:latin typeface="Times New Roman" panose="02020603050405020304" pitchFamily="18" charset="0"/>
              </a:rPr>
              <a:t>Planteceller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  <p:bldP spid="5128" grpId="0"/>
      <p:bldP spid="5130" grpId="0"/>
      <p:bldP spid="5132" grpId="0"/>
      <p:bldP spid="5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A1AD64F-80A6-4802-95D9-89D0FC272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1" y="172720"/>
            <a:ext cx="5130799" cy="8331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/>
              <a:t>Eukaryot celle</a:t>
            </a:r>
          </a:p>
        </p:txBody>
      </p:sp>
      <p:pic>
        <p:nvPicPr>
          <p:cNvPr id="7171" name="Picture 9">
            <a:extLst>
              <a:ext uri="{FF2B5EF4-FFF2-40B4-BE49-F238E27FC236}">
                <a16:creationId xmlns:a16="http://schemas.microsoft.com/office/drawing/2014/main" id="{27FFCC90-64B4-BA77-5E77-B622F946E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3457" r="3624" b="5327"/>
          <a:stretch/>
        </p:blipFill>
        <p:spPr bwMode="auto">
          <a:xfrm>
            <a:off x="7305040" y="81279"/>
            <a:ext cx="4886960" cy="574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AC5A9843-59B0-DB92-F0D3-1845D2FAE17E}"/>
              </a:ext>
            </a:extLst>
          </p:cNvPr>
          <p:cNvSpPr txBox="1">
            <a:spLocks noChangeArrowheads="1"/>
          </p:cNvSpPr>
          <p:nvPr/>
        </p:nvSpPr>
        <p:spPr>
          <a:xfrm>
            <a:off x="152401" y="2566924"/>
            <a:ext cx="2940304" cy="4607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da-DK"/>
              <a:t>Røde og hvide blodlegemer</a:t>
            </a:r>
            <a:endParaRPr lang="da-DK" dirty="0"/>
          </a:p>
        </p:txBody>
      </p:sp>
      <p:pic>
        <p:nvPicPr>
          <p:cNvPr id="3" name="Picture 4" descr="blodlegemer">
            <a:extLst>
              <a:ext uri="{FF2B5EF4-FFF2-40B4-BE49-F238E27FC236}">
                <a16:creationId xmlns:a16="http://schemas.microsoft.com/office/drawing/2014/main" id="{178E40F8-8120-D256-DF86-242A42D2F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35993"/>
            <a:ext cx="5364163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98E343-140F-AEC4-33B0-AAC80D854DB0}"/>
              </a:ext>
            </a:extLst>
          </p:cNvPr>
          <p:cNvSpPr txBox="1">
            <a:spLocks noChangeArrowheads="1"/>
          </p:cNvSpPr>
          <p:nvPr/>
        </p:nvSpPr>
        <p:spPr>
          <a:xfrm>
            <a:off x="5598160" y="2566924"/>
            <a:ext cx="3332480" cy="46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a-DK" dirty="0"/>
              <a:t>Encellede dyr f.eks. </a:t>
            </a:r>
            <a:r>
              <a:rPr lang="da-DK" dirty="0" err="1"/>
              <a:t>Paramecium</a:t>
            </a:r>
            <a:endParaRPr lang="da-DK" dirty="0"/>
          </a:p>
        </p:txBody>
      </p:sp>
      <p:pic>
        <p:nvPicPr>
          <p:cNvPr id="5" name="Picture 4" descr="paramecium2">
            <a:extLst>
              <a:ext uri="{FF2B5EF4-FFF2-40B4-BE49-F238E27FC236}">
                <a16:creationId xmlns:a16="http://schemas.microsoft.com/office/drawing/2014/main" id="{A72EDE0D-E225-5589-0F9B-EA45EF3D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39" y="3027680"/>
            <a:ext cx="4917439" cy="36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1A2C15D5-5BD7-4E38-BA0E-E68664D60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294958"/>
            <a:ext cx="4658678" cy="853122"/>
          </a:xfrm>
        </p:spPr>
        <p:txBody>
          <a:bodyPr/>
          <a:lstStyle/>
          <a:p>
            <a:pPr eaLnBrk="1" hangingPunct="1">
              <a:defRPr/>
            </a:pPr>
            <a:r>
              <a:rPr lang="da-DK" dirty="0"/>
              <a:t>Eukaryot celle </a:t>
            </a:r>
            <a:endParaRPr lang="da-DK" sz="4000" dirty="0"/>
          </a:p>
        </p:txBody>
      </p:sp>
      <p:pic>
        <p:nvPicPr>
          <p:cNvPr id="11267" name="Picture 14">
            <a:extLst>
              <a:ext uri="{FF2B5EF4-FFF2-40B4-BE49-F238E27FC236}">
                <a16:creationId xmlns:a16="http://schemas.microsoft.com/office/drawing/2014/main" id="{4BBC6B73-FEF6-CC08-35BF-51B5D9116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" b="1801"/>
          <a:stretch/>
        </p:blipFill>
        <p:spPr bwMode="auto">
          <a:xfrm>
            <a:off x="7335838" y="46675"/>
            <a:ext cx="4779962" cy="664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A58EC4E-19C6-9605-7EA6-59EC19BB3F7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2767789"/>
            <a:ext cx="5278438" cy="452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a-DK" dirty="0"/>
              <a:t>Encellede alger (f.eks. </a:t>
            </a:r>
            <a:r>
              <a:rPr lang="da-DK" dirty="0" err="1"/>
              <a:t>Hæmatococcus</a:t>
            </a:r>
            <a:r>
              <a:rPr lang="da-DK" dirty="0"/>
              <a:t> fra fuglebadet)</a:t>
            </a:r>
          </a:p>
        </p:txBody>
      </p:sp>
      <p:pic>
        <p:nvPicPr>
          <p:cNvPr id="3" name="Picture 4" descr="haematococcus">
            <a:extLst>
              <a:ext uri="{FF2B5EF4-FFF2-40B4-BE49-F238E27FC236}">
                <a16:creationId xmlns:a16="http://schemas.microsoft.com/office/drawing/2014/main" id="{1D1904B9-6E64-5D57-1AEC-A9D7488C6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19909"/>
            <a:ext cx="5448300" cy="351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3EC849-68B2-08A8-AB2F-659D2BD464D7}"/>
              </a:ext>
            </a:extLst>
          </p:cNvPr>
          <p:cNvSpPr txBox="1">
            <a:spLocks noChangeArrowheads="1"/>
          </p:cNvSpPr>
          <p:nvPr/>
        </p:nvSpPr>
        <p:spPr>
          <a:xfrm>
            <a:off x="5679440" y="2767789"/>
            <a:ext cx="3545840" cy="4521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a-DK" dirty="0"/>
              <a:t>Encellet alge (</a:t>
            </a:r>
            <a:r>
              <a:rPr lang="da-DK" dirty="0" err="1"/>
              <a:t>Netrium</a:t>
            </a:r>
            <a:r>
              <a:rPr lang="da-DK" dirty="0"/>
              <a:t>) fra havet</a:t>
            </a:r>
          </a:p>
        </p:txBody>
      </p:sp>
      <p:pic>
        <p:nvPicPr>
          <p:cNvPr id="5" name="Picture 4" descr="netrium">
            <a:extLst>
              <a:ext uri="{FF2B5EF4-FFF2-40B4-BE49-F238E27FC236}">
                <a16:creationId xmlns:a16="http://schemas.microsoft.com/office/drawing/2014/main" id="{F45FFBF2-352D-F7F8-722D-84C944A5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40" y="3230069"/>
            <a:ext cx="4902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73CD8B51-C06B-4CCB-980F-870F6AB82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820" y="162879"/>
            <a:ext cx="4239260" cy="8508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/>
              <a:t>Eukaryot celle 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6E8A5C13-0C41-2D5B-9BC7-B131DF55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0"/>
            <a:ext cx="67945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249865CB-EB76-2761-EF21-F4FA25F64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10" y="1276457"/>
            <a:ext cx="9144793" cy="5377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73CD8B51-C06B-4CCB-980F-870F6AB82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820" y="162879"/>
            <a:ext cx="4239260" cy="8508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/>
              <a:t>Eukaryot celle 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6E8A5C13-0C41-2D5B-9BC7-B131DF55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0"/>
            <a:ext cx="67945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BA4028D-E3BD-CA00-FF7C-CA87098C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3522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589067C-80E6-7F09-69FD-8BA306DBC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185"/>
            <a:ext cx="45958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84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73CD8B51-C06B-4CCB-980F-870F6AB82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820" y="162879"/>
            <a:ext cx="4239260" cy="8508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a-DK" dirty="0"/>
              <a:t>Eukaryot celle 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6E8A5C13-0C41-2D5B-9BC7-B131DF55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0"/>
            <a:ext cx="67945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2A112AF5-1D2D-97E8-FA69-5CF03226B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2700"/>
            <a:ext cx="64579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36C68250-E3F9-97E4-61D4-B240D14B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00388"/>
            <a:ext cx="4932362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53AA6A91-872B-B4F0-471B-2AF4BEFA4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06525"/>
            <a:ext cx="4500562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85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4" name="Rectangle 8">
            <a:extLst>
              <a:ext uri="{FF2B5EF4-FFF2-40B4-BE49-F238E27FC236}">
                <a16:creationId xmlns:a16="http://schemas.microsoft.com/office/drawing/2014/main" id="{7B5DBB7A-6A42-4BA0-BAFD-299D4C3A1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" y="0"/>
            <a:ext cx="4478338" cy="843280"/>
          </a:xfrm>
        </p:spPr>
        <p:txBody>
          <a:bodyPr/>
          <a:lstStyle/>
          <a:p>
            <a:pPr eaLnBrk="1" hangingPunct="1">
              <a:defRPr/>
            </a:pPr>
            <a:r>
              <a:rPr lang="da-DK" dirty="0" err="1"/>
              <a:t>Prokaryote</a:t>
            </a:r>
            <a:r>
              <a:rPr lang="da-DK" dirty="0"/>
              <a:t> celler</a:t>
            </a:r>
          </a:p>
        </p:txBody>
      </p:sp>
      <p:pic>
        <p:nvPicPr>
          <p:cNvPr id="19459" name="Picture 14">
            <a:extLst>
              <a:ext uri="{FF2B5EF4-FFF2-40B4-BE49-F238E27FC236}">
                <a16:creationId xmlns:a16="http://schemas.microsoft.com/office/drawing/2014/main" id="{AA957F31-5A66-7559-5574-5CA41AB5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0"/>
            <a:ext cx="5776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33C0660-D4F6-9762-ED9F-9B03B9F8E17B}"/>
              </a:ext>
            </a:extLst>
          </p:cNvPr>
          <p:cNvSpPr txBox="1">
            <a:spLocks noChangeArrowheads="1"/>
          </p:cNvSpPr>
          <p:nvPr/>
        </p:nvSpPr>
        <p:spPr>
          <a:xfrm>
            <a:off x="42862" y="949960"/>
            <a:ext cx="2387600" cy="401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a-DK" dirty="0"/>
              <a:t>E. coli (colibakterier)</a:t>
            </a:r>
          </a:p>
        </p:txBody>
      </p:sp>
      <p:pic>
        <p:nvPicPr>
          <p:cNvPr id="3" name="Picture 4" descr="e coli bakterier">
            <a:extLst>
              <a:ext uri="{FF2B5EF4-FFF2-40B4-BE49-F238E27FC236}">
                <a16:creationId xmlns:a16="http://schemas.microsoft.com/office/drawing/2014/main" id="{8CD303BB-77D2-A2EC-440D-B4647A20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1280"/>
            <a:ext cx="477837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und der skider">
            <a:extLst>
              <a:ext uri="{FF2B5EF4-FFF2-40B4-BE49-F238E27FC236}">
                <a16:creationId xmlns:a16="http://schemas.microsoft.com/office/drawing/2014/main" id="{012FB801-B459-B2B5-947F-EFD6ADA0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6400"/>
            <a:ext cx="2261569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B6333F7-41C5-9FEE-AF39-7594984877DD}"/>
              </a:ext>
            </a:extLst>
          </p:cNvPr>
          <p:cNvSpPr txBox="1">
            <a:spLocks noChangeArrowheads="1"/>
          </p:cNvSpPr>
          <p:nvPr/>
        </p:nvSpPr>
        <p:spPr>
          <a:xfrm>
            <a:off x="4763990" y="464820"/>
            <a:ext cx="4704080" cy="4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a-DK" dirty="0" err="1"/>
              <a:t>Tuberkulose-bakterier</a:t>
            </a:r>
            <a:r>
              <a:rPr lang="da-DK" dirty="0"/>
              <a:t> (alvorlig lungesygdom)</a:t>
            </a:r>
          </a:p>
        </p:txBody>
      </p:sp>
      <p:pic>
        <p:nvPicPr>
          <p:cNvPr id="6" name="Picture 4" descr="tuberkulose">
            <a:extLst>
              <a:ext uri="{FF2B5EF4-FFF2-40B4-BE49-F238E27FC236}">
                <a16:creationId xmlns:a16="http://schemas.microsoft.com/office/drawing/2014/main" id="{771251A5-EC90-553F-EECB-EC8B4A7C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90" y="843280"/>
            <a:ext cx="4555905" cy="405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A54F4F3-A504-8DB0-7881-B5567F997CC1}"/>
              </a:ext>
            </a:extLst>
          </p:cNvPr>
          <p:cNvSpPr txBox="1">
            <a:spLocks noChangeArrowheads="1"/>
          </p:cNvSpPr>
          <p:nvPr/>
        </p:nvSpPr>
        <p:spPr>
          <a:xfrm>
            <a:off x="2313957" y="6357938"/>
            <a:ext cx="4958080" cy="4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a-DK" dirty="0" err="1"/>
              <a:t>Anthrax</a:t>
            </a:r>
            <a:r>
              <a:rPr lang="da-DK" dirty="0"/>
              <a:t> (miltbrand – populært at sende i breve)</a:t>
            </a:r>
          </a:p>
        </p:txBody>
      </p:sp>
      <p:pic>
        <p:nvPicPr>
          <p:cNvPr id="8" name="Picture 4" descr="anthrax-bacteria">
            <a:extLst>
              <a:ext uri="{FF2B5EF4-FFF2-40B4-BE49-F238E27FC236}">
                <a16:creationId xmlns:a16="http://schemas.microsoft.com/office/drawing/2014/main" id="{82007BAF-8073-725C-42A6-8A7A797D1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69" y="2946717"/>
            <a:ext cx="36195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8600</TotalTime>
  <Words>430</Words>
  <Application>Microsoft Office PowerPoint</Application>
  <PresentationFormat>Widescreen</PresentationFormat>
  <Paragraphs>89</Paragraphs>
  <Slides>23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8" baseType="lpstr">
      <vt:lpstr>Arial</vt:lpstr>
      <vt:lpstr>Calibri</vt:lpstr>
      <vt:lpstr>Gill Sans MT</vt:lpstr>
      <vt:lpstr>Times New Roman</vt:lpstr>
      <vt:lpstr>Pakke</vt:lpstr>
      <vt:lpstr>celler</vt:lpstr>
      <vt:lpstr>Cellers størrelse</vt:lpstr>
      <vt:lpstr>Forskellige typer af eukaryote celler</vt:lpstr>
      <vt:lpstr>Eukaryot celle</vt:lpstr>
      <vt:lpstr>Eukaryot celle </vt:lpstr>
      <vt:lpstr>Eukaryot celle </vt:lpstr>
      <vt:lpstr>Eukaryot celle </vt:lpstr>
      <vt:lpstr>Eukaryot celle </vt:lpstr>
      <vt:lpstr>Prokaryote celler</vt:lpstr>
      <vt:lpstr>Transportprocesser</vt:lpstr>
      <vt:lpstr>Cellemembranen</vt:lpstr>
      <vt:lpstr>PowerPoint-præsentation</vt:lpstr>
      <vt:lpstr>Membrantransport</vt:lpstr>
      <vt:lpstr>Celler</vt:lpstr>
      <vt:lpstr>PowerPoint-præsentation</vt:lpstr>
      <vt:lpstr>PowerPoint-præsentation</vt:lpstr>
      <vt:lpstr>PowerPoint-præsentation</vt:lpstr>
      <vt:lpstr>PowerPoint-præsentation</vt:lpstr>
      <vt:lpstr>Osmose</vt:lpstr>
      <vt:lpstr>PowerPoint-præsentation</vt:lpstr>
      <vt:lpstr>PowerPoint-præsentation</vt:lpstr>
      <vt:lpstr>Endo- og exocytose</vt:lpstr>
      <vt:lpstr>Osmose i kartofler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celler</dc:title>
  <dc:creator>Vigga Nørgaard Madsbøll</dc:creator>
  <cp:lastModifiedBy>Vigga Nørgaard Madsbøll</cp:lastModifiedBy>
  <cp:revision>2</cp:revision>
  <dcterms:created xsi:type="dcterms:W3CDTF">2023-08-07T09:43:08Z</dcterms:created>
  <dcterms:modified xsi:type="dcterms:W3CDTF">2025-08-12T07:32:12Z</dcterms:modified>
</cp:coreProperties>
</file>