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2" r:id="rId3"/>
    <p:sldId id="263" r:id="rId4"/>
    <p:sldId id="258" r:id="rId5"/>
    <p:sldId id="260" r:id="rId6"/>
    <p:sldId id="259" r:id="rId7"/>
    <p:sldId id="257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4ED93E-E88A-4FCD-9271-7905656BBC35}" v="225" dt="2025-08-12T07:38:51.7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966D89-55BC-4F7D-8E5B-1C9DFBC445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Biologi B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FE6DA8E-43A3-429E-ACF4-3CFB432331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HF </a:t>
            </a:r>
          </a:p>
          <a:p>
            <a:r>
              <a:rPr lang="da-DK" dirty="0"/>
              <a:t>Fagpakke: Krop og sundhed</a:t>
            </a:r>
          </a:p>
        </p:txBody>
      </p:sp>
    </p:spTree>
    <p:extLst>
      <p:ext uri="{BB962C8B-B14F-4D97-AF65-F5344CB8AC3E}">
        <p14:creationId xmlns:p14="http://schemas.microsoft.com/office/powerpoint/2010/main" val="3313378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1D494-18CB-4BF5-A739-DC985100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090" y="1865621"/>
            <a:ext cx="3044952" cy="2166883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/>
              <a:t>Bøger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8044AAB-BAF1-4F3D-8174-1B38809D0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8505" y="4352544"/>
            <a:ext cx="2668122" cy="123989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Praxis Online </a:t>
            </a: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012C5A14-1953-477D-BF65-FC0358753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48863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ladsholder til indhold 4">
            <a:extLst>
              <a:ext uri="{FF2B5EF4-FFF2-40B4-BE49-F238E27FC236}">
                <a16:creationId xmlns:a16="http://schemas.microsoft.com/office/drawing/2014/main" id="{37D3A5D4-C1A3-468F-97EC-C7DEE29309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86" r="10625"/>
          <a:stretch/>
        </p:blipFill>
        <p:spPr>
          <a:xfrm>
            <a:off x="1122799" y="321732"/>
            <a:ext cx="2495633" cy="367484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B3B02C1-D6A5-4FA5-A35E-210AF310F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321731"/>
            <a:ext cx="2773764" cy="2065869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C684D5-3BE6-4567-A7F4-8FAC8B548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4157447"/>
            <a:ext cx="4111054" cy="2378820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ECC0A531-6917-32CF-7C74-D9F022E2C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108" y="2801264"/>
            <a:ext cx="2763656" cy="348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069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1CFE1A-5420-4FE3-B3A7-9DAA46ADC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186" y="964692"/>
            <a:ext cx="6479405" cy="1188720"/>
          </a:xfrm>
        </p:spPr>
        <p:txBody>
          <a:bodyPr/>
          <a:lstStyle/>
          <a:p>
            <a:r>
              <a:rPr lang="da-DK" dirty="0"/>
              <a:t>Hvad skal vi lave?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1756DA5-F524-417A-8279-A51D9B2BF6E4}"/>
              </a:ext>
            </a:extLst>
          </p:cNvPr>
          <p:cNvSpPr/>
          <p:nvPr/>
        </p:nvSpPr>
        <p:spPr>
          <a:xfrm>
            <a:off x="2792186" y="2436042"/>
            <a:ext cx="6551319" cy="1985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b="1" dirty="0"/>
              <a:t>5 min skriveopgave - skriv selv (helt stille)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hvad du gerne vil have om i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yndlingsemnet fra sidste år, som du gerne vil have mere 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hvilken uddannelse du gerne vil ind på bagefter, og  hvad du tror det vil være godt at vide noget om</a:t>
            </a:r>
          </a:p>
          <a:p>
            <a:pPr marL="285750" indent="-285750" algn="ctr">
              <a:buFontTx/>
              <a:buChar char="-"/>
            </a:pP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3B4C72C2-19FA-8503-A405-17C361C8A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812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69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24DC03-09B3-4509-8F68-7E610E652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PP3: </a:t>
            </a:r>
            <a:r>
              <a:rPr lang="da-DK" dirty="0" err="1"/>
              <a:t>Kurt’s</a:t>
            </a:r>
            <a:r>
              <a:rPr lang="da-DK" dirty="0"/>
              <a:t> liv med KOL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AD8413-63B4-41D5-930C-5B5025A08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a-DK" dirty="0"/>
              <a:t>Dag på UCN med case-arbejde (uge 45) og fysioterapeut-uddannelsen  </a:t>
            </a:r>
          </a:p>
          <a:p>
            <a:pPr lvl="2"/>
            <a:r>
              <a:rPr lang="da-DK" dirty="0"/>
              <a:t>Information om KOL og livspåvirkninger</a:t>
            </a:r>
          </a:p>
          <a:p>
            <a:pPr lvl="2"/>
            <a:r>
              <a:rPr lang="da-DK" dirty="0"/>
              <a:t>Forsøg og dataindsamling på de besøgende (træk vejret som en med KOL)</a:t>
            </a:r>
          </a:p>
          <a:p>
            <a:pPr lvl="1"/>
            <a:r>
              <a:rPr lang="da-DK" dirty="0"/>
              <a:t>Dage hjemme med forarbejde i undervisningen </a:t>
            </a:r>
          </a:p>
          <a:p>
            <a:pPr lvl="1"/>
            <a:r>
              <a:rPr lang="da-DK" dirty="0"/>
              <a:t>Dage hjemme med efterbearbejdning af data og skrivning af mini-SSO (bio-</a:t>
            </a:r>
            <a:r>
              <a:rPr lang="da-DK" dirty="0" err="1"/>
              <a:t>psyk</a:t>
            </a:r>
            <a:r>
              <a:rPr lang="da-DK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255372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2D38ADE2-D158-4294-AF05-35A5A7596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3436" y="1250177"/>
            <a:ext cx="4270248" cy="704087"/>
          </a:xfrm>
        </p:spPr>
        <p:txBody>
          <a:bodyPr/>
          <a:lstStyle/>
          <a:p>
            <a:r>
              <a:rPr lang="da-DK" dirty="0"/>
              <a:t>Kernestoffet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6EAC68-EDA8-44D3-98A5-02DAF6E01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693" y="1954253"/>
            <a:ext cx="5757991" cy="4680463"/>
          </a:xfrm>
        </p:spPr>
        <p:txBody>
          <a:bodyPr>
            <a:normAutofit fontScale="85000" lnSpcReduction="10000"/>
          </a:bodyPr>
          <a:lstStyle/>
          <a:p>
            <a:r>
              <a:rPr lang="da-DK" dirty="0"/>
              <a:t>cellebiologi: liv og livets opståen, opbygning af pro- og </a:t>
            </a:r>
            <a:r>
              <a:rPr lang="da-DK" dirty="0" err="1"/>
              <a:t>eucaryote</a:t>
            </a:r>
            <a:r>
              <a:rPr lang="da-DK" dirty="0"/>
              <a:t> celler  </a:t>
            </a:r>
          </a:p>
          <a:p>
            <a:r>
              <a:rPr lang="da-DK" dirty="0"/>
              <a:t>virus: opbygning og formering  </a:t>
            </a:r>
          </a:p>
          <a:p>
            <a:r>
              <a:rPr lang="da-DK" dirty="0"/>
              <a:t>makromolekyler: opbygning og biologisk funktion af </a:t>
            </a:r>
            <a:r>
              <a:rPr lang="da-DK" dirty="0" err="1"/>
              <a:t>nucleinsyrer</a:t>
            </a:r>
            <a:r>
              <a:rPr lang="da-DK" dirty="0"/>
              <a:t>, </a:t>
            </a:r>
            <a:r>
              <a:rPr lang="da-DK" dirty="0" err="1"/>
              <a:t>carbohydrater</a:t>
            </a:r>
            <a:r>
              <a:rPr lang="da-DK" dirty="0"/>
              <a:t>, lipider og proteiner, herunder enzymer  </a:t>
            </a:r>
          </a:p>
          <a:p>
            <a:r>
              <a:rPr lang="da-DK" dirty="0" err="1"/>
              <a:t>carbohydrater</a:t>
            </a:r>
            <a:r>
              <a:rPr lang="da-DK" dirty="0"/>
              <a:t>, lipider, proteiner og </a:t>
            </a:r>
            <a:r>
              <a:rPr lang="da-DK" dirty="0" err="1"/>
              <a:t>nucleinsyrer</a:t>
            </a:r>
            <a:r>
              <a:rPr lang="da-DK" dirty="0"/>
              <a:t> </a:t>
            </a:r>
          </a:p>
          <a:p>
            <a:r>
              <a:rPr lang="da-DK" dirty="0"/>
              <a:t>biokemiske processer: fotosyntese, respiration og gæring </a:t>
            </a:r>
          </a:p>
          <a:p>
            <a:r>
              <a:rPr lang="da-DK" dirty="0"/>
              <a:t>genetik og molekylærbiologi: nedarvningsprincipper, replikation, proteinsyntese, mutation, celledelinger og genteknologi </a:t>
            </a:r>
          </a:p>
          <a:p>
            <a:r>
              <a:rPr lang="da-DK" dirty="0"/>
              <a:t>evolutionsbiologi: biologisk variation og naturlig selektion, herunder udvikling af resistens </a:t>
            </a:r>
          </a:p>
          <a:p>
            <a:r>
              <a:rPr lang="da-DK" dirty="0"/>
              <a:t>fysiologi: oversigt over kroppens organsystemer, åndedrætssystem, blodkredsløb, nervesystem og andre udvalgte organsystemer </a:t>
            </a:r>
          </a:p>
          <a:p>
            <a:r>
              <a:rPr lang="da-DK" dirty="0"/>
              <a:t>økologi: samspil mellem arter og mellem arter og deres omgivende miljø, energistrømme, stofkredsløb og biodiversitet.. </a:t>
            </a:r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F042FAA-FC75-4A6B-A3BF-7C3883FC61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1954253"/>
            <a:ext cx="5757990" cy="4808054"/>
          </a:xfrm>
        </p:spPr>
        <p:txBody>
          <a:bodyPr>
            <a:normAutofit fontScale="85000" lnSpcReduction="10000"/>
          </a:bodyPr>
          <a:lstStyle/>
          <a:p>
            <a:r>
              <a:rPr lang="da-DK" dirty="0"/>
              <a:t>Enzymer i biologisk produktion</a:t>
            </a:r>
          </a:p>
          <a:p>
            <a:r>
              <a:rPr lang="da-DK" dirty="0"/>
              <a:t>Vores gener og arvelighed</a:t>
            </a:r>
          </a:p>
          <a:p>
            <a:r>
              <a:rPr lang="da-DK" dirty="0"/>
              <a:t>Hjernen, nervesystemet og rusmidler</a:t>
            </a:r>
          </a:p>
          <a:p>
            <a:r>
              <a:rPr lang="da-DK" dirty="0"/>
              <a:t>De danske skove / vandløb / søer</a:t>
            </a:r>
          </a:p>
          <a:p>
            <a:r>
              <a:rPr lang="da-DK" dirty="0"/>
              <a:t>Den syge krop: KOL + Den syge krop: Diabetes</a:t>
            </a:r>
          </a:p>
          <a:p>
            <a:r>
              <a:rPr lang="da-DK" dirty="0"/>
              <a:t>Celler, virus og livsformer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Supplerende stof/hjælp til emner: </a:t>
            </a:r>
          </a:p>
          <a:p>
            <a:pPr lvl="1"/>
            <a:r>
              <a:rPr lang="da-DK" dirty="0"/>
              <a:t>omfatter lokale og globale problemstillinger inden for produktion, bioteknologi, miljø og sundhed </a:t>
            </a:r>
          </a:p>
          <a:p>
            <a:pPr lvl="1"/>
            <a:r>
              <a:rPr lang="da-DK" dirty="0"/>
              <a:t>eksemplificerer fagets praktiske, samfundsmæssige, professionsrettede og etiske aspekter 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958820D-A496-4B2C-83A2-228155437F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6" y="1250166"/>
            <a:ext cx="4270248" cy="704087"/>
          </a:xfrm>
        </p:spPr>
        <p:txBody>
          <a:bodyPr/>
          <a:lstStyle/>
          <a:p>
            <a:r>
              <a:rPr lang="da-DK" dirty="0"/>
              <a:t>Emnerne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21159F56-B3F0-41F8-AB3C-6302EF5E7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0"/>
            <a:ext cx="7729728" cy="1188720"/>
          </a:xfrm>
        </p:spPr>
        <p:txBody>
          <a:bodyPr/>
          <a:lstStyle/>
          <a:p>
            <a:r>
              <a:rPr lang="da-DK" dirty="0"/>
              <a:t>Hvad skal vi lave?</a:t>
            </a:r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999A4659-BF6B-4C58-937B-DCC957FA3A3B}"/>
              </a:ext>
            </a:extLst>
          </p:cNvPr>
          <p:cNvCxnSpPr/>
          <p:nvPr/>
        </p:nvCxnSpPr>
        <p:spPr>
          <a:xfrm flipH="1">
            <a:off x="4699591" y="2081844"/>
            <a:ext cx="1881962" cy="2213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70C7A30A-77D6-4CF4-885A-CC51F466C90A}"/>
              </a:ext>
            </a:extLst>
          </p:cNvPr>
          <p:cNvCxnSpPr>
            <a:cxnSpLocks/>
          </p:cNvCxnSpPr>
          <p:nvPr/>
        </p:nvCxnSpPr>
        <p:spPr>
          <a:xfrm flipH="1">
            <a:off x="4019108" y="2081833"/>
            <a:ext cx="2562445" cy="1916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E1214535-95CC-48BB-9833-56A028DD1614}"/>
              </a:ext>
            </a:extLst>
          </p:cNvPr>
          <p:cNvCxnSpPr>
            <a:cxnSpLocks/>
          </p:cNvCxnSpPr>
          <p:nvPr/>
        </p:nvCxnSpPr>
        <p:spPr>
          <a:xfrm flipH="1">
            <a:off x="4699591" y="2442276"/>
            <a:ext cx="1881962" cy="2213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648B2852-93B3-4712-A312-01B0D84D0D41}"/>
              </a:ext>
            </a:extLst>
          </p:cNvPr>
          <p:cNvCxnSpPr>
            <a:cxnSpLocks/>
          </p:cNvCxnSpPr>
          <p:nvPr/>
        </p:nvCxnSpPr>
        <p:spPr>
          <a:xfrm flipH="1">
            <a:off x="4795284" y="2442265"/>
            <a:ext cx="1786270" cy="2884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21C650E5-210F-405A-8B72-2A62CBAED76E}"/>
              </a:ext>
            </a:extLst>
          </p:cNvPr>
          <p:cNvCxnSpPr>
            <a:cxnSpLocks/>
          </p:cNvCxnSpPr>
          <p:nvPr/>
        </p:nvCxnSpPr>
        <p:spPr>
          <a:xfrm flipH="1">
            <a:off x="2764465" y="2454660"/>
            <a:ext cx="3817089" cy="541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pilforbindelse 16">
            <a:extLst>
              <a:ext uri="{FF2B5EF4-FFF2-40B4-BE49-F238E27FC236}">
                <a16:creationId xmlns:a16="http://schemas.microsoft.com/office/drawing/2014/main" id="{02F0D893-A630-4341-A4D8-1B27BE086D2E}"/>
              </a:ext>
            </a:extLst>
          </p:cNvPr>
          <p:cNvCxnSpPr>
            <a:cxnSpLocks/>
          </p:cNvCxnSpPr>
          <p:nvPr/>
        </p:nvCxnSpPr>
        <p:spPr>
          <a:xfrm flipH="1" flipV="1">
            <a:off x="2998381" y="2314674"/>
            <a:ext cx="3583173" cy="471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pilforbindelse 23">
            <a:extLst>
              <a:ext uri="{FF2B5EF4-FFF2-40B4-BE49-F238E27FC236}">
                <a16:creationId xmlns:a16="http://schemas.microsoft.com/office/drawing/2014/main" id="{08A06714-D0B3-4A00-98D0-FB7458543907}"/>
              </a:ext>
            </a:extLst>
          </p:cNvPr>
          <p:cNvCxnSpPr>
            <a:cxnSpLocks/>
          </p:cNvCxnSpPr>
          <p:nvPr/>
        </p:nvCxnSpPr>
        <p:spPr>
          <a:xfrm flipH="1">
            <a:off x="4136065" y="3146330"/>
            <a:ext cx="2445488" cy="2786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pilforbindelse 24">
            <a:extLst>
              <a:ext uri="{FF2B5EF4-FFF2-40B4-BE49-F238E27FC236}">
                <a16:creationId xmlns:a16="http://schemas.microsoft.com/office/drawing/2014/main" id="{4B334836-5FCF-427E-B5A4-C1752A4AFE4F}"/>
              </a:ext>
            </a:extLst>
          </p:cNvPr>
          <p:cNvCxnSpPr>
            <a:cxnSpLocks/>
          </p:cNvCxnSpPr>
          <p:nvPr/>
        </p:nvCxnSpPr>
        <p:spPr>
          <a:xfrm flipH="1">
            <a:off x="2231136" y="2785909"/>
            <a:ext cx="4350418" cy="2541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pilforbindelse 33">
            <a:extLst>
              <a:ext uri="{FF2B5EF4-FFF2-40B4-BE49-F238E27FC236}">
                <a16:creationId xmlns:a16="http://schemas.microsoft.com/office/drawing/2014/main" id="{EE606769-1FCB-4E40-82A5-57CF249AB9AC}"/>
              </a:ext>
            </a:extLst>
          </p:cNvPr>
          <p:cNvCxnSpPr>
            <a:cxnSpLocks/>
          </p:cNvCxnSpPr>
          <p:nvPr/>
        </p:nvCxnSpPr>
        <p:spPr>
          <a:xfrm flipH="1">
            <a:off x="2998381" y="3167406"/>
            <a:ext cx="3583172" cy="1488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Lige pilforbindelse 37">
            <a:extLst>
              <a:ext uri="{FF2B5EF4-FFF2-40B4-BE49-F238E27FC236}">
                <a16:creationId xmlns:a16="http://schemas.microsoft.com/office/drawing/2014/main" id="{8444A57F-A093-4BFB-BDAB-499E74FE973F}"/>
              </a:ext>
            </a:extLst>
          </p:cNvPr>
          <p:cNvCxnSpPr/>
          <p:nvPr/>
        </p:nvCxnSpPr>
        <p:spPr>
          <a:xfrm flipH="1">
            <a:off x="1034143" y="3429000"/>
            <a:ext cx="5547410" cy="2079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0BD39EF2-8BD0-2833-F43C-B89D4E653ABB}"/>
              </a:ext>
            </a:extLst>
          </p:cNvPr>
          <p:cNvCxnSpPr/>
          <p:nvPr/>
        </p:nvCxnSpPr>
        <p:spPr>
          <a:xfrm flipH="1" flipV="1">
            <a:off x="1988288" y="2081833"/>
            <a:ext cx="4593265" cy="1692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pilforbindelse 17">
            <a:extLst>
              <a:ext uri="{FF2B5EF4-FFF2-40B4-BE49-F238E27FC236}">
                <a16:creationId xmlns:a16="http://schemas.microsoft.com/office/drawing/2014/main" id="{B6BB9724-8712-205F-3F44-270588CA7620}"/>
              </a:ext>
            </a:extLst>
          </p:cNvPr>
          <p:cNvCxnSpPr/>
          <p:nvPr/>
        </p:nvCxnSpPr>
        <p:spPr>
          <a:xfrm flipH="1" flipV="1">
            <a:off x="2690037" y="2647507"/>
            <a:ext cx="3891516" cy="1127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22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764C22-2874-4198-B52F-67E66184F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75324"/>
            <a:ext cx="7729728" cy="1188720"/>
          </a:xfrm>
        </p:spPr>
        <p:txBody>
          <a:bodyPr/>
          <a:lstStyle/>
          <a:p>
            <a:r>
              <a:rPr lang="da-DK" dirty="0"/>
              <a:t>Afleveringer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4C1DFD-8149-4437-97B9-4BAEE15F4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17898"/>
            <a:ext cx="7729728" cy="42135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dirty="0"/>
          </a:p>
          <a:p>
            <a:r>
              <a:rPr lang="da-DK" dirty="0"/>
              <a:t>NF bio C = 12 timers elevtid</a:t>
            </a:r>
          </a:p>
          <a:p>
            <a:r>
              <a:rPr lang="da-DK" dirty="0"/>
              <a:t>Bio B = 20 timers elevtid</a:t>
            </a:r>
          </a:p>
          <a:p>
            <a:endParaRPr lang="da-DK" dirty="0"/>
          </a:p>
          <a:p>
            <a:r>
              <a:rPr lang="da-DK" dirty="0"/>
              <a:t>Læreplan:</a:t>
            </a:r>
          </a:p>
          <a:p>
            <a:pPr lvl="1"/>
            <a:r>
              <a:rPr lang="da-DK" dirty="0"/>
              <a:t>journaler og rapporter over eksperimentelt arbejde </a:t>
            </a:r>
          </a:p>
          <a:p>
            <a:pPr lvl="1"/>
            <a:r>
              <a:rPr lang="da-DK" dirty="0"/>
              <a:t>forskellige opgavetyper, bl.a. med henblik på træning af faglige elementer og samspil med andre fag </a:t>
            </a:r>
          </a:p>
          <a:p>
            <a:pPr lvl="1"/>
            <a:r>
              <a:rPr lang="da-DK" dirty="0"/>
              <a:t>andre produkter f.eks. præsentationer, posters og video.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Ca. 1 rapport og 1 journal fra hvert emne 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195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9A285-6AED-424A-A4AD-227128562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Eksamen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FB21C4-6DF5-47DB-BDBA-940E1A646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869082"/>
          </a:xfrm>
        </p:spPr>
        <p:txBody>
          <a:bodyPr>
            <a:normAutofit lnSpcReduction="10000"/>
          </a:bodyPr>
          <a:lstStyle/>
          <a:p>
            <a:r>
              <a:rPr lang="da-DK" dirty="0"/>
              <a:t>Forberedelse: 60 min</a:t>
            </a:r>
          </a:p>
          <a:p>
            <a:r>
              <a:rPr lang="da-DK" dirty="0"/>
              <a:t>Eksamen: 30 min</a:t>
            </a:r>
          </a:p>
          <a:p>
            <a:pPr lvl="1"/>
            <a:r>
              <a:rPr lang="da-DK" dirty="0"/>
              <a:t>Eksaminationen indledes med eksaminandens fremlæggelse med udgangspunkt i bilagsmaterialet, som varer op til ti minutter. Eksaminationen former sig herefter som en samtale mellem eksaminand og eksaminator </a:t>
            </a:r>
          </a:p>
          <a:p>
            <a:endParaRPr lang="da-DK" dirty="0"/>
          </a:p>
          <a:p>
            <a:r>
              <a:rPr lang="da-DK" dirty="0"/>
              <a:t>Eksamensspørgsmålene: </a:t>
            </a:r>
          </a:p>
          <a:p>
            <a:pPr lvl="1"/>
            <a:r>
              <a:rPr lang="da-DK" dirty="0"/>
              <a:t>opgaverne uden bilagsmateriale skal være kendte af eksaminanderne inden prøven </a:t>
            </a:r>
          </a:p>
          <a:p>
            <a:pPr lvl="1"/>
            <a:r>
              <a:rPr lang="da-DK" dirty="0"/>
              <a:t>indeholder en overskrift og en kort præciserende tekst samt bilagsmateriale i form af figurer, forsøgsdata og lignende og inddrager eksperimentelt arbejde eller andet empiribaseret arbejde fra undervisningen.</a:t>
            </a:r>
          </a:p>
          <a:p>
            <a:pPr lvl="1"/>
            <a:r>
              <a:rPr lang="da-DK" dirty="0"/>
              <a:t>hovedparten af bilagene er ikke kendte fra undervisningen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1006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4ED9AD-899D-4131-B7EF-FA04D6C1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eksamen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3E31A2-11E7-41B0-8099-7F8D81355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5" y="2638044"/>
            <a:ext cx="11647714" cy="4219956"/>
          </a:xfrm>
        </p:spPr>
        <p:txBody>
          <a:bodyPr>
            <a:normAutofit/>
          </a:bodyPr>
          <a:lstStyle/>
          <a:p>
            <a:r>
              <a:rPr lang="da-DK" dirty="0"/>
              <a:t>Ved den mundtlige prøve, lægges der vægt på eksaminandens evne til at: </a:t>
            </a:r>
          </a:p>
          <a:p>
            <a:endParaRPr lang="da-DK" dirty="0"/>
          </a:p>
          <a:p>
            <a:pPr lvl="1"/>
            <a:r>
              <a:rPr lang="da-DK" dirty="0"/>
              <a:t>anvende relevant faglig viden, fagbegreber og fagsprog til beskrivelse, forklaring og uddybning af bilagsmaterialets problemstilling </a:t>
            </a:r>
          </a:p>
          <a:p>
            <a:pPr lvl="1"/>
            <a:r>
              <a:rPr lang="da-DK" dirty="0"/>
              <a:t>uddybe og vurdere eksperimentelt arbejde og dets tilrettelæggelse </a:t>
            </a:r>
          </a:p>
          <a:p>
            <a:pPr lvl="1"/>
            <a:r>
              <a:rPr lang="da-DK" dirty="0"/>
              <a:t>analysere og diskutere data og eksperimentelle resultater under inddragelse af relevant faglig viden </a:t>
            </a:r>
          </a:p>
          <a:p>
            <a:pPr lvl="1"/>
            <a:r>
              <a:rPr lang="da-DK" dirty="0"/>
              <a:t>give sammenhængende faglige forklaringer og argumentationer og indgå i en faglig dialog </a:t>
            </a:r>
          </a:p>
          <a:p>
            <a:pPr lvl="1"/>
            <a:r>
              <a:rPr lang="da-DK" dirty="0"/>
              <a:t>demonstrere forståelse af sammenhænge mellem fagets forskellige delområder </a:t>
            </a:r>
          </a:p>
          <a:p>
            <a:pPr lvl="1"/>
            <a:r>
              <a:rPr lang="da-DK" dirty="0"/>
              <a:t>perspektivere til samfundsmæssige, teknologiske, miljømæssige eller etiske problemstillinger. </a:t>
            </a:r>
          </a:p>
          <a:p>
            <a:endParaRPr lang="da-DK" dirty="0"/>
          </a:p>
          <a:p>
            <a:r>
              <a:rPr lang="da-DK" dirty="0"/>
              <a:t>Der gives én karakter ud fra en helhedsvurdering af eksaminandens præstation. </a:t>
            </a:r>
          </a:p>
        </p:txBody>
      </p:sp>
    </p:spTree>
    <p:extLst>
      <p:ext uri="{BB962C8B-B14F-4D97-AF65-F5344CB8AC3E}">
        <p14:creationId xmlns:p14="http://schemas.microsoft.com/office/powerpoint/2010/main" val="311216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09F0A-6808-4447-A86C-EF1996A8E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Cellers opbygning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E773876-823B-440B-B834-17A98222B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15 min ro til læsning </a:t>
            </a:r>
          </a:p>
          <a:p>
            <a:r>
              <a:rPr lang="da-DK" dirty="0"/>
              <a:t>S. </a:t>
            </a:r>
            <a:r>
              <a:rPr lang="da-DK"/>
              <a:t>9-14 BIU B</a:t>
            </a:r>
            <a:endParaRPr lang="da-DK" dirty="0"/>
          </a:p>
          <a:p>
            <a:endParaRPr lang="da-DK" dirty="0"/>
          </a:p>
          <a:p>
            <a:r>
              <a:rPr lang="da-DK" dirty="0"/>
              <a:t>Cellespil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573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1501</TotalTime>
  <Words>566</Words>
  <Application>Microsoft Office PowerPoint</Application>
  <PresentationFormat>Widescreen</PresentationFormat>
  <Paragraphs>76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Pakke</vt:lpstr>
      <vt:lpstr>Biologi B </vt:lpstr>
      <vt:lpstr>Bøger </vt:lpstr>
      <vt:lpstr>Hvad skal vi lave?</vt:lpstr>
      <vt:lpstr>PP3: Kurt’s liv med KOL</vt:lpstr>
      <vt:lpstr>Hvad skal vi lave?</vt:lpstr>
      <vt:lpstr>Afleveringer</vt:lpstr>
      <vt:lpstr>Eksamen</vt:lpstr>
      <vt:lpstr>eksamen</vt:lpstr>
      <vt:lpstr>Cellers opbygning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 B</dc:title>
  <dc:creator>Vigga Madsbøll</dc:creator>
  <cp:lastModifiedBy>Vigga Nørgaard Madsbøll</cp:lastModifiedBy>
  <cp:revision>15</cp:revision>
  <dcterms:created xsi:type="dcterms:W3CDTF">2018-08-07T07:49:39Z</dcterms:created>
  <dcterms:modified xsi:type="dcterms:W3CDTF">2025-08-12T07:40:21Z</dcterms:modified>
</cp:coreProperties>
</file>