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66" r:id="rId5"/>
    <p:sldId id="265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DC21F-5B96-4E26-8D3A-2EF458CDC533}" v="10" dt="2024-08-07T07:52:58.6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E6CA9-A8AA-4108-A948-C38A7F4F4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Naturgeografi C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6845D97-3660-42D7-B312-E36663CEAD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931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C2D13-51BC-4E6F-BED5-1E1D5E14D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Bøger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92B245-E0DA-4006-86CA-7080D361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4991467" cy="3101983"/>
          </a:xfrm>
        </p:spPr>
        <p:txBody>
          <a:bodyPr/>
          <a:lstStyle/>
          <a:p>
            <a:r>
              <a:rPr lang="da-DK" dirty="0"/>
              <a:t>Naturgeografi C </a:t>
            </a:r>
          </a:p>
          <a:p>
            <a:r>
              <a:rPr lang="da-DK" dirty="0"/>
              <a:t>Naturgeografi – Vores Verden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9304976-2B76-441C-9C9F-EC40B2965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6802" y="2268501"/>
            <a:ext cx="4362450" cy="4362450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1838A589-402F-4E42-BA62-1342BD568B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8640" y="3376496"/>
            <a:ext cx="2536937" cy="325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74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A50A47-7724-431C-B164-EE5318F6C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1188720"/>
          </a:xfrm>
        </p:spPr>
        <p:txBody>
          <a:bodyPr/>
          <a:lstStyle/>
          <a:p>
            <a:r>
              <a:rPr lang="da-DK" dirty="0"/>
              <a:t>Hvad skal vi lave?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3BBCA1-1008-43A0-8DD4-8CD7F42B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21" y="1188720"/>
            <a:ext cx="11770242" cy="5669280"/>
          </a:xfrm>
        </p:spPr>
        <p:txBody>
          <a:bodyPr>
            <a:normAutofit fontScale="25000" lnSpcReduction="20000"/>
          </a:bodyPr>
          <a:lstStyle/>
          <a:p>
            <a:endParaRPr lang="da-DK" dirty="0"/>
          </a:p>
          <a:p>
            <a:pPr marL="0" indent="0">
              <a:buNone/>
            </a:pPr>
            <a:r>
              <a:rPr lang="da-DK" sz="6400" b="1" dirty="0"/>
              <a:t>Jordens og landskabernes processer </a:t>
            </a:r>
          </a:p>
          <a:p>
            <a:r>
              <a:rPr lang="da-DK" sz="6400" dirty="0"/>
              <a:t>Jordens udvikling, herunder den pladetektoniske model, jordskælv og vulkaner </a:t>
            </a:r>
          </a:p>
          <a:p>
            <a:r>
              <a:rPr lang="da-DK" sz="6400" dirty="0"/>
              <a:t>Geologiske processer og kredsløb og menneskers anvendelse af ressourcer </a:t>
            </a:r>
          </a:p>
          <a:p>
            <a:r>
              <a:rPr lang="da-DK" sz="6400" dirty="0"/>
              <a:t>Det globale kulstofkredsløb i geofaglige sammenhænge </a:t>
            </a:r>
          </a:p>
          <a:p>
            <a:r>
              <a:rPr lang="da-DK" sz="6400" dirty="0"/>
              <a:t>Natur- og menneskeskabte landskabers dannelse, udvikling og betydning for produktion og samfund </a:t>
            </a:r>
          </a:p>
          <a:p>
            <a:pPr marL="0" indent="0">
              <a:buNone/>
            </a:pPr>
            <a:endParaRPr lang="da-DK" sz="6400" dirty="0"/>
          </a:p>
          <a:p>
            <a:pPr marL="0" indent="0">
              <a:buNone/>
            </a:pPr>
            <a:r>
              <a:rPr lang="da-DK" sz="6400" b="1" dirty="0"/>
              <a:t>Klima og vejrs betydning for menneskets livsvilkår</a:t>
            </a:r>
            <a:r>
              <a:rPr lang="ja-JP" altLang="da-DK" sz="6400" b="1" dirty="0"/>
              <a:t> </a:t>
            </a:r>
          </a:p>
          <a:p>
            <a:r>
              <a:rPr lang="da-DK" sz="6400" dirty="0"/>
              <a:t>Det globale </a:t>
            </a:r>
            <a:r>
              <a:rPr lang="da-DK" sz="6400" dirty="0" err="1"/>
              <a:t>vindsystem</a:t>
            </a:r>
            <a:r>
              <a:rPr lang="da-DK" sz="6400" dirty="0"/>
              <a:t> og klimasystemet herunder klimazoner og plantebælter </a:t>
            </a:r>
          </a:p>
          <a:p>
            <a:r>
              <a:rPr lang="da-DK" sz="6400" dirty="0"/>
              <a:t>Vandets kredsløb, herunder grundvandsdannelse samt udnyttelse af vandressourcer </a:t>
            </a:r>
          </a:p>
          <a:p>
            <a:r>
              <a:rPr lang="da-DK" sz="6400" dirty="0"/>
              <a:t>Klimaets betydning for produktion og menneskers grundlæggende livsvilkår </a:t>
            </a:r>
          </a:p>
          <a:p>
            <a:r>
              <a:rPr lang="da-DK" sz="6400" dirty="0"/>
              <a:t>Klimaændringer og samfundsudviklingens klimapåvirkning </a:t>
            </a:r>
          </a:p>
          <a:p>
            <a:endParaRPr lang="da-DK" sz="6400" dirty="0"/>
          </a:p>
          <a:p>
            <a:pPr marL="0" indent="0">
              <a:buNone/>
            </a:pPr>
            <a:r>
              <a:rPr lang="da-DK" sz="6400" b="1" dirty="0"/>
              <a:t>Innovation, bæredygtighed og ressourceforvaltning </a:t>
            </a:r>
          </a:p>
          <a:p>
            <a:r>
              <a:rPr lang="da-DK" sz="6400" dirty="0"/>
              <a:t>Bæredygtig udvikling under forskellige natur- og samfundsforhold, herunder forbrugs- og produktionsmønstre </a:t>
            </a:r>
          </a:p>
          <a:p>
            <a:r>
              <a:rPr lang="da-DK" sz="6400" dirty="0"/>
              <a:t>Teknologiudvikling under forskellige natur- og samfundsforhold </a:t>
            </a:r>
          </a:p>
          <a:p>
            <a:r>
              <a:rPr lang="da-DK" sz="6400" dirty="0"/>
              <a:t>Jordens energiressourcer herunder energistrømme, energiteknologier og energiforbrug </a:t>
            </a:r>
          </a:p>
          <a:p>
            <a:r>
              <a:rPr lang="da-DK" sz="6400" dirty="0"/>
              <a:t>FN’s Verdensmål for bæredygtig udvikling. </a:t>
            </a:r>
          </a:p>
          <a:p>
            <a:endParaRPr lang="da-DK" sz="64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071A3BA-848A-4C80-BBCE-492A54F3B471}"/>
              </a:ext>
            </a:extLst>
          </p:cNvPr>
          <p:cNvSpPr/>
          <p:nvPr/>
        </p:nvSpPr>
        <p:spPr>
          <a:xfrm>
            <a:off x="9239693" y="1350335"/>
            <a:ext cx="2782186" cy="3976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/>
              <a:t>Temaer</a:t>
            </a:r>
          </a:p>
          <a:p>
            <a:pPr algn="ctr"/>
            <a:endParaRPr lang="da-DK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/>
              <a:t>Hvad skaber vejret og klimaet?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/>
              <a:t>Er det farligt at bo ved pladegrænserne?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/>
              <a:t>Hvorfor opstår klimaforandringer?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/>
              <a:t>Hvorfor skal vi passe på vores vand?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141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10DEA-81AE-4C56-A84A-CD3126B3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Lektier….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73899C-BB77-446F-A892-AC74FDB5D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Prøvelæsning på tid – NG VV s. 8-13</a:t>
            </a:r>
          </a:p>
          <a:p>
            <a:r>
              <a:rPr lang="da-DK" dirty="0"/>
              <a:t>Elevønsker – fokuspunkter - lektiespørgsmål</a:t>
            </a:r>
          </a:p>
          <a:p>
            <a:r>
              <a:rPr lang="da-DK" dirty="0"/>
              <a:t>Figur-lektier</a:t>
            </a:r>
          </a:p>
        </p:txBody>
      </p:sp>
    </p:spTree>
    <p:extLst>
      <p:ext uri="{BB962C8B-B14F-4D97-AF65-F5344CB8AC3E}">
        <p14:creationId xmlns:p14="http://schemas.microsoft.com/office/powerpoint/2010/main" val="425988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C9933-50D8-4B3A-B04A-2694B1DB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det du skal lære?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1554E88-A006-471B-A2C9-974794D051FD}"/>
              </a:ext>
            </a:extLst>
          </p:cNvPr>
          <p:cNvSpPr/>
          <p:nvPr/>
        </p:nvSpPr>
        <p:spPr>
          <a:xfrm>
            <a:off x="4480891" y="2683565"/>
            <a:ext cx="3230217" cy="944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AT FINDE RUMLIGE MØNSTRE</a:t>
            </a:r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D9308381-9027-4219-BFCD-51BD84684581}"/>
              </a:ext>
            </a:extLst>
          </p:cNvPr>
          <p:cNvCxnSpPr>
            <a:stCxn id="6" idx="2"/>
          </p:cNvCxnSpPr>
          <p:nvPr/>
        </p:nvCxnSpPr>
        <p:spPr>
          <a:xfrm flipH="1">
            <a:off x="4343400" y="3627783"/>
            <a:ext cx="1752600" cy="100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49BFED29-7A15-4F5F-A1CE-E6D594BE0A0C}"/>
              </a:ext>
            </a:extLst>
          </p:cNvPr>
          <p:cNvCxnSpPr>
            <a:stCxn id="6" idx="2"/>
          </p:cNvCxnSpPr>
          <p:nvPr/>
        </p:nvCxnSpPr>
        <p:spPr>
          <a:xfrm flipH="1">
            <a:off x="6095999" y="3627783"/>
            <a:ext cx="1" cy="1076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C6473956-55B2-417B-ABDD-A5C4110683CC}"/>
              </a:ext>
            </a:extLst>
          </p:cNvPr>
          <p:cNvCxnSpPr>
            <a:stCxn id="6" idx="2"/>
          </p:cNvCxnSpPr>
          <p:nvPr/>
        </p:nvCxnSpPr>
        <p:spPr>
          <a:xfrm>
            <a:off x="6096000" y="3627783"/>
            <a:ext cx="1875183" cy="100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 15">
            <a:extLst>
              <a:ext uri="{FF2B5EF4-FFF2-40B4-BE49-F238E27FC236}">
                <a16:creationId xmlns:a16="http://schemas.microsoft.com/office/drawing/2014/main" id="{8CB35E4A-5742-4890-A846-57148B55D88B}"/>
              </a:ext>
            </a:extLst>
          </p:cNvPr>
          <p:cNvSpPr/>
          <p:nvPr/>
        </p:nvSpPr>
        <p:spPr>
          <a:xfrm>
            <a:off x="3535848" y="465489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udbredelsen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DE8B62CC-1C01-480D-A1FD-B6DC6F8D3BA9}"/>
              </a:ext>
            </a:extLst>
          </p:cNvPr>
          <p:cNvSpPr/>
          <p:nvPr/>
        </p:nvSpPr>
        <p:spPr>
          <a:xfrm>
            <a:off x="5303769" y="465489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variationen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CBDC14B2-CBBA-4E45-AB93-C718AC7A3D98}"/>
              </a:ext>
            </a:extLst>
          </p:cNvPr>
          <p:cNvSpPr/>
          <p:nvPr/>
        </p:nvSpPr>
        <p:spPr>
          <a:xfrm>
            <a:off x="7076246" y="465489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relationen</a:t>
            </a: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1F204DE3-4AF2-4FB1-B5AA-F6006CF8FB00}"/>
              </a:ext>
            </a:extLst>
          </p:cNvPr>
          <p:cNvCxnSpPr>
            <a:stCxn id="6" idx="1"/>
          </p:cNvCxnSpPr>
          <p:nvPr/>
        </p:nvCxnSpPr>
        <p:spPr>
          <a:xfrm flipH="1">
            <a:off x="3250096" y="3155674"/>
            <a:ext cx="12307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1C4FD585-E3C8-48ED-A30C-94A123E225BC}"/>
              </a:ext>
            </a:extLst>
          </p:cNvPr>
          <p:cNvSpPr/>
          <p:nvPr/>
        </p:nvSpPr>
        <p:spPr>
          <a:xfrm>
            <a:off x="1497499" y="2807804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tidsdimension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DEFC8B96-1562-400D-9FBA-F27A37B3B8EF}"/>
              </a:ext>
            </a:extLst>
          </p:cNvPr>
          <p:cNvSpPr/>
          <p:nvPr/>
        </p:nvSpPr>
        <p:spPr>
          <a:xfrm>
            <a:off x="1497497" y="5394561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globalt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CD056F-A82A-44D5-BBD8-9B868F7D983B}"/>
              </a:ext>
            </a:extLst>
          </p:cNvPr>
          <p:cNvSpPr/>
          <p:nvPr/>
        </p:nvSpPr>
        <p:spPr>
          <a:xfrm>
            <a:off x="1497497" y="4654892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regionalt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7C72B7CF-4123-417B-8DCF-AC57457FA80D}"/>
              </a:ext>
            </a:extLst>
          </p:cNvPr>
          <p:cNvSpPr/>
          <p:nvPr/>
        </p:nvSpPr>
        <p:spPr>
          <a:xfrm>
            <a:off x="1497498" y="389534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lokalt</a:t>
            </a:r>
          </a:p>
        </p:txBody>
      </p:sp>
      <p:cxnSp>
        <p:nvCxnSpPr>
          <p:cNvPr id="29" name="Lige pilforbindelse 28">
            <a:extLst>
              <a:ext uri="{FF2B5EF4-FFF2-40B4-BE49-F238E27FC236}">
                <a16:creationId xmlns:a16="http://schemas.microsoft.com/office/drawing/2014/main" id="{5395B558-6AC8-432D-A8B0-1761CD4F7D1F}"/>
              </a:ext>
            </a:extLst>
          </p:cNvPr>
          <p:cNvCxnSpPr>
            <a:stCxn id="16" idx="1"/>
            <a:endCxn id="27" idx="3"/>
          </p:cNvCxnSpPr>
          <p:nvPr/>
        </p:nvCxnSpPr>
        <p:spPr>
          <a:xfrm flipH="1" flipV="1">
            <a:off x="3250095" y="4243213"/>
            <a:ext cx="285753" cy="759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pilforbindelse 32">
            <a:extLst>
              <a:ext uri="{FF2B5EF4-FFF2-40B4-BE49-F238E27FC236}">
                <a16:creationId xmlns:a16="http://schemas.microsoft.com/office/drawing/2014/main" id="{F02C69A1-BD45-4DAC-A487-13215D057E08}"/>
              </a:ext>
            </a:extLst>
          </p:cNvPr>
          <p:cNvCxnSpPr>
            <a:stCxn id="16" idx="1"/>
            <a:endCxn id="26" idx="3"/>
          </p:cNvCxnSpPr>
          <p:nvPr/>
        </p:nvCxnSpPr>
        <p:spPr>
          <a:xfrm flipH="1" flipV="1">
            <a:off x="3250094" y="5002762"/>
            <a:ext cx="28575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pilforbindelse 34">
            <a:extLst>
              <a:ext uri="{FF2B5EF4-FFF2-40B4-BE49-F238E27FC236}">
                <a16:creationId xmlns:a16="http://schemas.microsoft.com/office/drawing/2014/main" id="{7008C7F6-C7EA-444E-85DA-81C01FC037AF}"/>
              </a:ext>
            </a:extLst>
          </p:cNvPr>
          <p:cNvCxnSpPr>
            <a:stCxn id="16" idx="1"/>
            <a:endCxn id="25" idx="3"/>
          </p:cNvCxnSpPr>
          <p:nvPr/>
        </p:nvCxnSpPr>
        <p:spPr>
          <a:xfrm flipH="1">
            <a:off x="3250094" y="5002763"/>
            <a:ext cx="285754" cy="739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ktangel 41">
            <a:extLst>
              <a:ext uri="{FF2B5EF4-FFF2-40B4-BE49-F238E27FC236}">
                <a16:creationId xmlns:a16="http://schemas.microsoft.com/office/drawing/2014/main" id="{30809A67-187A-46E7-9AB2-58B4FED21D85}"/>
              </a:ext>
            </a:extLst>
          </p:cNvPr>
          <p:cNvSpPr/>
          <p:nvPr/>
        </p:nvSpPr>
        <p:spPr>
          <a:xfrm>
            <a:off x="8941904" y="280780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metodiske værktøjer</a:t>
            </a:r>
          </a:p>
        </p:txBody>
      </p:sp>
      <p:cxnSp>
        <p:nvCxnSpPr>
          <p:cNvPr id="45" name="Lige pilforbindelse 44">
            <a:extLst>
              <a:ext uri="{FF2B5EF4-FFF2-40B4-BE49-F238E27FC236}">
                <a16:creationId xmlns:a16="http://schemas.microsoft.com/office/drawing/2014/main" id="{F77D2337-EFFA-482B-94E2-4B6AFAA92CAC}"/>
              </a:ext>
            </a:extLst>
          </p:cNvPr>
          <p:cNvCxnSpPr>
            <a:stCxn id="6" idx="3"/>
            <a:endCxn id="42" idx="1"/>
          </p:cNvCxnSpPr>
          <p:nvPr/>
        </p:nvCxnSpPr>
        <p:spPr>
          <a:xfrm flipV="1">
            <a:off x="7711108" y="3155673"/>
            <a:ext cx="123079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ktangel 45">
            <a:extLst>
              <a:ext uri="{FF2B5EF4-FFF2-40B4-BE49-F238E27FC236}">
                <a16:creationId xmlns:a16="http://schemas.microsoft.com/office/drawing/2014/main" id="{7280F17E-450B-4D0B-AA33-6C7AFA02FACF}"/>
              </a:ext>
            </a:extLst>
          </p:cNvPr>
          <p:cNvSpPr/>
          <p:nvPr/>
        </p:nvSpPr>
        <p:spPr>
          <a:xfrm>
            <a:off x="9965662" y="3684543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indsamle egne data 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53580A33-6CF0-4F58-8DE5-8F68403A7760}"/>
              </a:ext>
            </a:extLst>
          </p:cNvPr>
          <p:cNvSpPr/>
          <p:nvPr/>
        </p:nvSpPr>
        <p:spPr>
          <a:xfrm>
            <a:off x="8065605" y="3684544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bearbejde andres data 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783755EA-A27E-465B-B220-AF97FEAFF0DE}"/>
              </a:ext>
            </a:extLst>
          </p:cNvPr>
          <p:cNvSpPr/>
          <p:nvPr/>
        </p:nvSpPr>
        <p:spPr>
          <a:xfrm>
            <a:off x="8656154" y="5418096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feltarbejde 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164578FA-7A53-43DF-A37F-193D4812F586}"/>
              </a:ext>
            </a:extLst>
          </p:cNvPr>
          <p:cNvSpPr/>
          <p:nvPr/>
        </p:nvSpPr>
        <p:spPr>
          <a:xfrm>
            <a:off x="10451530" y="5418096"/>
            <a:ext cx="1752597" cy="695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laboratorie-arbejde</a:t>
            </a:r>
          </a:p>
        </p:txBody>
      </p:sp>
      <p:cxnSp>
        <p:nvCxnSpPr>
          <p:cNvPr id="51" name="Lige pilforbindelse 50">
            <a:extLst>
              <a:ext uri="{FF2B5EF4-FFF2-40B4-BE49-F238E27FC236}">
                <a16:creationId xmlns:a16="http://schemas.microsoft.com/office/drawing/2014/main" id="{B5287EFB-B9E1-442B-A659-9316F3C9A998}"/>
              </a:ext>
            </a:extLst>
          </p:cNvPr>
          <p:cNvCxnSpPr>
            <a:stCxn id="42" idx="2"/>
            <a:endCxn id="47" idx="0"/>
          </p:cNvCxnSpPr>
          <p:nvPr/>
        </p:nvCxnSpPr>
        <p:spPr>
          <a:xfrm flipH="1">
            <a:off x="8941904" y="3503542"/>
            <a:ext cx="876299" cy="181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pilforbindelse 52">
            <a:extLst>
              <a:ext uri="{FF2B5EF4-FFF2-40B4-BE49-F238E27FC236}">
                <a16:creationId xmlns:a16="http://schemas.microsoft.com/office/drawing/2014/main" id="{330BE4FA-EA65-48A4-BA04-9C7B75FF57E9}"/>
              </a:ext>
            </a:extLst>
          </p:cNvPr>
          <p:cNvCxnSpPr>
            <a:stCxn id="42" idx="2"/>
            <a:endCxn id="46" idx="0"/>
          </p:cNvCxnSpPr>
          <p:nvPr/>
        </p:nvCxnSpPr>
        <p:spPr>
          <a:xfrm>
            <a:off x="9818203" y="3503542"/>
            <a:ext cx="1023758" cy="181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pilforbindelse 54">
            <a:extLst>
              <a:ext uri="{FF2B5EF4-FFF2-40B4-BE49-F238E27FC236}">
                <a16:creationId xmlns:a16="http://schemas.microsoft.com/office/drawing/2014/main" id="{75938E4B-DC3F-4C28-846F-FB0B2E4CD1FE}"/>
              </a:ext>
            </a:extLst>
          </p:cNvPr>
          <p:cNvCxnSpPr>
            <a:stCxn id="46" idx="2"/>
            <a:endCxn id="48" idx="0"/>
          </p:cNvCxnSpPr>
          <p:nvPr/>
        </p:nvCxnSpPr>
        <p:spPr>
          <a:xfrm flipH="1">
            <a:off x="9532453" y="4380282"/>
            <a:ext cx="1309508" cy="1037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pilforbindelse 56">
            <a:extLst>
              <a:ext uri="{FF2B5EF4-FFF2-40B4-BE49-F238E27FC236}">
                <a16:creationId xmlns:a16="http://schemas.microsoft.com/office/drawing/2014/main" id="{B5C4BF2A-8681-4A42-84D3-9F539324F331}"/>
              </a:ext>
            </a:extLst>
          </p:cNvPr>
          <p:cNvCxnSpPr>
            <a:stCxn id="46" idx="2"/>
            <a:endCxn id="49" idx="0"/>
          </p:cNvCxnSpPr>
          <p:nvPr/>
        </p:nvCxnSpPr>
        <p:spPr>
          <a:xfrm>
            <a:off x="10841961" y="4380282"/>
            <a:ext cx="485868" cy="1037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lipse 2">
            <a:extLst>
              <a:ext uri="{FF2B5EF4-FFF2-40B4-BE49-F238E27FC236}">
                <a16:creationId xmlns:a16="http://schemas.microsoft.com/office/drawing/2014/main" id="{5F529B0C-6FFC-4926-8A2F-968F4A927C5F}"/>
              </a:ext>
            </a:extLst>
          </p:cNvPr>
          <p:cNvSpPr/>
          <p:nvPr/>
        </p:nvSpPr>
        <p:spPr>
          <a:xfrm>
            <a:off x="8188960" y="4704589"/>
            <a:ext cx="2854960" cy="214526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4D825CF0-7667-46AE-AFC7-4CA32872AA78}"/>
              </a:ext>
            </a:extLst>
          </p:cNvPr>
          <p:cNvSpPr/>
          <p:nvPr/>
        </p:nvSpPr>
        <p:spPr>
          <a:xfrm>
            <a:off x="4643120" y="5742431"/>
            <a:ext cx="3159760" cy="1107419"/>
          </a:xfrm>
          <a:prstGeom prst="round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Ekskursion til ”Testcenter for store havvindmøller – Thy”</a:t>
            </a:r>
          </a:p>
        </p:txBody>
      </p:sp>
    </p:spTree>
    <p:extLst>
      <p:ext uri="{BB962C8B-B14F-4D97-AF65-F5344CB8AC3E}">
        <p14:creationId xmlns:p14="http://schemas.microsoft.com/office/powerpoint/2010/main" val="94713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7" grpId="0" animBg="1"/>
      <p:bldP spid="18" grpId="0" animBg="1"/>
      <p:bldP spid="22" grpId="0" animBg="1"/>
      <p:bldP spid="25" grpId="0" animBg="1"/>
      <p:bldP spid="26" grpId="0" animBg="1"/>
      <p:bldP spid="27" grpId="0" animBg="1"/>
      <p:bldP spid="42" grpId="0" animBg="1"/>
      <p:bldP spid="46" grpId="0" animBg="1"/>
      <p:bldP spid="47" grpId="0" animBg="1"/>
      <p:bldP spid="48" grpId="0" animBg="1"/>
      <p:bldP spid="49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CE651-0C06-4494-9D52-DA7A25DBC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Afleveringer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0B8E30-BC20-4D15-AA16-CBD24ECA8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134896"/>
          </a:xfrm>
        </p:spPr>
        <p:txBody>
          <a:bodyPr>
            <a:normAutofit/>
          </a:bodyPr>
          <a:lstStyle/>
          <a:p>
            <a:r>
              <a:rPr lang="da-DK" dirty="0"/>
              <a:t>10 timers elevtid</a:t>
            </a:r>
          </a:p>
          <a:p>
            <a:endParaRPr lang="da-DK" dirty="0"/>
          </a:p>
          <a:p>
            <a:r>
              <a:rPr lang="da-DK" dirty="0"/>
              <a:t>Skriftlighed i faget omfatter arbejde med fagets forskellige genrer og er en væsentlig del af læreprocessen. Skriftlighed omfatter blandt andet følgende: </a:t>
            </a:r>
          </a:p>
          <a:p>
            <a:pPr lvl="1"/>
            <a:r>
              <a:rPr lang="da-DK" dirty="0"/>
              <a:t>journaler og rapporter over eksperimentelt arbejde, feltarbejde eller andet empiribaseret arbejde </a:t>
            </a:r>
          </a:p>
          <a:p>
            <a:pPr lvl="1"/>
            <a:r>
              <a:rPr lang="da-DK" dirty="0"/>
              <a:t>forskellige opgavetyper med henblik på træning af faglige elementer og samspil med andre fag.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Ca. 1 rapport og 1 journal i hvert tema </a:t>
            </a:r>
          </a:p>
          <a:p>
            <a:pPr lvl="1"/>
            <a:r>
              <a:rPr lang="da-DK" dirty="0"/>
              <a:t>Nogle med, og andre uden elevtid (uden laves i </a:t>
            </a:r>
            <a:r>
              <a:rPr lang="da-DK" dirty="0" err="1"/>
              <a:t>underviningen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4270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A355C-A6F5-4984-BA5E-46C32D0BB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Eksamen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9363A0-C3B7-4817-A007-15BA6FCDD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24533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Forberedelse: 24 min</a:t>
            </a:r>
          </a:p>
          <a:p>
            <a:r>
              <a:rPr lang="da-DK" dirty="0"/>
              <a:t>Eksamen: 24 min</a:t>
            </a:r>
          </a:p>
          <a:p>
            <a:endParaRPr lang="da-DK" dirty="0"/>
          </a:p>
          <a:p>
            <a:r>
              <a:rPr lang="da-DK" dirty="0"/>
              <a:t>Eksamensspørgsmålene: </a:t>
            </a:r>
          </a:p>
          <a:p>
            <a:r>
              <a:rPr lang="da-DK" dirty="0"/>
              <a:t>Opgaven indeholder en aktuel og fagligt relevant problemstilling formuleret som et overordnet spørgsmål og to præciserende underspørgsmål samt materiale i form af to bilag. Bilagsmaterialet danner basis for en faglig uddybet besvarelse og perspektivering ved inddragelse af undervisningens indhold og elevens feltarbejde, eksperimentelt eller andet empiribaseret arbejde. </a:t>
            </a:r>
          </a:p>
          <a:p>
            <a:r>
              <a:rPr lang="da-DK" dirty="0"/>
              <a:t>Opgaverne uden underspørgsmål og bilag skal være kendte for eksaminanderne inden prøven </a:t>
            </a:r>
          </a:p>
          <a:p>
            <a:r>
              <a:rPr lang="da-DK" dirty="0"/>
              <a:t>Det forventes at eleven selv finder eksperimentelt eller andet empiribaseret arbejde (fra undervisningen) og inddrager det i eksamenen</a:t>
            </a:r>
          </a:p>
        </p:txBody>
      </p:sp>
    </p:spTree>
    <p:extLst>
      <p:ext uri="{BB962C8B-B14F-4D97-AF65-F5344CB8AC3E}">
        <p14:creationId xmlns:p14="http://schemas.microsoft.com/office/powerpoint/2010/main" val="253485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1123</TotalTime>
  <Words>383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Naturgeografi C</vt:lpstr>
      <vt:lpstr>Bøger</vt:lpstr>
      <vt:lpstr>Hvad skal vi lave?</vt:lpstr>
      <vt:lpstr>Lektier….</vt:lpstr>
      <vt:lpstr>Hvad er det du skal lære?</vt:lpstr>
      <vt:lpstr>Afleveringer</vt:lpstr>
      <vt:lpstr>Eksamen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Naturgeografi C</dc:title>
  <dc:creator>Vigga Madsbøll</dc:creator>
  <cp:lastModifiedBy>Vigga Nørgaard Madsbøll</cp:lastModifiedBy>
  <cp:revision>18</cp:revision>
  <dcterms:created xsi:type="dcterms:W3CDTF">2018-08-15T17:30:56Z</dcterms:created>
  <dcterms:modified xsi:type="dcterms:W3CDTF">2025-08-12T19:08:38Z</dcterms:modified>
</cp:coreProperties>
</file>