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4"/>
  </p:notesMasterIdLst>
  <p:sldIdLst>
    <p:sldId id="256" r:id="rId2"/>
    <p:sldId id="263" r:id="rId3"/>
    <p:sldId id="265" r:id="rId4"/>
    <p:sldId id="266" r:id="rId5"/>
    <p:sldId id="268" r:id="rId6"/>
    <p:sldId id="267" r:id="rId7"/>
    <p:sldId id="264" r:id="rId8"/>
    <p:sldId id="270" r:id="rId9"/>
    <p:sldId id="257" r:id="rId10"/>
    <p:sldId id="258" r:id="rId11"/>
    <p:sldId id="259" r:id="rId12"/>
    <p:sldId id="260" r:id="rId13"/>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6B0DCF-7E63-4CBF-A5A8-18CA840D4671}" v="14" dt="2025-08-13T10:27:25.3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28" autoAdjust="0"/>
    <p:restoredTop sz="91897" autoAdjust="0"/>
  </p:normalViewPr>
  <p:slideViewPr>
    <p:cSldViewPr>
      <p:cViewPr varScale="1">
        <p:scale>
          <a:sx n="70" d="100"/>
          <a:sy n="70" d="100"/>
        </p:scale>
        <p:origin x="1196" y="68"/>
      </p:cViewPr>
      <p:guideLst>
        <p:guide orient="horz" pos="2160"/>
        <p:guide pos="2880"/>
      </p:guideLst>
    </p:cSldViewPr>
  </p:slideViewPr>
  <p:notesTextViewPr>
    <p:cViewPr>
      <p:scale>
        <a:sx n="100" d="100"/>
        <a:sy n="100" d="100"/>
      </p:scale>
      <p:origin x="0" y="0"/>
    </p:cViewPr>
  </p:notesTextViewPr>
  <p:notesViewPr>
    <p:cSldViewPr>
      <p:cViewPr varScale="1">
        <p:scale>
          <a:sx n="59" d="100"/>
          <a:sy n="59" d="100"/>
        </p:scale>
        <p:origin x="-112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Krog Larsen" userId="67ea5cd8-519d-4af1-a49a-17e0eb3765b3" providerId="ADAL" clId="{C36B0DCF-7E63-4CBF-A5A8-18CA840D4671}"/>
    <pc:docChg chg="custSel modSld sldOrd">
      <pc:chgData name="Kim Krog Larsen" userId="67ea5cd8-519d-4af1-a49a-17e0eb3765b3" providerId="ADAL" clId="{C36B0DCF-7E63-4CBF-A5A8-18CA840D4671}" dt="2025-08-13T10:27:25.316" v="65" actId="20577"/>
      <pc:docMkLst>
        <pc:docMk/>
      </pc:docMkLst>
      <pc:sldChg chg="modSp mod">
        <pc:chgData name="Kim Krog Larsen" userId="67ea5cd8-519d-4af1-a49a-17e0eb3765b3" providerId="ADAL" clId="{C36B0DCF-7E63-4CBF-A5A8-18CA840D4671}" dt="2025-08-13T10:04:37.456" v="56" actId="20577"/>
        <pc:sldMkLst>
          <pc:docMk/>
          <pc:sldMk cId="0" sldId="256"/>
        </pc:sldMkLst>
        <pc:spChg chg="mod">
          <ac:chgData name="Kim Krog Larsen" userId="67ea5cd8-519d-4af1-a49a-17e0eb3765b3" providerId="ADAL" clId="{C36B0DCF-7E63-4CBF-A5A8-18CA840D4671}" dt="2025-08-13T10:04:37.456" v="56" actId="20577"/>
          <ac:spMkLst>
            <pc:docMk/>
            <pc:sldMk cId="0" sldId="256"/>
            <ac:spMk id="2050" creationId="{00000000-0000-0000-0000-000000000000}"/>
          </ac:spMkLst>
        </pc:spChg>
        <pc:spChg chg="mod">
          <ac:chgData name="Kim Krog Larsen" userId="67ea5cd8-519d-4af1-a49a-17e0eb3765b3" providerId="ADAL" clId="{C36B0DCF-7E63-4CBF-A5A8-18CA840D4671}" dt="2025-08-13T10:04:33.961" v="53" actId="20577"/>
          <ac:spMkLst>
            <pc:docMk/>
            <pc:sldMk cId="0" sldId="256"/>
            <ac:spMk id="2051" creationId="{00000000-0000-0000-0000-000000000000}"/>
          </ac:spMkLst>
        </pc:spChg>
      </pc:sldChg>
      <pc:sldChg chg="addSp delSp modSp mod ord">
        <pc:chgData name="Kim Krog Larsen" userId="67ea5cd8-519d-4af1-a49a-17e0eb3765b3" providerId="ADAL" clId="{C36B0DCF-7E63-4CBF-A5A8-18CA840D4671}" dt="2025-08-13T10:04:21.238" v="49" actId="1076"/>
        <pc:sldMkLst>
          <pc:docMk/>
          <pc:sldMk cId="0" sldId="257"/>
        </pc:sldMkLst>
        <pc:spChg chg="add mod">
          <ac:chgData name="Kim Krog Larsen" userId="67ea5cd8-519d-4af1-a49a-17e0eb3765b3" providerId="ADAL" clId="{C36B0DCF-7E63-4CBF-A5A8-18CA840D4671}" dt="2025-08-13T10:02:41.993" v="38" actId="478"/>
          <ac:spMkLst>
            <pc:docMk/>
            <pc:sldMk cId="0" sldId="257"/>
            <ac:spMk id="3" creationId="{754CB496-3F68-8ABA-06AD-622C678A8756}"/>
          </ac:spMkLst>
        </pc:spChg>
        <pc:spChg chg="add mod">
          <ac:chgData name="Kim Krog Larsen" userId="67ea5cd8-519d-4af1-a49a-17e0eb3765b3" providerId="ADAL" clId="{C36B0DCF-7E63-4CBF-A5A8-18CA840D4671}" dt="2025-08-13T10:04:21.238" v="49" actId="1076"/>
          <ac:spMkLst>
            <pc:docMk/>
            <pc:sldMk cId="0" sldId="257"/>
            <ac:spMk id="5" creationId="{0B63CE48-809B-6535-1D53-27B984631427}"/>
          </ac:spMkLst>
        </pc:spChg>
        <pc:spChg chg="mod">
          <ac:chgData name="Kim Krog Larsen" userId="67ea5cd8-519d-4af1-a49a-17e0eb3765b3" providerId="ADAL" clId="{C36B0DCF-7E63-4CBF-A5A8-18CA840D4671}" dt="2025-08-13T10:04:09.464" v="48" actId="27636"/>
          <ac:spMkLst>
            <pc:docMk/>
            <pc:sldMk cId="0" sldId="257"/>
            <ac:spMk id="3077" creationId="{00000000-0000-0000-0000-000000000000}"/>
          </ac:spMkLst>
        </pc:spChg>
        <pc:picChg chg="del">
          <ac:chgData name="Kim Krog Larsen" userId="67ea5cd8-519d-4af1-a49a-17e0eb3765b3" providerId="ADAL" clId="{C36B0DCF-7E63-4CBF-A5A8-18CA840D4671}" dt="2025-08-13T10:02:41.993" v="38" actId="478"/>
          <ac:picMkLst>
            <pc:docMk/>
            <pc:sldMk cId="0" sldId="257"/>
            <ac:picMk id="3076" creationId="{00000000-0000-0000-0000-000000000000}"/>
          </ac:picMkLst>
        </pc:picChg>
      </pc:sldChg>
      <pc:sldChg chg="modSp">
        <pc:chgData name="Kim Krog Larsen" userId="67ea5cd8-519d-4af1-a49a-17e0eb3765b3" providerId="ADAL" clId="{C36B0DCF-7E63-4CBF-A5A8-18CA840D4671}" dt="2025-08-13T10:27:25.316" v="65" actId="20577"/>
        <pc:sldMkLst>
          <pc:docMk/>
          <pc:sldMk cId="0" sldId="264"/>
        </pc:sldMkLst>
        <pc:spChg chg="mod">
          <ac:chgData name="Kim Krog Larsen" userId="67ea5cd8-519d-4af1-a49a-17e0eb3765b3" providerId="ADAL" clId="{C36B0DCF-7E63-4CBF-A5A8-18CA840D4671}" dt="2025-08-13T10:27:25.316" v="65" actId="20577"/>
          <ac:spMkLst>
            <pc:docMk/>
            <pc:sldMk cId="0" sldId="264"/>
            <ac:spMk id="31747" creationId="{00000000-0000-0000-0000-000000000000}"/>
          </ac:spMkLst>
        </pc:spChg>
      </pc:sldChg>
      <pc:sldChg chg="modSp mod">
        <pc:chgData name="Kim Krog Larsen" userId="67ea5cd8-519d-4af1-a49a-17e0eb3765b3" providerId="ADAL" clId="{C36B0DCF-7E63-4CBF-A5A8-18CA840D4671}" dt="2025-08-13T10:05:21.660" v="57" actId="14100"/>
        <pc:sldMkLst>
          <pc:docMk/>
          <pc:sldMk cId="0" sldId="265"/>
        </pc:sldMkLst>
        <pc:spChg chg="mod">
          <ac:chgData name="Kim Krog Larsen" userId="67ea5cd8-519d-4af1-a49a-17e0eb3765b3" providerId="ADAL" clId="{C36B0DCF-7E63-4CBF-A5A8-18CA840D4671}" dt="2025-08-13T10:05:21.660" v="57" actId="14100"/>
          <ac:spMkLst>
            <pc:docMk/>
            <pc:sldMk cId="0" sldId="265"/>
            <ac:spMk id="32771" creationId="{00000000-0000-0000-0000-000000000000}"/>
          </ac:spMkLst>
        </pc:spChg>
      </pc:sldChg>
      <pc:sldChg chg="modSp mod">
        <pc:chgData name="Kim Krog Larsen" userId="67ea5cd8-519d-4af1-a49a-17e0eb3765b3" providerId="ADAL" clId="{C36B0DCF-7E63-4CBF-A5A8-18CA840D4671}" dt="2025-08-13T10:27:09.943" v="60" actId="20577"/>
        <pc:sldMkLst>
          <pc:docMk/>
          <pc:sldMk cId="0" sldId="270"/>
        </pc:sldMkLst>
        <pc:spChg chg="mod">
          <ac:chgData name="Kim Krog Larsen" userId="67ea5cd8-519d-4af1-a49a-17e0eb3765b3" providerId="ADAL" clId="{C36B0DCF-7E63-4CBF-A5A8-18CA840D4671}" dt="2025-08-13T10:27:09.943" v="60" actId="20577"/>
          <ac:spMkLst>
            <pc:docMk/>
            <pc:sldMk cId="0" sldId="27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a-DK"/>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a-DK"/>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B1AC015-EB94-47C1-A5E7-D05147897B5C}" type="slidenum">
              <a:rPr lang="da-DK"/>
              <a:pPr/>
              <a:t>‹nr.›</a:t>
            </a:fld>
            <a:endParaRPr lang="da-DK"/>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10167F-4E08-41E9-BD15-4C0A30DA7C25}" type="slidenum">
              <a:rPr lang="da-DK"/>
              <a:pPr/>
              <a:t>1</a:t>
            </a:fld>
            <a:endParaRPr lang="da-DK" dirty="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da-DK"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7B25CD-AF0F-46E5-B456-0BF215EDA07A}" type="slidenum">
              <a:rPr lang="da-DK"/>
              <a:pPr/>
              <a:t>9</a:t>
            </a:fld>
            <a:endParaRPr lang="da-DK"/>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da-DK"/>
              <a:t>10 punkter i Johns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65466B-EEC0-4821-BFB4-066522F80201}" type="slidenum">
              <a:rPr lang="da-DK"/>
              <a:pPr/>
              <a:t>10</a:t>
            </a:fld>
            <a:endParaRPr lang="da-DK"/>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0A2A39-6BD7-42CC-85BF-5DBA74EB0DA4}" type="slidenum">
              <a:rPr lang="da-DK"/>
              <a:pPr/>
              <a:t>11</a:t>
            </a:fld>
            <a:endParaRPr lang="da-DK"/>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551427-536C-4399-9243-82AAA5F416B9}" type="slidenum">
              <a:rPr lang="da-DK"/>
              <a:pPr/>
              <a:t>12</a:t>
            </a:fld>
            <a:endParaRPr lang="da-DK"/>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a:t>Klik for at redigere titeltypografi i masteren</a:t>
            </a:r>
            <a:endParaRPr kumimoji="0" lang="en-US"/>
          </a:p>
        </p:txBody>
      </p:sp>
      <p:sp>
        <p:nvSpPr>
          <p:cNvPr id="17" name="U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a:t>Klik for at redigere undertiteltypografien i masteren</a:t>
            </a:r>
            <a:endParaRPr kumimoji="0" lang="en-US"/>
          </a:p>
        </p:txBody>
      </p:sp>
      <p:sp>
        <p:nvSpPr>
          <p:cNvPr id="30" name="Pladsholder til dato 29"/>
          <p:cNvSpPr>
            <a:spLocks noGrp="1"/>
          </p:cNvSpPr>
          <p:nvPr>
            <p:ph type="dt" sz="half" idx="10"/>
          </p:nvPr>
        </p:nvSpPr>
        <p:spPr/>
        <p:txBody>
          <a:bodyPr/>
          <a:lstStyle/>
          <a:p>
            <a:endParaRPr lang="da-DK"/>
          </a:p>
        </p:txBody>
      </p:sp>
      <p:sp>
        <p:nvSpPr>
          <p:cNvPr id="19" name="Pladsholder til sidefod 18"/>
          <p:cNvSpPr>
            <a:spLocks noGrp="1"/>
          </p:cNvSpPr>
          <p:nvPr>
            <p:ph type="ftr" sz="quarter" idx="11"/>
          </p:nvPr>
        </p:nvSpPr>
        <p:spPr/>
        <p:txBody>
          <a:bodyPr/>
          <a:lstStyle/>
          <a:p>
            <a:endParaRPr lang="da-DK"/>
          </a:p>
        </p:txBody>
      </p:sp>
      <p:sp>
        <p:nvSpPr>
          <p:cNvPr id="27" name="Pladsholder til diasnummer 26"/>
          <p:cNvSpPr>
            <a:spLocks noGrp="1"/>
          </p:cNvSpPr>
          <p:nvPr>
            <p:ph type="sldNum" sz="quarter" idx="12"/>
          </p:nvPr>
        </p:nvSpPr>
        <p:spPr/>
        <p:txBody>
          <a:bodyPr/>
          <a:lstStyle/>
          <a:p>
            <a:fld id="{0E623BCE-FA6F-42BF-8879-8C6E3CD3DEC7}" type="slidenum">
              <a:rPr lang="da-DK" smtClean="0"/>
              <a:pPr/>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DE75BA42-CE28-4485-81B1-CEDD593D63E7}"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914401"/>
            <a:ext cx="2057400" cy="5211763"/>
          </a:xfrm>
        </p:spPr>
        <p:txBody>
          <a:bodyPr vert="eaVert"/>
          <a:lstStyle/>
          <a:p>
            <a:r>
              <a:rPr kumimoji="0" lang="da-DK"/>
              <a:t>Klik for at redigere titeltypografi i masteren</a:t>
            </a:r>
            <a:endParaRPr kumimoji="0" lang="en-US"/>
          </a:p>
        </p:txBody>
      </p:sp>
      <p:sp>
        <p:nvSpPr>
          <p:cNvPr id="3" name="Pladsholder til lodret titel 2"/>
          <p:cNvSpPr>
            <a:spLocks noGrp="1"/>
          </p:cNvSpPr>
          <p:nvPr>
            <p:ph type="body" orient="vert" idx="1"/>
          </p:nvPr>
        </p:nvSpPr>
        <p:spPr>
          <a:xfrm>
            <a:off x="457200" y="914401"/>
            <a:ext cx="6019800" cy="5211763"/>
          </a:xfrm>
        </p:spPr>
        <p:txBody>
          <a:bodyPr vert="eaVert"/>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89583A83-B306-4F35-AA5C-CEA38B0672AB}"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dato 3"/>
          <p:cNvSpPr>
            <a:spLocks noGrp="1"/>
          </p:cNvSpPr>
          <p:nvPr>
            <p:ph type="dt" sz="half" idx="10"/>
          </p:nvPr>
        </p:nvSpPr>
        <p:spPr/>
        <p:txBody>
          <a:bodyPr/>
          <a:lstStyle/>
          <a:p>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B3FD8A37-19FE-40B1-81CF-8D8BA201FF54}"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a:t>Klik for at redigere typografi i masteren</a:t>
            </a:r>
          </a:p>
        </p:txBody>
      </p:sp>
      <p:sp>
        <p:nvSpPr>
          <p:cNvPr id="4" name="Pladsholder til dato 3"/>
          <p:cNvSpPr>
            <a:spLocks noGrp="1"/>
          </p:cNvSpPr>
          <p:nvPr>
            <p:ph type="dt" sz="half" idx="10"/>
          </p:nvPr>
        </p:nvSpPr>
        <p:spPr/>
        <p:txBody>
          <a:bodyPr/>
          <a:lstStyle/>
          <a:p>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5CBA5B2-C151-4164-BF7D-588D5FF6D8A3}" type="slidenum">
              <a:rPr lang="da-DK" smtClean="0"/>
              <a:pPr/>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a-DK"/>
              <a:t>Klik for at redigere titeltypografi i masteren</a:t>
            </a:r>
            <a:endParaRPr kumimoji="0" lang="en-US"/>
          </a:p>
        </p:txBody>
      </p:sp>
      <p:sp>
        <p:nvSpPr>
          <p:cNvPr id="3" name="Pladsholder til indhol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4" name="Pladsholder til indhol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7B490959-1A75-498E-956A-9AA8D4BEE5F1}"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a-DK"/>
              <a:t>Klik for at redigere titeltypografi i masteren</a:t>
            </a:r>
            <a:endParaRPr kumimoji="0" lang="en-US"/>
          </a:p>
        </p:txBody>
      </p:sp>
      <p:sp>
        <p:nvSpPr>
          <p:cNvPr id="3" name="Pladsholder til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typografi i masteren</a:t>
            </a:r>
          </a:p>
        </p:txBody>
      </p:sp>
      <p:sp>
        <p:nvSpPr>
          <p:cNvPr id="4" name="Pladsholder til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a:t>Klik for at redigere typografi i masteren</a:t>
            </a:r>
          </a:p>
        </p:txBody>
      </p:sp>
      <p:sp>
        <p:nvSpPr>
          <p:cNvPr id="5" name="Pladsholder til indhol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6" name="Pladsholder til indhol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7" name="Pladsholder til dato 6"/>
          <p:cNvSpPr>
            <a:spLocks noGrp="1"/>
          </p:cNvSpPr>
          <p:nvPr>
            <p:ph type="dt" sz="half" idx="10"/>
          </p:nvPr>
        </p:nvSpPr>
        <p:spPr/>
        <p:txBody>
          <a:bodyPr/>
          <a:lstStyle/>
          <a:p>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CFC06089-14CA-46E3-B17B-543CF768CABD}"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a:t>Klik for at redigere titeltypografi i masteren</a:t>
            </a:r>
            <a:endParaRPr kumimoji="0" lang="en-US"/>
          </a:p>
        </p:txBody>
      </p:sp>
      <p:sp>
        <p:nvSpPr>
          <p:cNvPr id="3" name="Pladsholder til dato 2"/>
          <p:cNvSpPr>
            <a:spLocks noGrp="1"/>
          </p:cNvSpPr>
          <p:nvPr>
            <p:ph type="dt" sz="half" idx="10"/>
          </p:nvPr>
        </p:nvSpPr>
        <p:spPr/>
        <p:txBody>
          <a:bodyPr/>
          <a:lstStyle/>
          <a:p>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6B50E66A-5FF2-41FC-B701-0033B2F982D3}"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36D5F4AD-2C8D-448A-8970-978BC7863622}"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a:t>Klik for at redigere titeltypografi i masteren</a:t>
            </a:r>
            <a:endParaRPr kumimoji="0" lang="en-US"/>
          </a:p>
        </p:txBody>
      </p:sp>
      <p:sp>
        <p:nvSpPr>
          <p:cNvPr id="3" name="Pladsholder til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a:t>Klik for at redigere typografi i masteren</a:t>
            </a:r>
          </a:p>
        </p:txBody>
      </p:sp>
      <p:sp>
        <p:nvSpPr>
          <p:cNvPr id="4" name="Pladsholder til indhol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a:t>Klik for at redigere typografi i masteren</a:t>
            </a:r>
          </a:p>
          <a:p>
            <a:pPr lvl="1" eaLnBrk="1" latinLnBrk="0" hangingPunct="1"/>
            <a:r>
              <a:rPr lang="da-DK"/>
              <a:t>Andet niveau</a:t>
            </a:r>
          </a:p>
          <a:p>
            <a:pPr lvl="2" eaLnBrk="1" latinLnBrk="0" hangingPunct="1"/>
            <a:r>
              <a:rPr lang="da-DK"/>
              <a:t>Tredje niveau</a:t>
            </a:r>
          </a:p>
          <a:p>
            <a:pPr lvl="3" eaLnBrk="1" latinLnBrk="0" hangingPunct="1"/>
            <a:r>
              <a:rPr lang="da-DK"/>
              <a:t>Fjerde niveau</a:t>
            </a:r>
          </a:p>
          <a:p>
            <a:pPr lvl="4" eaLnBrk="1" latinLnBrk="0" hangingPunct="1"/>
            <a:r>
              <a:rPr lang="da-DK"/>
              <a:t>Femte niveau</a:t>
            </a:r>
            <a:endParaRPr kumimoji="0" lang="en-US"/>
          </a:p>
        </p:txBody>
      </p:sp>
      <p:sp>
        <p:nvSpPr>
          <p:cNvPr id="5" name="Pladsholder til dato 4"/>
          <p:cNvSpPr>
            <a:spLocks noGrp="1"/>
          </p:cNvSpPr>
          <p:nvPr>
            <p:ph type="dt" sz="half" idx="10"/>
          </p:nvPr>
        </p:nvSpPr>
        <p:spPr/>
        <p:txBody>
          <a:bodyPr/>
          <a:lstStyle/>
          <a:p>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6A60608-1AF2-4B3A-A36A-5EC9EE1DB4B2}"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tvinklet trekan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a-DK"/>
              <a:t>Klik for at redigere titeltypografi i masteren</a:t>
            </a:r>
            <a:endParaRPr kumimoji="0" lang="en-US"/>
          </a:p>
        </p:txBody>
      </p:sp>
      <p:sp>
        <p:nvSpPr>
          <p:cNvPr id="4" name="Pladsholder til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a:t>Klik for at redigere typografi i masteren</a:t>
            </a:r>
          </a:p>
        </p:txBody>
      </p:sp>
      <p:sp>
        <p:nvSpPr>
          <p:cNvPr id="5" name="Pladsholder til dato 4"/>
          <p:cNvSpPr>
            <a:spLocks noGrp="1"/>
          </p:cNvSpPr>
          <p:nvPr>
            <p:ph type="dt" sz="half" idx="10"/>
          </p:nvPr>
        </p:nvSpPr>
        <p:spPr/>
        <p:txBody>
          <a:bodyPr/>
          <a:lstStyle/>
          <a:p>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077200" y="6356350"/>
            <a:ext cx="609600" cy="365125"/>
          </a:xfrm>
        </p:spPr>
        <p:txBody>
          <a:bodyPr/>
          <a:lstStyle/>
          <a:p>
            <a:fld id="{FF16ADB1-1546-40C0-9AD6-BE5818E89D58}" type="slidenum">
              <a:rPr lang="da-DK" smtClean="0"/>
              <a:pPr/>
              <a:t>‹nr.›</a:t>
            </a:fld>
            <a:endParaRPr lang="da-DK"/>
          </a:p>
        </p:txBody>
      </p:sp>
      <p:sp>
        <p:nvSpPr>
          <p:cNvPr id="3" name="Pladsholder til billed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a:t>Klik på ikonet for at tilføje et billede</a:t>
            </a:r>
            <a:endParaRPr kumimoji="0" lang="en-US" dirty="0"/>
          </a:p>
        </p:txBody>
      </p:sp>
      <p:sp>
        <p:nvSpPr>
          <p:cNvPr id="10" name="Kombinationstegnin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Kombinationstegnin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Kombinationstegnin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Kombinationstegnin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Pladsholder til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a-DK"/>
              <a:t>Klik for at redigere titeltypografi i masteren</a:t>
            </a:r>
            <a:endParaRPr kumimoji="0" lang="en-US"/>
          </a:p>
        </p:txBody>
      </p:sp>
      <p:sp>
        <p:nvSpPr>
          <p:cNvPr id="30" name="Pladsholder til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a-DK"/>
              <a:t>Klik for at redigere typografi i masteren</a:t>
            </a:r>
          </a:p>
          <a:p>
            <a:pPr lvl="1" eaLnBrk="1" latinLnBrk="0" hangingPunct="1"/>
            <a:r>
              <a:rPr kumimoji="0" lang="da-DK"/>
              <a:t>Andet niveau</a:t>
            </a:r>
          </a:p>
          <a:p>
            <a:pPr lvl="2" eaLnBrk="1" latinLnBrk="0" hangingPunct="1"/>
            <a:r>
              <a:rPr kumimoji="0" lang="da-DK"/>
              <a:t>Tredje niveau</a:t>
            </a:r>
          </a:p>
          <a:p>
            <a:pPr lvl="3" eaLnBrk="1" latinLnBrk="0" hangingPunct="1"/>
            <a:r>
              <a:rPr kumimoji="0" lang="da-DK"/>
              <a:t>Fjerde niveau</a:t>
            </a:r>
          </a:p>
          <a:p>
            <a:pPr lvl="4" eaLnBrk="1" latinLnBrk="0" hangingPunct="1"/>
            <a:r>
              <a:rPr kumimoji="0" lang="da-DK"/>
              <a:t>Femte niveau</a:t>
            </a:r>
            <a:endParaRPr kumimoji="0" lang="en-US"/>
          </a:p>
        </p:txBody>
      </p:sp>
      <p:sp>
        <p:nvSpPr>
          <p:cNvPr id="10" name="Pladsholder til dato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22" name="Pladsholder til sidefod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Pladsholder til dias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DBFCA13-3E31-4062-B650-294C497CFA09}" type="slidenum">
              <a:rPr lang="da-DK" smtClean="0"/>
              <a:pPr/>
              <a:t>‹nr.›</a:t>
            </a:fld>
            <a:endParaRPr lang="da-DK"/>
          </a:p>
        </p:txBody>
      </p:sp>
      <p:grpSp>
        <p:nvGrpSpPr>
          <p:cNvPr id="2" name="Gruppe 1"/>
          <p:cNvGrpSpPr/>
          <p:nvPr/>
        </p:nvGrpSpPr>
        <p:grpSpPr>
          <a:xfrm>
            <a:off x="-19017" y="202408"/>
            <a:ext cx="9180548" cy="649224"/>
            <a:chOff x="-19045" y="216550"/>
            <a:chExt cx="9180548" cy="649224"/>
          </a:xfrm>
        </p:grpSpPr>
        <p:sp>
          <p:nvSpPr>
            <p:cNvPr id="12" name="Kombinationstegnin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1399736"/>
            <a:ext cx="7851648" cy="1828800"/>
          </a:xfrm>
          <a:ln/>
        </p:spPr>
        <p:txBody>
          <a:bodyPr/>
          <a:lstStyle/>
          <a:p>
            <a:r>
              <a:rPr lang="da-DK" dirty="0"/>
              <a:t>3Ng</a:t>
            </a:r>
          </a:p>
        </p:txBody>
      </p:sp>
      <p:sp>
        <p:nvSpPr>
          <p:cNvPr id="2051" name="Rectangle 3"/>
          <p:cNvSpPr>
            <a:spLocks noGrp="1" noChangeArrowheads="1"/>
          </p:cNvSpPr>
          <p:nvPr>
            <p:ph type="subTitle" idx="1"/>
          </p:nvPr>
        </p:nvSpPr>
        <p:spPr>
          <a:ln/>
        </p:spPr>
        <p:txBody>
          <a:bodyPr/>
          <a:lstStyle/>
          <a:p>
            <a:r>
              <a:rPr lang="da-DK" dirty="0"/>
              <a:t>Naturgeografi B-niveau</a:t>
            </a:r>
          </a:p>
          <a:p>
            <a:endParaRPr lang="da-DK" dirty="0"/>
          </a:p>
          <a:p>
            <a:r>
              <a:rPr lang="da-DK" sz="2800" dirty="0"/>
              <a:t>Skoleåret 2025-26</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5" name="Rectangle 5"/>
          <p:cNvSpPr>
            <a:spLocks noGrp="1" noChangeArrowheads="1"/>
          </p:cNvSpPr>
          <p:nvPr>
            <p:ph type="title"/>
          </p:nvPr>
        </p:nvSpPr>
        <p:spPr/>
        <p:txBody>
          <a:bodyPr/>
          <a:lstStyle/>
          <a:p>
            <a:r>
              <a:rPr lang="da-DK"/>
              <a:t>Selvstændighed</a:t>
            </a:r>
          </a:p>
        </p:txBody>
      </p:sp>
      <p:pic>
        <p:nvPicPr>
          <p:cNvPr id="5124" name="Picture 4"/>
          <p:cNvPicPr>
            <a:picLocks noGrp="1" noChangeAspect="1" noChangeArrowheads="1"/>
          </p:cNvPicPr>
          <p:nvPr>
            <p:ph idx="1"/>
          </p:nvPr>
        </p:nvPicPr>
        <p:blipFill>
          <a:blip r:embed="rId3" cstate="print"/>
          <a:stretch>
            <a:fillRect/>
          </a:stretch>
        </p:blipFill>
        <p:spPr>
          <a:xfrm>
            <a:off x="457200" y="2289894"/>
            <a:ext cx="8229600" cy="3679974"/>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5125"/>
                                        </p:tgtEl>
                                      </p:cBhvr>
                                    </p:animEffect>
                                    <p:animScale>
                                      <p:cBhvr>
                                        <p:cTn id="7" dur="250" autoRev="1" fill="hold"/>
                                        <p:tgtEl>
                                          <p:spTgt spid="512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274638"/>
            <a:ext cx="8229600" cy="1143000"/>
          </a:xfrm>
        </p:spPr>
        <p:txBody>
          <a:bodyPr>
            <a:normAutofit fontScale="90000"/>
          </a:bodyPr>
          <a:lstStyle/>
          <a:p>
            <a:r>
              <a:rPr lang="da-DK" sz="3200"/>
              <a:t>		</a:t>
            </a:r>
            <a:br>
              <a:rPr lang="da-DK" sz="3200"/>
            </a:br>
            <a:br>
              <a:rPr lang="da-DK" sz="3200"/>
            </a:br>
            <a:br>
              <a:rPr lang="da-DK" sz="3200"/>
            </a:br>
            <a:endParaRPr lang="da-DK" sz="3200"/>
          </a:p>
        </p:txBody>
      </p:sp>
      <p:sp>
        <p:nvSpPr>
          <p:cNvPr id="7171" name="Rectangle 3"/>
          <p:cNvSpPr>
            <a:spLocks noGrp="1" noChangeArrowheads="1"/>
          </p:cNvSpPr>
          <p:nvPr>
            <p:ph type="body" idx="4294967295"/>
          </p:nvPr>
        </p:nvSpPr>
        <p:spPr>
          <a:xfrm>
            <a:off x="0" y="1600200"/>
            <a:ext cx="8229600" cy="4525963"/>
          </a:xfrm>
        </p:spPr>
        <p:txBody>
          <a:bodyPr/>
          <a:lstStyle/>
          <a:p>
            <a:endParaRPr lang="da-DK"/>
          </a:p>
          <a:p>
            <a:endParaRPr lang="da-DK"/>
          </a:p>
          <a:p>
            <a:endParaRPr lang="da-DK"/>
          </a:p>
        </p:txBody>
      </p:sp>
      <p:pic>
        <p:nvPicPr>
          <p:cNvPr id="7175" name="Picture 7"/>
          <p:cNvPicPr>
            <a:picLocks noChangeAspect="1" noChangeArrowheads="1"/>
          </p:cNvPicPr>
          <p:nvPr/>
        </p:nvPicPr>
        <p:blipFill>
          <a:blip r:embed="rId3" cstate="print"/>
          <a:srcRect/>
          <a:stretch>
            <a:fillRect/>
          </a:stretch>
        </p:blipFill>
        <p:spPr bwMode="auto">
          <a:xfrm>
            <a:off x="914400" y="1643063"/>
            <a:ext cx="7881938" cy="3578225"/>
          </a:xfrm>
          <a:prstGeom prst="rect">
            <a:avLst/>
          </a:prstGeom>
          <a:noFill/>
          <a:ln w="9525">
            <a:noFill/>
            <a:miter lim="800000"/>
            <a:headEnd/>
            <a:tailEnd/>
          </a:ln>
          <a:effec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title"/>
          </p:nvPr>
        </p:nvSpPr>
        <p:spPr/>
        <p:txBody>
          <a:bodyPr/>
          <a:lstStyle/>
          <a:p>
            <a:r>
              <a:rPr lang="da-DK" sz="1000"/>
              <a:t>fortsat</a:t>
            </a:r>
          </a:p>
        </p:txBody>
      </p:sp>
      <p:pic>
        <p:nvPicPr>
          <p:cNvPr id="9220" name="Picture 4"/>
          <p:cNvPicPr>
            <a:picLocks noGrp="1" noChangeAspect="1" noChangeArrowheads="1"/>
          </p:cNvPicPr>
          <p:nvPr>
            <p:ph idx="1"/>
          </p:nvPr>
        </p:nvPicPr>
        <p:blipFill>
          <a:blip r:embed="rId3" cstate="print"/>
          <a:stretch>
            <a:fillRect/>
          </a:stretch>
        </p:blipFill>
        <p:spPr>
          <a:xfrm>
            <a:off x="457200" y="2892979"/>
            <a:ext cx="8229600" cy="2473805"/>
          </a:xfrm>
          <a:noFill/>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5"/>
          <p:cNvSpPr>
            <a:spLocks noGrp="1" noChangeArrowheads="1"/>
          </p:cNvSpPr>
          <p:nvPr>
            <p:ph type="title"/>
          </p:nvPr>
        </p:nvSpPr>
        <p:spPr/>
        <p:txBody>
          <a:bodyPr/>
          <a:lstStyle/>
          <a:p>
            <a:r>
              <a:rPr lang="da-DK"/>
              <a:t>Fortsættelse fra Ng c</a:t>
            </a:r>
          </a:p>
        </p:txBody>
      </p:sp>
      <p:pic>
        <p:nvPicPr>
          <p:cNvPr id="28676" name="Picture 4"/>
          <p:cNvPicPr>
            <a:picLocks noGrp="1" noChangeAspect="1" noChangeArrowheads="1"/>
          </p:cNvPicPr>
          <p:nvPr>
            <p:ph idx="1"/>
          </p:nvPr>
        </p:nvPicPr>
        <p:blipFill>
          <a:blip r:embed="rId2" cstate="print"/>
          <a:stretch>
            <a:fillRect/>
          </a:stretch>
        </p:blipFill>
        <p:spPr>
          <a:xfrm>
            <a:off x="1642533" y="1700808"/>
            <a:ext cx="6541756" cy="4824536"/>
          </a:xfrm>
          <a:noFill/>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da-DK"/>
              <a:t>Kernestof</a:t>
            </a:r>
          </a:p>
        </p:txBody>
      </p:sp>
      <p:sp>
        <p:nvSpPr>
          <p:cNvPr id="32771" name="Rectangle 3"/>
          <p:cNvSpPr>
            <a:spLocks noGrp="1" noChangeArrowheads="1"/>
          </p:cNvSpPr>
          <p:nvPr>
            <p:ph idx="1"/>
          </p:nvPr>
        </p:nvSpPr>
        <p:spPr>
          <a:xfrm>
            <a:off x="2483768" y="1700808"/>
            <a:ext cx="6355432" cy="4752380"/>
          </a:xfrm>
        </p:spPr>
        <p:txBody>
          <a:bodyPr/>
          <a:lstStyle/>
          <a:p>
            <a:pPr>
              <a:lnSpc>
                <a:spcPct val="80000"/>
              </a:lnSpc>
              <a:buFont typeface="Wingdings" pitchFamily="2" charset="2"/>
              <a:buNone/>
            </a:pPr>
            <a:r>
              <a:rPr lang="da-DK" sz="1200" dirty="0">
                <a:effectLst/>
              </a:rPr>
              <a:t>Globale og regionale variationer og forskelle samt konkrete cases fra Europa og den øvrige verden danner rammen for naturgeografi B. Fagets kerne er en sammenhængende stofkredsløbs- og energistrømbaseret forståelse af jordsystemet, dets struktur og funktion og dets samspil med menneskets livsvilkår.</a:t>
            </a:r>
          </a:p>
          <a:p>
            <a:pPr>
              <a:lnSpc>
                <a:spcPct val="80000"/>
              </a:lnSpc>
              <a:buFont typeface="Wingdings" pitchFamily="2" charset="2"/>
              <a:buNone/>
            </a:pPr>
            <a:endParaRPr lang="da-DK" sz="1200" dirty="0">
              <a:effectLst/>
            </a:endParaRPr>
          </a:p>
          <a:p>
            <a:pPr>
              <a:lnSpc>
                <a:spcPct val="80000"/>
              </a:lnSpc>
              <a:buFont typeface="Wingdings" pitchFamily="2" charset="2"/>
              <a:buNone/>
            </a:pPr>
            <a:r>
              <a:rPr lang="da-DK" sz="1200" dirty="0">
                <a:effectLst/>
              </a:rPr>
              <a:t>Der lægges vægt på forskellige samfunds natur- og ressourcegrundlag og deres forvaltning heraf.</a:t>
            </a:r>
          </a:p>
          <a:p>
            <a:pPr>
              <a:lnSpc>
                <a:spcPct val="80000"/>
              </a:lnSpc>
              <a:buFont typeface="Wingdings" pitchFamily="2" charset="2"/>
              <a:buNone/>
            </a:pPr>
            <a:endParaRPr lang="da-DK" sz="1200" dirty="0">
              <a:effectLst/>
            </a:endParaRPr>
          </a:p>
          <a:p>
            <a:pPr>
              <a:lnSpc>
                <a:spcPct val="80000"/>
              </a:lnSpc>
              <a:buFont typeface="Wingdings" pitchFamily="2" charset="2"/>
              <a:buNone/>
            </a:pPr>
            <a:r>
              <a:rPr lang="da-DK" sz="1200" dirty="0">
                <a:effectLst/>
              </a:rPr>
              <a:t>Kernestoffet er følgende:</a:t>
            </a:r>
          </a:p>
          <a:p>
            <a:pPr>
              <a:lnSpc>
                <a:spcPct val="80000"/>
              </a:lnSpc>
            </a:pPr>
            <a:r>
              <a:rPr lang="da-DK" sz="1200" i="1" dirty="0">
                <a:effectLst/>
              </a:rPr>
              <a:t>Jordens, livets og landskabernes udviklingsprocesser og udviklingshistorie i lyset af aktuelle resurse- og miljøforhold</a:t>
            </a:r>
          </a:p>
          <a:p>
            <a:pPr>
              <a:lnSpc>
                <a:spcPct val="80000"/>
              </a:lnSpc>
              <a:buFont typeface="Wingdings" pitchFamily="2" charset="2"/>
              <a:buNone/>
            </a:pPr>
            <a:r>
              <a:rPr lang="da-DK" sz="1200" dirty="0">
                <a:effectLst/>
              </a:rPr>
              <a:t>	− Jordens og livets udvikling i et langt tidsperspektiv</a:t>
            </a:r>
          </a:p>
          <a:p>
            <a:pPr>
              <a:lnSpc>
                <a:spcPct val="80000"/>
              </a:lnSpc>
              <a:buFont typeface="Wingdings" pitchFamily="2" charset="2"/>
              <a:buNone/>
            </a:pPr>
            <a:r>
              <a:rPr lang="da-DK" sz="1200" dirty="0">
                <a:effectLst/>
              </a:rPr>
              <a:t>	− Jordens opbygning, den pladetektoniske model, jordskælv og vulkaner</a:t>
            </a:r>
          </a:p>
          <a:p>
            <a:pPr>
              <a:lnSpc>
                <a:spcPct val="80000"/>
              </a:lnSpc>
              <a:buFont typeface="Wingdings" pitchFamily="2" charset="2"/>
              <a:buNone/>
            </a:pPr>
            <a:r>
              <a:rPr lang="da-DK" sz="1200" dirty="0">
                <a:effectLst/>
              </a:rPr>
              <a:t>	− landskabernes dannelse og udvikling</a:t>
            </a:r>
          </a:p>
          <a:p>
            <a:pPr>
              <a:lnSpc>
                <a:spcPct val="80000"/>
              </a:lnSpc>
              <a:buFont typeface="Wingdings" pitchFamily="2" charset="2"/>
              <a:buNone/>
            </a:pPr>
            <a:r>
              <a:rPr lang="da-DK" sz="1200" dirty="0">
                <a:effectLst/>
              </a:rPr>
              <a:t>	− relevante aktuelle teorier og tolkninger af emnet.</a:t>
            </a:r>
          </a:p>
          <a:p>
            <a:pPr>
              <a:lnSpc>
                <a:spcPct val="80000"/>
              </a:lnSpc>
            </a:pPr>
            <a:r>
              <a:rPr lang="da-DK" sz="1200" i="1" dirty="0">
                <a:effectLst/>
              </a:rPr>
              <a:t>Klima og klimaændringer, de natur- og samfundsmæssige faktorer, der påvirker det, samt dets betydning for menneskets livsvilkår</a:t>
            </a:r>
          </a:p>
          <a:p>
            <a:pPr>
              <a:lnSpc>
                <a:spcPct val="80000"/>
              </a:lnSpc>
              <a:buFont typeface="Wingdings" pitchFamily="2" charset="2"/>
              <a:buNone/>
            </a:pPr>
            <a:r>
              <a:rPr lang="da-DK" sz="1200" dirty="0">
                <a:effectLst/>
              </a:rPr>
              <a:t>	− klimasystemet, det globale </a:t>
            </a:r>
            <a:r>
              <a:rPr lang="da-DK" sz="1200" dirty="0" err="1">
                <a:effectLst/>
              </a:rPr>
              <a:t>vindsystem</a:t>
            </a:r>
            <a:r>
              <a:rPr lang="da-DK" sz="1200" dirty="0">
                <a:effectLst/>
              </a:rPr>
              <a:t> og havstrømmene</a:t>
            </a:r>
          </a:p>
          <a:p>
            <a:pPr>
              <a:lnSpc>
                <a:spcPct val="80000"/>
              </a:lnSpc>
              <a:buFont typeface="Wingdings" pitchFamily="2" charset="2"/>
              <a:buNone/>
            </a:pPr>
            <a:r>
              <a:rPr lang="da-DK" sz="1200" dirty="0">
                <a:effectLst/>
              </a:rPr>
              <a:t>	− klimazoner og plantebælter</a:t>
            </a:r>
          </a:p>
          <a:p>
            <a:pPr>
              <a:lnSpc>
                <a:spcPct val="80000"/>
              </a:lnSpc>
              <a:buFont typeface="Wingdings" pitchFamily="2" charset="2"/>
              <a:buNone/>
            </a:pPr>
            <a:r>
              <a:rPr lang="da-DK" sz="1200" dirty="0">
                <a:effectLst/>
              </a:rPr>
              <a:t>	− klimaets betydning for produktion</a:t>
            </a:r>
          </a:p>
          <a:p>
            <a:pPr>
              <a:lnSpc>
                <a:spcPct val="80000"/>
              </a:lnSpc>
              <a:buFont typeface="Wingdings" pitchFamily="2" charset="2"/>
              <a:buNone/>
            </a:pPr>
            <a:r>
              <a:rPr lang="da-DK" sz="1200" dirty="0">
                <a:effectLst/>
              </a:rPr>
              <a:t>	− klimaændringer på forskellige tidsskalaer</a:t>
            </a:r>
          </a:p>
          <a:p>
            <a:pPr>
              <a:lnSpc>
                <a:spcPct val="80000"/>
              </a:lnSpc>
              <a:buFont typeface="Wingdings" pitchFamily="2" charset="2"/>
              <a:buNone/>
            </a:pPr>
            <a:r>
              <a:rPr lang="da-DK" sz="1200" dirty="0">
                <a:effectLst/>
              </a:rPr>
              <a:t>	− relevante aktuelle teorier og tolkninger af emnet.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da-DK"/>
              <a:t>Kernestof (fortsat)</a:t>
            </a:r>
          </a:p>
        </p:txBody>
      </p:sp>
      <p:sp>
        <p:nvSpPr>
          <p:cNvPr id="33795" name="Rectangle 3"/>
          <p:cNvSpPr>
            <a:spLocks noGrp="1" noChangeArrowheads="1"/>
          </p:cNvSpPr>
          <p:nvPr>
            <p:ph idx="1"/>
          </p:nvPr>
        </p:nvSpPr>
        <p:spPr/>
        <p:txBody>
          <a:bodyPr/>
          <a:lstStyle/>
          <a:p>
            <a:pPr>
              <a:lnSpc>
                <a:spcPct val="80000"/>
              </a:lnSpc>
            </a:pPr>
            <a:r>
              <a:rPr lang="da-DK" sz="1200" i="1">
                <a:effectLst/>
              </a:rPr>
              <a:t>Vand, vandresurser og deres udnyttelse</a:t>
            </a:r>
          </a:p>
          <a:p>
            <a:pPr>
              <a:lnSpc>
                <a:spcPct val="80000"/>
              </a:lnSpc>
              <a:buFont typeface="Wingdings" pitchFamily="2" charset="2"/>
              <a:buNone/>
            </a:pPr>
            <a:r>
              <a:rPr lang="da-DK" sz="1200">
                <a:effectLst/>
              </a:rPr>
              <a:t>	− vandets kredsløb, aktuel og potentiel fordampning, afstrømning, nedsivning, grundvand, vandløb</a:t>
            </a:r>
          </a:p>
          <a:p>
            <a:pPr>
              <a:lnSpc>
                <a:spcPct val="80000"/>
              </a:lnSpc>
              <a:buFont typeface="Wingdings" pitchFamily="2" charset="2"/>
              <a:buNone/>
            </a:pPr>
            <a:r>
              <a:rPr lang="da-DK" sz="1200">
                <a:effectLst/>
              </a:rPr>
              <a:t>	− anvendelse af vand i forskellige produktioner</a:t>
            </a:r>
          </a:p>
          <a:p>
            <a:pPr>
              <a:lnSpc>
                <a:spcPct val="80000"/>
              </a:lnSpc>
              <a:buFont typeface="Wingdings" pitchFamily="2" charset="2"/>
              <a:buNone/>
            </a:pPr>
            <a:r>
              <a:rPr lang="da-DK" sz="1200">
                <a:effectLst/>
              </a:rPr>
              <a:t>	− vandets samfundsmæssige betydning i relation til ressource-, forsynings- og miljøproblemer.</a:t>
            </a:r>
          </a:p>
          <a:p>
            <a:pPr>
              <a:lnSpc>
                <a:spcPct val="80000"/>
              </a:lnSpc>
            </a:pPr>
            <a:r>
              <a:rPr lang="da-DK" sz="1200" i="1">
                <a:effectLst/>
              </a:rPr>
              <a:t>Energi, energistrømme, energiresurser og energiteknologi</a:t>
            </a:r>
          </a:p>
          <a:p>
            <a:pPr>
              <a:lnSpc>
                <a:spcPct val="80000"/>
              </a:lnSpc>
              <a:buFont typeface="Wingdings" pitchFamily="2" charset="2"/>
              <a:buNone/>
            </a:pPr>
            <a:r>
              <a:rPr lang="da-DK" sz="1200">
                <a:effectLst/>
              </a:rPr>
              <a:t>	− det globale kulstof-kredsløb</a:t>
            </a:r>
          </a:p>
          <a:p>
            <a:pPr>
              <a:lnSpc>
                <a:spcPct val="80000"/>
              </a:lnSpc>
              <a:buFont typeface="Wingdings" pitchFamily="2" charset="2"/>
              <a:buNone/>
            </a:pPr>
            <a:r>
              <a:rPr lang="da-DK" sz="1200">
                <a:effectLst/>
              </a:rPr>
              <a:t>	− vedvarende og ikke-vedvarende energiresurser</a:t>
            </a:r>
          </a:p>
          <a:p>
            <a:pPr>
              <a:lnSpc>
                <a:spcPct val="80000"/>
              </a:lnSpc>
              <a:buFont typeface="Wingdings" pitchFamily="2" charset="2"/>
              <a:buNone/>
            </a:pPr>
            <a:r>
              <a:rPr lang="da-DK" sz="1200">
                <a:effectLst/>
              </a:rPr>
              <a:t>	− energiteknologiernes udvikling og samfundsmæssige betydning</a:t>
            </a:r>
          </a:p>
          <a:p>
            <a:pPr>
              <a:lnSpc>
                <a:spcPct val="80000"/>
              </a:lnSpc>
              <a:buFont typeface="Wingdings" pitchFamily="2" charset="2"/>
              <a:buNone/>
            </a:pPr>
            <a:r>
              <a:rPr lang="da-DK" sz="1200">
                <a:effectLst/>
              </a:rPr>
              <a:t>	− energivalg og energiplanlægning.</a:t>
            </a:r>
          </a:p>
          <a:p>
            <a:pPr>
              <a:lnSpc>
                <a:spcPct val="80000"/>
              </a:lnSpc>
            </a:pPr>
            <a:r>
              <a:rPr lang="da-DK" sz="1200" i="1">
                <a:effectLst/>
              </a:rPr>
              <a:t>Produktion, forbrug, teknologi, resurser og bæredygtighed</a:t>
            </a:r>
          </a:p>
          <a:p>
            <a:pPr>
              <a:lnSpc>
                <a:spcPct val="80000"/>
              </a:lnSpc>
              <a:buFont typeface="Wingdings" pitchFamily="2" charset="2"/>
              <a:buNone/>
            </a:pPr>
            <a:r>
              <a:rPr lang="da-DK" sz="1200">
                <a:effectLst/>
              </a:rPr>
              <a:t>	− produktionen og dens afhængighed af teknologisk udvikling og resursegrundlag, økonomi, kultur- og befolkningsforhold</a:t>
            </a:r>
          </a:p>
          <a:p>
            <a:pPr>
              <a:lnSpc>
                <a:spcPct val="80000"/>
              </a:lnSpc>
              <a:buFont typeface="Wingdings" pitchFamily="2" charset="2"/>
              <a:buNone/>
            </a:pPr>
            <a:r>
              <a:rPr lang="da-DK" sz="1200">
                <a:effectLst/>
              </a:rPr>
              <a:t>	− betydning for menneskets livsvilkår, forbrug, handel og global arbejdsdeling</a:t>
            </a:r>
          </a:p>
          <a:p>
            <a:pPr>
              <a:lnSpc>
                <a:spcPct val="80000"/>
              </a:lnSpc>
              <a:buFont typeface="Wingdings" pitchFamily="2" charset="2"/>
              <a:buNone/>
            </a:pPr>
            <a:r>
              <a:rPr lang="da-DK" sz="1200">
                <a:effectLst/>
              </a:rPr>
              <a:t>	− produktionens miljøkonsekvenser og bæredygtighed.</a:t>
            </a:r>
          </a:p>
          <a:p>
            <a:pPr>
              <a:lnSpc>
                <a:spcPct val="80000"/>
              </a:lnSpc>
              <a:buFont typeface="Wingdings" pitchFamily="2" charset="2"/>
              <a:buNone/>
            </a:pPr>
            <a:r>
              <a:rPr lang="da-DK" sz="1200">
                <a:effectLst/>
              </a:rPr>
              <a:t>	− planlægning, regulering og udformning af menneskets omgivelser.</a:t>
            </a:r>
          </a:p>
          <a:p>
            <a:pPr>
              <a:lnSpc>
                <a:spcPct val="80000"/>
              </a:lnSpc>
            </a:pPr>
            <a:r>
              <a:rPr lang="da-DK" sz="1200" i="1">
                <a:effectLst/>
              </a:rPr>
              <a:t>Analyse og tolkning af kort og andre rumlige mønstre</a:t>
            </a:r>
          </a:p>
          <a:p>
            <a:pPr>
              <a:lnSpc>
                <a:spcPct val="80000"/>
              </a:lnSpc>
              <a:buFont typeface="Wingdings" pitchFamily="2" charset="2"/>
              <a:buNone/>
            </a:pPr>
            <a:r>
              <a:rPr lang="da-DK" sz="1200">
                <a:effectLst/>
              </a:rPr>
              <a:t>	− anvendelse og analyse af kort</a:t>
            </a:r>
          </a:p>
          <a:p>
            <a:pPr>
              <a:lnSpc>
                <a:spcPct val="80000"/>
              </a:lnSpc>
              <a:buFont typeface="Wingdings" pitchFamily="2" charset="2"/>
              <a:buNone/>
            </a:pPr>
            <a:r>
              <a:rPr lang="da-DK" sz="1200">
                <a:effectLst/>
              </a:rPr>
              <a:t>	− tolkning af billedmateriale</a:t>
            </a:r>
          </a:p>
          <a:p>
            <a:pPr>
              <a:lnSpc>
                <a:spcPct val="80000"/>
              </a:lnSpc>
              <a:buFont typeface="Wingdings" pitchFamily="2" charset="2"/>
              <a:buNone/>
            </a:pPr>
            <a:r>
              <a:rPr lang="da-DK" sz="1200">
                <a:effectLst/>
              </a:rPr>
              <a:t>	− analyse af fly- og satellitbilleder og anvendelse af GIS (Geografiske Informations Systemer).</a:t>
            </a:r>
          </a:p>
          <a:p>
            <a:pPr>
              <a:lnSpc>
                <a:spcPct val="80000"/>
              </a:lnSpc>
            </a:pPr>
            <a:endParaRPr lang="da-DK" sz="12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da-DK" sz="3200" dirty="0"/>
              <a:t>Hvad er forventningerne og hvilke emner kunne være interessante? </a:t>
            </a:r>
          </a:p>
        </p:txBody>
      </p:sp>
      <p:sp>
        <p:nvSpPr>
          <p:cNvPr id="37891" name="Rectangle 3"/>
          <p:cNvSpPr>
            <a:spLocks noGrp="1" noChangeArrowheads="1"/>
          </p:cNvSpPr>
          <p:nvPr>
            <p:ph idx="1"/>
          </p:nvPr>
        </p:nvSpPr>
        <p:spPr/>
        <p:txBody>
          <a:bodyPr/>
          <a:lstStyle/>
          <a:p>
            <a:r>
              <a:rPr lang="da-DK" dirty="0"/>
              <a:t>Tal om forventninger og emner i 5 min.</a:t>
            </a:r>
          </a:p>
          <a:p>
            <a:r>
              <a:rPr lang="da-DK" dirty="0"/>
              <a:t>Opfølgning på klassen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da-DK" dirty="0"/>
              <a:t>Emner</a:t>
            </a:r>
          </a:p>
        </p:txBody>
      </p:sp>
      <p:sp>
        <p:nvSpPr>
          <p:cNvPr id="36867" name="Rectangle 3"/>
          <p:cNvSpPr>
            <a:spLocks noGrp="1" noChangeArrowheads="1"/>
          </p:cNvSpPr>
          <p:nvPr>
            <p:ph idx="1"/>
          </p:nvPr>
        </p:nvSpPr>
        <p:spPr/>
        <p:txBody>
          <a:bodyPr/>
          <a:lstStyle/>
          <a:p>
            <a:pPr>
              <a:lnSpc>
                <a:spcPct val="80000"/>
              </a:lnSpc>
            </a:pPr>
            <a:r>
              <a:rPr lang="da-DK" sz="1800" dirty="0"/>
              <a:t>Kina</a:t>
            </a:r>
          </a:p>
          <a:p>
            <a:pPr>
              <a:lnSpc>
                <a:spcPct val="80000"/>
              </a:lnSpc>
            </a:pPr>
            <a:r>
              <a:rPr lang="da-DK" sz="1800" dirty="0"/>
              <a:t>Fysisk planlægning herunder Byudvikling</a:t>
            </a:r>
          </a:p>
          <a:p>
            <a:pPr>
              <a:lnSpc>
                <a:spcPct val="80000"/>
              </a:lnSpc>
            </a:pPr>
            <a:r>
              <a:rPr lang="da-DK" sz="1800" dirty="0"/>
              <a:t>Regnskoven</a:t>
            </a:r>
          </a:p>
          <a:p>
            <a:pPr>
              <a:lnSpc>
                <a:spcPct val="80000"/>
              </a:lnSpc>
            </a:pPr>
            <a:r>
              <a:rPr lang="da-DK" sz="1800" dirty="0"/>
              <a:t>Geologi</a:t>
            </a:r>
          </a:p>
          <a:p>
            <a:pPr>
              <a:lnSpc>
                <a:spcPct val="80000"/>
              </a:lnSpc>
            </a:pPr>
            <a:r>
              <a:rPr lang="da-DK" sz="1800" dirty="0"/>
              <a:t>Geomorfologi</a:t>
            </a:r>
          </a:p>
          <a:p>
            <a:pPr>
              <a:lnSpc>
                <a:spcPct val="80000"/>
              </a:lnSpc>
            </a:pPr>
            <a:r>
              <a:rPr lang="da-DK" sz="1800" dirty="0"/>
              <a:t>Kartografi</a:t>
            </a:r>
          </a:p>
          <a:p>
            <a:pPr>
              <a:lnSpc>
                <a:spcPct val="80000"/>
              </a:lnSpc>
            </a:pPr>
            <a:r>
              <a:rPr lang="da-DK" sz="1800" dirty="0"/>
              <a:t>Hydrologi og alternative energikilder</a:t>
            </a:r>
          </a:p>
          <a:p>
            <a:pPr>
              <a:lnSpc>
                <a:spcPct val="80000"/>
              </a:lnSpc>
            </a:pPr>
            <a:r>
              <a:rPr lang="da-DK" sz="1800" dirty="0"/>
              <a:t>Energipolitik</a:t>
            </a:r>
          </a:p>
          <a:p>
            <a:pPr>
              <a:lnSpc>
                <a:spcPct val="80000"/>
              </a:lnSpc>
            </a:pPr>
            <a:r>
              <a:rPr lang="da-DK" sz="1800" dirty="0"/>
              <a:t>Vulkanisme og supervulkanisme, vulkankatastrofer</a:t>
            </a:r>
          </a:p>
          <a:p>
            <a:pPr>
              <a:lnSpc>
                <a:spcPct val="80000"/>
              </a:lnSpc>
            </a:pPr>
            <a:r>
              <a:rPr lang="da-DK" sz="1800" dirty="0"/>
              <a:t>Klimaændring – menneskeskabt eller naturligt? Evt. med tema: </a:t>
            </a:r>
            <a:r>
              <a:rPr lang="da-DK" sz="1800" dirty="0" err="1"/>
              <a:t>hurricanes</a:t>
            </a:r>
            <a:r>
              <a:rPr lang="da-DK" sz="1800" dirty="0"/>
              <a:t> – bliver der flere? </a:t>
            </a:r>
          </a:p>
          <a:p>
            <a:pPr>
              <a:lnSpc>
                <a:spcPct val="80000"/>
              </a:lnSpc>
            </a:pPr>
            <a:r>
              <a:rPr lang="da-DK" sz="1800" dirty="0"/>
              <a:t>Slipper olien op? Og hvad så? </a:t>
            </a:r>
          </a:p>
          <a:p>
            <a:pPr>
              <a:lnSpc>
                <a:spcPct val="80000"/>
              </a:lnSpc>
            </a:pPr>
            <a:r>
              <a:rPr lang="da-DK" sz="1800" dirty="0"/>
              <a:t>Andre?</a:t>
            </a:r>
          </a:p>
          <a:p>
            <a:pPr>
              <a:lnSpc>
                <a:spcPct val="80000"/>
              </a:lnSpc>
            </a:pPr>
            <a:r>
              <a:rPr lang="da-DK" sz="1800" dirty="0"/>
              <a:t>(flere små og gerne på tværs!)</a:t>
            </a:r>
          </a:p>
          <a:p>
            <a:pPr>
              <a:lnSpc>
                <a:spcPct val="80000"/>
              </a:lnSpc>
              <a:buFont typeface="Wingdings" pitchFamily="2" charset="2"/>
              <a:buNone/>
            </a:pPr>
            <a:endParaRPr lang="da-DK" sz="1800" dirty="0"/>
          </a:p>
          <a:p>
            <a:pPr>
              <a:lnSpc>
                <a:spcPct val="80000"/>
              </a:lnSpc>
            </a:pPr>
            <a:endParaRPr lang="da-DK" sz="18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endParaRPr lang="da-DK"/>
          </a:p>
        </p:txBody>
      </p:sp>
      <p:sp>
        <p:nvSpPr>
          <p:cNvPr id="31747" name="Rectangle 3"/>
          <p:cNvSpPr>
            <a:spLocks noGrp="1" noChangeArrowheads="1"/>
          </p:cNvSpPr>
          <p:nvPr>
            <p:ph idx="1"/>
          </p:nvPr>
        </p:nvSpPr>
        <p:spPr/>
        <p:txBody>
          <a:bodyPr/>
          <a:lstStyle/>
          <a:p>
            <a:pPr>
              <a:lnSpc>
                <a:spcPct val="80000"/>
              </a:lnSpc>
            </a:pPr>
            <a:r>
              <a:rPr lang="da-DK" sz="2800" dirty="0"/>
              <a:t>Forskellen mellem C- og B-niveau:</a:t>
            </a:r>
          </a:p>
          <a:p>
            <a:pPr>
              <a:lnSpc>
                <a:spcPct val="80000"/>
              </a:lnSpc>
            </a:pPr>
            <a:r>
              <a:rPr lang="da-DK" sz="2800" dirty="0"/>
              <a:t>Mere skriftligt arbejde: </a:t>
            </a:r>
            <a:r>
              <a:rPr lang="da-DK" sz="2800"/>
              <a:t>Flere elevtimer (20)</a:t>
            </a:r>
            <a:endParaRPr lang="da-DK" sz="2800" dirty="0"/>
          </a:p>
          <a:p>
            <a:pPr>
              <a:lnSpc>
                <a:spcPct val="80000"/>
              </a:lnSpc>
            </a:pPr>
            <a:r>
              <a:rPr lang="da-DK" sz="2800" b="1" dirty="0"/>
              <a:t>Også en skriftlig karakter</a:t>
            </a:r>
          </a:p>
          <a:p>
            <a:pPr>
              <a:lnSpc>
                <a:spcPct val="80000"/>
              </a:lnSpc>
            </a:pPr>
            <a:r>
              <a:rPr lang="da-DK" sz="2800" dirty="0"/>
              <a:t>Mere projektarbejde</a:t>
            </a:r>
          </a:p>
          <a:p>
            <a:pPr>
              <a:lnSpc>
                <a:spcPct val="80000"/>
              </a:lnSpc>
            </a:pPr>
            <a:r>
              <a:rPr lang="da-DK" sz="2800" dirty="0"/>
              <a:t>Mere mundtlig fremlæggelse</a:t>
            </a:r>
          </a:p>
          <a:p>
            <a:pPr>
              <a:lnSpc>
                <a:spcPct val="80000"/>
              </a:lnSpc>
            </a:pPr>
            <a:r>
              <a:rPr lang="da-DK" sz="2800" dirty="0"/>
              <a:t>Flere ekskursioner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31747">
                                            <p:txEl>
                                              <p:pRg st="0" end="0"/>
                                            </p:txEl>
                                          </p:spTgt>
                                        </p:tgtEl>
                                        <p:attrNameLst>
                                          <p:attrName>style.opacity</p:attrName>
                                        </p:attrNameLst>
                                      </p:cBhvr>
                                      <p:to>
                                        <p:strVal val="0.25"/>
                                      </p:to>
                                    </p:set>
                                    <p:animEffect filter="image" prLst="opacity: 0.25">
                                      <p:cBhvr rctx="IE">
                                        <p:cTn id="7" dur="indefinite"/>
                                        <p:tgtEl>
                                          <p:spTgt spid="31747">
                                            <p:txEl>
                                              <p:pRg st="0" end="0"/>
                                            </p:txEl>
                                          </p:spTgt>
                                        </p:tgtEl>
                                      </p:cBhvr>
                                    </p:animEffect>
                                  </p:childTnLst>
                                </p:cTn>
                              </p:par>
                              <p:par>
                                <p:cTn id="8" presetID="9" presetClass="emph" presetSubtype="0" grpId="0" nodeType="withEffect">
                                  <p:stCondLst>
                                    <p:cond delay="0"/>
                                  </p:stCondLst>
                                  <p:childTnLst>
                                    <p:set>
                                      <p:cBhvr rctx="PPT">
                                        <p:cTn id="9" dur="indefinite"/>
                                        <p:tgtEl>
                                          <p:spTgt spid="31747">
                                            <p:txEl>
                                              <p:pRg st="1" end="1"/>
                                            </p:txEl>
                                          </p:spTgt>
                                        </p:tgtEl>
                                        <p:attrNameLst>
                                          <p:attrName>style.opacity</p:attrName>
                                        </p:attrNameLst>
                                      </p:cBhvr>
                                      <p:to>
                                        <p:strVal val="0.25"/>
                                      </p:to>
                                    </p:set>
                                    <p:animEffect filter="image" prLst="opacity: 0.25">
                                      <p:cBhvr rctx="IE">
                                        <p:cTn id="10" dur="indefinite"/>
                                        <p:tgtEl>
                                          <p:spTgt spid="31747">
                                            <p:txEl>
                                              <p:pRg st="1" end="1"/>
                                            </p:txEl>
                                          </p:spTgt>
                                        </p:tgtEl>
                                      </p:cBhvr>
                                    </p:animEffect>
                                  </p:childTnLst>
                                </p:cTn>
                              </p:par>
                              <p:par>
                                <p:cTn id="11" presetID="9" presetClass="emph" presetSubtype="0" grpId="0" nodeType="withEffect">
                                  <p:stCondLst>
                                    <p:cond delay="0"/>
                                  </p:stCondLst>
                                  <p:childTnLst>
                                    <p:set>
                                      <p:cBhvr rctx="PPT">
                                        <p:cTn id="12" dur="indefinite"/>
                                        <p:tgtEl>
                                          <p:spTgt spid="31747">
                                            <p:txEl>
                                              <p:pRg st="2" end="2"/>
                                            </p:txEl>
                                          </p:spTgt>
                                        </p:tgtEl>
                                        <p:attrNameLst>
                                          <p:attrName>style.opacity</p:attrName>
                                        </p:attrNameLst>
                                      </p:cBhvr>
                                      <p:to>
                                        <p:strVal val="0.25"/>
                                      </p:to>
                                    </p:set>
                                    <p:animEffect filter="image" prLst="opacity: 0.25">
                                      <p:cBhvr rctx="IE">
                                        <p:cTn id="13" dur="indefinite"/>
                                        <p:tgtEl>
                                          <p:spTgt spid="31747">
                                            <p:txEl>
                                              <p:pRg st="2" end="2"/>
                                            </p:txEl>
                                          </p:spTgt>
                                        </p:tgtEl>
                                      </p:cBhvr>
                                    </p:animEffect>
                                  </p:childTnLst>
                                </p:cTn>
                              </p:par>
                              <p:par>
                                <p:cTn id="14" presetID="9" presetClass="emph" presetSubtype="0" grpId="0" nodeType="withEffect">
                                  <p:stCondLst>
                                    <p:cond delay="0"/>
                                  </p:stCondLst>
                                  <p:childTnLst>
                                    <p:set>
                                      <p:cBhvr rctx="PPT">
                                        <p:cTn id="15" dur="indefinite"/>
                                        <p:tgtEl>
                                          <p:spTgt spid="31747">
                                            <p:txEl>
                                              <p:pRg st="3" end="3"/>
                                            </p:txEl>
                                          </p:spTgt>
                                        </p:tgtEl>
                                        <p:attrNameLst>
                                          <p:attrName>style.opacity</p:attrName>
                                        </p:attrNameLst>
                                      </p:cBhvr>
                                      <p:to>
                                        <p:strVal val="0.25"/>
                                      </p:to>
                                    </p:set>
                                    <p:animEffect filter="image" prLst="opacity: 0.25">
                                      <p:cBhvr rctx="IE">
                                        <p:cTn id="16" dur="indefinite"/>
                                        <p:tgtEl>
                                          <p:spTgt spid="31747">
                                            <p:txEl>
                                              <p:pRg st="3" end="3"/>
                                            </p:txEl>
                                          </p:spTgt>
                                        </p:tgtEl>
                                      </p:cBhvr>
                                    </p:animEffect>
                                  </p:childTnLst>
                                </p:cTn>
                              </p:par>
                              <p:par>
                                <p:cTn id="17" presetID="9" presetClass="emph" presetSubtype="0" grpId="0" nodeType="withEffect">
                                  <p:stCondLst>
                                    <p:cond delay="0"/>
                                  </p:stCondLst>
                                  <p:childTnLst>
                                    <p:set>
                                      <p:cBhvr rctx="PPT">
                                        <p:cTn id="18" dur="indefinite"/>
                                        <p:tgtEl>
                                          <p:spTgt spid="31747">
                                            <p:txEl>
                                              <p:pRg st="4" end="4"/>
                                            </p:txEl>
                                          </p:spTgt>
                                        </p:tgtEl>
                                        <p:attrNameLst>
                                          <p:attrName>style.opacity</p:attrName>
                                        </p:attrNameLst>
                                      </p:cBhvr>
                                      <p:to>
                                        <p:strVal val="0.25"/>
                                      </p:to>
                                    </p:set>
                                    <p:animEffect filter="image" prLst="opacity: 0.25">
                                      <p:cBhvr rctx="IE">
                                        <p:cTn id="19" dur="indefinite"/>
                                        <p:tgtEl>
                                          <p:spTgt spid="31747">
                                            <p:txEl>
                                              <p:pRg st="4" end="4"/>
                                            </p:txEl>
                                          </p:spTgt>
                                        </p:tgtEl>
                                      </p:cBhvr>
                                    </p:animEffect>
                                  </p:childTnLst>
                                </p:cTn>
                              </p:par>
                              <p:par>
                                <p:cTn id="20" presetID="9" presetClass="emph" presetSubtype="0" grpId="0" nodeType="withEffect">
                                  <p:stCondLst>
                                    <p:cond delay="0"/>
                                  </p:stCondLst>
                                  <p:childTnLst>
                                    <p:set>
                                      <p:cBhvr rctx="PPT">
                                        <p:cTn id="21" dur="indefinite"/>
                                        <p:tgtEl>
                                          <p:spTgt spid="31747">
                                            <p:txEl>
                                              <p:pRg st="5" end="5"/>
                                            </p:txEl>
                                          </p:spTgt>
                                        </p:tgtEl>
                                        <p:attrNameLst>
                                          <p:attrName>style.opacity</p:attrName>
                                        </p:attrNameLst>
                                      </p:cBhvr>
                                      <p:to>
                                        <p:strVal val="0.25"/>
                                      </p:to>
                                    </p:set>
                                    <p:animEffect filter="image" prLst="opacity: 0.25">
                                      <p:cBhvr rctx="IE">
                                        <p:cTn id="22" dur="indefinite"/>
                                        <p:tgtEl>
                                          <p:spTgt spid="3174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1" nodeType="clickEffect">
                                  <p:stCondLst>
                                    <p:cond delay="0"/>
                                  </p:stCondLst>
                                  <p:endCondLst>
                                    <p:cond evt="onNext" delay="0">
                                      <p:tgtEl>
                                        <p:sldTgt/>
                                      </p:tgtEl>
                                    </p:cond>
                                  </p:endCondLst>
                                  <p:childTnLst>
                                    <p:set>
                                      <p:cBhvr rctx="PPT">
                                        <p:cTn id="26" dur="indefinite"/>
                                        <p:tgtEl>
                                          <p:spTgt spid="31747">
                                            <p:txEl>
                                              <p:pRg st="0" end="0"/>
                                            </p:txEl>
                                          </p:spTgt>
                                        </p:tgtEl>
                                        <p:attrNameLst>
                                          <p:attrName>style.opacity</p:attrName>
                                        </p:attrNameLst>
                                      </p:cBhvr>
                                      <p:to>
                                        <p:strVal val="1.0"/>
                                      </p:to>
                                    </p:set>
                                    <p:animEffect filter="image" prLst="opacity: 1.0">
                                      <p:cBhvr rctx="IE">
                                        <p:cTn id="27" dur="indefinite"/>
                                        <p:tgtEl>
                                          <p:spTgt spid="3174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1" nodeType="clickEffect">
                                  <p:stCondLst>
                                    <p:cond delay="0"/>
                                  </p:stCondLst>
                                  <p:endCondLst>
                                    <p:cond evt="onNext" delay="0">
                                      <p:tgtEl>
                                        <p:sldTgt/>
                                      </p:tgtEl>
                                    </p:cond>
                                  </p:endCondLst>
                                  <p:childTnLst>
                                    <p:set>
                                      <p:cBhvr rctx="PPT">
                                        <p:cTn id="31" dur="indefinite"/>
                                        <p:tgtEl>
                                          <p:spTgt spid="31747">
                                            <p:txEl>
                                              <p:pRg st="1" end="1"/>
                                            </p:txEl>
                                          </p:spTgt>
                                        </p:tgtEl>
                                        <p:attrNameLst>
                                          <p:attrName>style.opacity</p:attrName>
                                        </p:attrNameLst>
                                      </p:cBhvr>
                                      <p:to>
                                        <p:strVal val="1.0"/>
                                      </p:to>
                                    </p:set>
                                    <p:animEffect filter="image" prLst="opacity: 1.0">
                                      <p:cBhvr rctx="IE">
                                        <p:cTn id="32" dur="indefinite"/>
                                        <p:tgtEl>
                                          <p:spTgt spid="3174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grpId="1" nodeType="clickEffect">
                                  <p:stCondLst>
                                    <p:cond delay="0"/>
                                  </p:stCondLst>
                                  <p:endCondLst>
                                    <p:cond evt="onNext" delay="0">
                                      <p:tgtEl>
                                        <p:sldTgt/>
                                      </p:tgtEl>
                                    </p:cond>
                                  </p:endCondLst>
                                  <p:childTnLst>
                                    <p:set>
                                      <p:cBhvr rctx="PPT">
                                        <p:cTn id="36" dur="indefinite"/>
                                        <p:tgtEl>
                                          <p:spTgt spid="31747">
                                            <p:txEl>
                                              <p:pRg st="2" end="2"/>
                                            </p:txEl>
                                          </p:spTgt>
                                        </p:tgtEl>
                                        <p:attrNameLst>
                                          <p:attrName>style.opacity</p:attrName>
                                        </p:attrNameLst>
                                      </p:cBhvr>
                                      <p:to>
                                        <p:strVal val="1.0"/>
                                      </p:to>
                                    </p:set>
                                    <p:animEffect filter="image" prLst="opacity: 1.0">
                                      <p:cBhvr rctx="IE">
                                        <p:cTn id="37" dur="indefinite"/>
                                        <p:tgtEl>
                                          <p:spTgt spid="3174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grpId="1" nodeType="clickEffect">
                                  <p:stCondLst>
                                    <p:cond delay="0"/>
                                  </p:stCondLst>
                                  <p:endCondLst>
                                    <p:cond evt="onNext" delay="0">
                                      <p:tgtEl>
                                        <p:sldTgt/>
                                      </p:tgtEl>
                                    </p:cond>
                                  </p:endCondLst>
                                  <p:childTnLst>
                                    <p:set>
                                      <p:cBhvr rctx="PPT">
                                        <p:cTn id="41" dur="indefinite"/>
                                        <p:tgtEl>
                                          <p:spTgt spid="31747">
                                            <p:txEl>
                                              <p:pRg st="3" end="3"/>
                                            </p:txEl>
                                          </p:spTgt>
                                        </p:tgtEl>
                                        <p:attrNameLst>
                                          <p:attrName>style.opacity</p:attrName>
                                        </p:attrNameLst>
                                      </p:cBhvr>
                                      <p:to>
                                        <p:strVal val="1.0"/>
                                      </p:to>
                                    </p:set>
                                    <p:animEffect filter="image" prLst="opacity: 1.0">
                                      <p:cBhvr rctx="IE">
                                        <p:cTn id="42" dur="indefinite"/>
                                        <p:tgtEl>
                                          <p:spTgt spid="31747">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grpId="1" nodeType="clickEffect">
                                  <p:stCondLst>
                                    <p:cond delay="0"/>
                                  </p:stCondLst>
                                  <p:endCondLst>
                                    <p:cond evt="onNext" delay="0">
                                      <p:tgtEl>
                                        <p:sldTgt/>
                                      </p:tgtEl>
                                    </p:cond>
                                  </p:endCondLst>
                                  <p:childTnLst>
                                    <p:set>
                                      <p:cBhvr rctx="PPT">
                                        <p:cTn id="46" dur="indefinite"/>
                                        <p:tgtEl>
                                          <p:spTgt spid="31747">
                                            <p:txEl>
                                              <p:pRg st="4" end="4"/>
                                            </p:txEl>
                                          </p:spTgt>
                                        </p:tgtEl>
                                        <p:attrNameLst>
                                          <p:attrName>style.opacity</p:attrName>
                                        </p:attrNameLst>
                                      </p:cBhvr>
                                      <p:to>
                                        <p:strVal val="1.0"/>
                                      </p:to>
                                    </p:set>
                                    <p:animEffect filter="image" prLst="opacity: 1.0">
                                      <p:cBhvr rctx="IE">
                                        <p:cTn id="47" dur="indefinite"/>
                                        <p:tgtEl>
                                          <p:spTgt spid="31747">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mph" presetSubtype="0" grpId="1" nodeType="clickEffect">
                                  <p:stCondLst>
                                    <p:cond delay="0"/>
                                  </p:stCondLst>
                                  <p:endCondLst>
                                    <p:cond evt="onNext" delay="0">
                                      <p:tgtEl>
                                        <p:sldTgt/>
                                      </p:tgtEl>
                                    </p:cond>
                                  </p:endCondLst>
                                  <p:childTnLst>
                                    <p:set>
                                      <p:cBhvr rctx="PPT">
                                        <p:cTn id="51" dur="indefinite"/>
                                        <p:tgtEl>
                                          <p:spTgt spid="31747">
                                            <p:txEl>
                                              <p:pRg st="5" end="5"/>
                                            </p:txEl>
                                          </p:spTgt>
                                        </p:tgtEl>
                                        <p:attrNameLst>
                                          <p:attrName>style.opacity</p:attrName>
                                        </p:attrNameLst>
                                      </p:cBhvr>
                                      <p:to>
                                        <p:strVal val="1.0"/>
                                      </p:to>
                                    </p:set>
                                    <p:animEffect filter="image" prLst="opacity: 1.0">
                                      <p:cBhvr rctx="IE">
                                        <p:cTn id="52" dur="indefinite"/>
                                        <p:tgtEl>
                                          <p:spTgt spid="317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allAtOnce"/>
      <p:bldP spid="31747"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pPr>
              <a:lnSpc>
                <a:spcPct val="80000"/>
              </a:lnSpc>
            </a:pPr>
            <a:r>
              <a:rPr lang="da-DK" sz="2400" dirty="0"/>
              <a:t>Bøgerne: </a:t>
            </a:r>
          </a:p>
          <a:p>
            <a:pPr lvl="1">
              <a:lnSpc>
                <a:spcPct val="80000"/>
              </a:lnSpc>
            </a:pPr>
            <a:r>
              <a:rPr lang="da-DK" sz="2200" dirty="0"/>
              <a:t>Naturgeografi – Jorden og mennesket </a:t>
            </a:r>
          </a:p>
          <a:p>
            <a:pPr lvl="1">
              <a:lnSpc>
                <a:spcPct val="80000"/>
              </a:lnSpc>
            </a:pPr>
            <a:r>
              <a:rPr lang="da-DK" sz="2200" dirty="0"/>
              <a:t>Geodetektiven</a:t>
            </a:r>
          </a:p>
          <a:p>
            <a:pPr lvl="1">
              <a:lnSpc>
                <a:spcPct val="80000"/>
              </a:lnSpc>
            </a:pPr>
            <a:r>
              <a:rPr lang="da-DK" sz="2200" dirty="0"/>
              <a:t>Henter  vi senere</a:t>
            </a:r>
          </a:p>
          <a:p>
            <a:pPr>
              <a:lnSpc>
                <a:spcPct val="80000"/>
              </a:lnSpc>
            </a:pPr>
            <a:endParaRPr lang="da-DK" sz="2400" dirty="0"/>
          </a:p>
          <a:p>
            <a:pPr>
              <a:lnSpc>
                <a:spcPct val="80000"/>
              </a:lnSpc>
            </a:pPr>
            <a:r>
              <a:rPr lang="da-DK" sz="2400" dirty="0"/>
              <a:t>Supplerende materiale</a:t>
            </a:r>
          </a:p>
          <a:p>
            <a:pPr lvl="1">
              <a:lnSpc>
                <a:spcPct val="80000"/>
              </a:lnSpc>
            </a:pPr>
            <a:r>
              <a:rPr lang="da-DK" sz="2200" dirty="0"/>
              <a:t>Naturgeografi – Vores Verden</a:t>
            </a:r>
          </a:p>
          <a:p>
            <a:pPr lvl="1">
              <a:lnSpc>
                <a:spcPct val="80000"/>
              </a:lnSpc>
            </a:pPr>
            <a:r>
              <a:rPr lang="da-DK" sz="2200" dirty="0" err="1"/>
              <a:t>GoogleEarth</a:t>
            </a:r>
            <a:r>
              <a:rPr lang="da-DK" sz="2200" dirty="0"/>
              <a:t>, Atlas, artikler, et par film, ekskursion</a:t>
            </a:r>
          </a:p>
          <a:p>
            <a:endParaRPr lang="da-D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a:xfrm>
            <a:off x="1116013" y="333375"/>
            <a:ext cx="7559675" cy="359321"/>
          </a:xfrm>
        </p:spPr>
        <p:txBody>
          <a:bodyPr>
            <a:normAutofit fontScale="90000"/>
          </a:bodyPr>
          <a:lstStyle/>
          <a:p>
            <a:pPr algn="ctr"/>
            <a:r>
              <a:rPr lang="da-DK" sz="3200" dirty="0"/>
              <a:t>Eksamenserfaringer</a:t>
            </a:r>
          </a:p>
        </p:txBody>
      </p:sp>
      <p:sp>
        <p:nvSpPr>
          <p:cNvPr id="3" name="Pladsholder til indhold 2">
            <a:extLst>
              <a:ext uri="{FF2B5EF4-FFF2-40B4-BE49-F238E27FC236}">
                <a16:creationId xmlns:a16="http://schemas.microsoft.com/office/drawing/2014/main" id="{754CB496-3F68-8ABA-06AD-622C678A8756}"/>
              </a:ext>
            </a:extLst>
          </p:cNvPr>
          <p:cNvSpPr>
            <a:spLocks noGrp="1"/>
          </p:cNvSpPr>
          <p:nvPr>
            <p:ph idx="1"/>
          </p:nvPr>
        </p:nvSpPr>
        <p:spPr/>
        <p:txBody>
          <a:bodyPr/>
          <a:lstStyle/>
          <a:p>
            <a:endParaRPr lang="da-DK"/>
          </a:p>
        </p:txBody>
      </p:sp>
      <p:sp>
        <p:nvSpPr>
          <p:cNvPr id="5" name="Tekstfelt 4">
            <a:extLst>
              <a:ext uri="{FF2B5EF4-FFF2-40B4-BE49-F238E27FC236}">
                <a16:creationId xmlns:a16="http://schemas.microsoft.com/office/drawing/2014/main" id="{0B63CE48-809B-6535-1D53-27B984631427}"/>
              </a:ext>
            </a:extLst>
          </p:cNvPr>
          <p:cNvSpPr txBox="1"/>
          <p:nvPr/>
        </p:nvSpPr>
        <p:spPr>
          <a:xfrm>
            <a:off x="143508" y="692696"/>
            <a:ext cx="8856984" cy="6186309"/>
          </a:xfrm>
          <a:prstGeom prst="rect">
            <a:avLst/>
          </a:prstGeom>
          <a:noFill/>
        </p:spPr>
        <p:txBody>
          <a:bodyPr wrap="square">
            <a:spAutoFit/>
          </a:bodyPr>
          <a:lstStyle/>
          <a:p>
            <a:r>
              <a:rPr lang="da-DK" dirty="0"/>
              <a:t>Der afholdes en mundtlig prøve på grundlag af en opgave udarbejdet af eksaminator. Opgaven tager udgangspunkt i et eller flere af undervisningens temaer. Opgaven skal indeholde en aktuel og fagligt relevant naturgeografisk problemstilling og følges af materiale i form af tre bilag, som eksaminanden skal bearbejde i forberedelsestiden og inddrage i besvarelsen. Bilagsmaterialet skal kunne danne basis for faglig uddybning og perspektivering ved inddragelse af undervisningens indhold samt eksperimentelt arbejde, feltarbejde eller andet empiribaseret arbejde. Hovedparten af bilagene er ikke kendt fra undervisningen. Opgaven skal indeholde følgende underpunkter med krav til eksaminanden: en begrundelse for problemstillingens relevans og aktualitet en redegørelse for de centrale geofaglige sammenhænge og/eller modeller, der knytter sig til problemstillingen en faglig behandling og diskussion af en specificeret delproblemstilling på baggrund af det udleverede materiale, hvor eksaminanden selvstændigt har udvalgt, inddrager og anvender supplerende materiale, viden og metode. Opgaverne uden bilag skal være kendte for eksaminanderne inden prøven og skal tilsammen dække undervisningsbeskrivelsen bredt. Opgaverne med bilag sendes til censor inden prøven. Opgaven med bilag udleveres ved forberedelsestidens start og danner udgangspunkt for eksaminationen. Eksaminationstiden er ca. 30 minutter. Der gives ca. 60 minutters forberedelsestid. I forberedelsestiden udarbejder eksaminanden en disposition for besvarelsen af den stillede opgave. Eksaminationen tager udgangspunkt i eksaminandens præsentation af besvarelsen og former sig dernæst som en samtale mellem eksaminand og eksaminator. </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250</TotalTime>
  <Words>746</Words>
  <Application>Microsoft Office PowerPoint</Application>
  <PresentationFormat>Skærmshow (4:3)</PresentationFormat>
  <Paragraphs>84</Paragraphs>
  <Slides>12</Slides>
  <Notes>5</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12</vt:i4>
      </vt:variant>
    </vt:vector>
  </HeadingPairs>
  <TitlesOfParts>
    <vt:vector size="18" baseType="lpstr">
      <vt:lpstr>Arial</vt:lpstr>
      <vt:lpstr>Calibri</vt:lpstr>
      <vt:lpstr>Constantia</vt:lpstr>
      <vt:lpstr>Wingdings</vt:lpstr>
      <vt:lpstr>Wingdings 2</vt:lpstr>
      <vt:lpstr>Forløb</vt:lpstr>
      <vt:lpstr>3Ng</vt:lpstr>
      <vt:lpstr>Fortsættelse fra Ng c</vt:lpstr>
      <vt:lpstr>Kernestof</vt:lpstr>
      <vt:lpstr>Kernestof (fortsat)</vt:lpstr>
      <vt:lpstr>Hvad er forventningerne og hvilke emner kunne være interessante? </vt:lpstr>
      <vt:lpstr>Emner</vt:lpstr>
      <vt:lpstr>PowerPoint-præsentation</vt:lpstr>
      <vt:lpstr>PowerPoint-præsentation</vt:lpstr>
      <vt:lpstr>Eksamenserfaringer</vt:lpstr>
      <vt:lpstr>Selvstændighed</vt:lpstr>
      <vt:lpstr>     </vt:lpstr>
      <vt:lpstr>fortsat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NgB</dc:title>
  <dc:creator>Kim Krog Larsen</dc:creator>
  <cp:lastModifiedBy>Kim Krog Larsen</cp:lastModifiedBy>
  <cp:revision>22</cp:revision>
  <dcterms:created xsi:type="dcterms:W3CDTF">2008-05-08T07:38:45Z</dcterms:created>
  <dcterms:modified xsi:type="dcterms:W3CDTF">2025-08-13T10:27:27Z</dcterms:modified>
</cp:coreProperties>
</file>