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625A66-D477-4BC0-B5B0-85145D6846E6}" v="1" dt="2025-08-17T16:46:30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1"/>
    <p:restoredTop sz="94715"/>
  </p:normalViewPr>
  <p:slideViewPr>
    <p:cSldViewPr snapToGrid="0" snapToObjects="1">
      <p:cViewPr varScale="1">
        <p:scale>
          <a:sx n="59" d="100"/>
          <a:sy n="59" d="100"/>
        </p:scale>
        <p:origin x="112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5DA58-7314-1F45-A6DB-8A2D604704DE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7F179-9B3F-EF41-905F-A7DF07F328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1174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x.dk/Bahaullah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x.dk/Ira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Leende </a:t>
            </a:r>
            <a:r>
              <a:rPr lang="da-DK" dirty="0" err="1"/>
              <a:t>Budai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7F179-9B3F-EF41-905F-A7DF07F32828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4115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Bahai</a:t>
            </a:r>
            <a:r>
              <a:rPr lang="da-DK" dirty="0"/>
              <a:t> tempel.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Bahai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 en oprindelig iransk religion, der blev grundlagt i 1860'erne af </a:t>
            </a:r>
            <a:r>
              <a:rPr lang="da-DK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Bahaullah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 dag har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bahai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-troen omkring seks mio. tilhængere over hele verden, heraf ca. 330 i Danmark. En del af tilhængerne i </a:t>
            </a:r>
            <a:r>
              <a:rPr lang="da-DK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Iran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findes blandt de højtuddannede, og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bahaierne</a:t>
            </a:r>
            <a:r>
              <a:rPr lang="da-DK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udgør dér den største religiøse minoritet.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7F179-9B3F-EF41-905F-A7DF07F32828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5507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F080-9A48-E74A-BE8D-69F7C1229FAB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62B2-71FF-414A-B032-ABEDDF00F793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F080-9A48-E74A-BE8D-69F7C1229FAB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62B2-71FF-414A-B032-ABEDDF00F793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F080-9A48-E74A-BE8D-69F7C1229FAB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62B2-71FF-414A-B032-ABEDDF00F793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F080-9A48-E74A-BE8D-69F7C1229FAB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62B2-71FF-414A-B032-ABEDDF00F793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F080-9A48-E74A-BE8D-69F7C1229FAB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62B2-71FF-414A-B032-ABEDDF00F793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F080-9A48-E74A-BE8D-69F7C1229FAB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62B2-71FF-414A-B032-ABEDDF00F793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F080-9A48-E74A-BE8D-69F7C1229FAB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62B2-71FF-414A-B032-ABEDDF00F793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F080-9A48-E74A-BE8D-69F7C1229FAB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62B2-71FF-414A-B032-ABEDDF00F793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F080-9A48-E74A-BE8D-69F7C1229FAB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62B2-71FF-414A-B032-ABEDDF00F793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F080-9A48-E74A-BE8D-69F7C1229FAB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62B2-71FF-414A-B032-ABEDDF00F793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Træk billede til pladsholder, eller klik på symbol for at tilføje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F080-9A48-E74A-BE8D-69F7C1229FAB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62B2-71FF-414A-B032-ABEDDF00F793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9F080-9A48-E74A-BE8D-69F7C1229FAB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562B2-71FF-414A-B032-ABEDDF00F7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32476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6000" b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0414" y="1122363"/>
            <a:ext cx="11456276" cy="2387600"/>
          </a:xfrm>
        </p:spPr>
        <p:txBody>
          <a:bodyPr>
            <a:normAutofit/>
          </a:bodyPr>
          <a:lstStyle/>
          <a:p>
            <a:r>
              <a:rPr lang="da-DK" sz="7200" b="1" dirty="0" err="1"/>
              <a:t>Ninian</a:t>
            </a:r>
            <a:r>
              <a:rPr lang="da-DK" sz="7200" b="1" dirty="0"/>
              <a:t> </a:t>
            </a:r>
            <a:r>
              <a:rPr lang="da-DK" sz="7200" b="1" dirty="0" err="1"/>
              <a:t>Smarts</a:t>
            </a:r>
            <a:r>
              <a:rPr lang="da-DK" sz="7200" b="1" dirty="0"/>
              <a:t> religionsmodel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sz="4000" b="1" dirty="0"/>
              <a:t>RELIGION SOM LAGKAGE</a:t>
            </a:r>
          </a:p>
        </p:txBody>
      </p:sp>
    </p:spTree>
    <p:extLst>
      <p:ext uri="{BB962C8B-B14F-4D97-AF65-F5344CB8AC3E}">
        <p14:creationId xmlns:p14="http://schemas.microsoft.com/office/powerpoint/2010/main" val="1880063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0056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lang="da-DK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584"/>
          <a:stretch/>
        </p:blipFill>
        <p:spPr>
          <a:xfrm>
            <a:off x="6090612" y="10"/>
            <a:ext cx="6101387" cy="6857990"/>
          </a:xfrm>
          <a:prstGeom prst="rect">
            <a:avLst/>
          </a:prstGeom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Opskrift på religionslagkage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512702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lnSpc>
                <a:spcPct val="80000"/>
              </a:lnSpc>
            </a:pPr>
            <a:r>
              <a:rPr lang="en-US" sz="2600" dirty="0"/>
              <a:t>Man tager: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2 kg </a:t>
            </a:r>
            <a:r>
              <a:rPr lang="en-US" sz="2600" dirty="0" err="1"/>
              <a:t>myter</a:t>
            </a:r>
            <a:endParaRPr lang="en-US" sz="2600" dirty="0"/>
          </a:p>
          <a:p>
            <a:pPr>
              <a:lnSpc>
                <a:spcPct val="80000"/>
              </a:lnSpc>
            </a:pPr>
            <a:r>
              <a:rPr lang="en-US" sz="2600" dirty="0"/>
              <a:t>900 g </a:t>
            </a:r>
            <a:r>
              <a:rPr lang="en-US" sz="2600" dirty="0" err="1"/>
              <a:t>ritualer</a:t>
            </a:r>
            <a:endParaRPr lang="en-US" sz="2600" dirty="0"/>
          </a:p>
          <a:p>
            <a:pPr>
              <a:lnSpc>
                <a:spcPct val="80000"/>
              </a:lnSpc>
            </a:pPr>
            <a:r>
              <a:rPr lang="en-US" sz="2600" dirty="0"/>
              <a:t>3 spsk. </a:t>
            </a:r>
            <a:r>
              <a:rPr lang="en-US" sz="2600" dirty="0" err="1"/>
              <a:t>dogmer</a:t>
            </a:r>
            <a:endParaRPr lang="en-US" sz="2600" dirty="0"/>
          </a:p>
          <a:p>
            <a:pPr>
              <a:lnSpc>
                <a:spcPct val="80000"/>
              </a:lnSpc>
            </a:pPr>
            <a:r>
              <a:rPr lang="en-US" sz="2600" dirty="0"/>
              <a:t>400 g </a:t>
            </a:r>
            <a:r>
              <a:rPr lang="en-US" sz="2600" dirty="0" err="1"/>
              <a:t>etik</a:t>
            </a:r>
            <a:endParaRPr lang="en-US" sz="2600" dirty="0"/>
          </a:p>
          <a:p>
            <a:pPr>
              <a:lnSpc>
                <a:spcPct val="80000"/>
              </a:lnSpc>
            </a:pPr>
            <a:r>
              <a:rPr lang="en-US" sz="2600" dirty="0"/>
              <a:t>1,5 kg </a:t>
            </a:r>
            <a:r>
              <a:rPr lang="en-US" sz="2600" dirty="0" err="1"/>
              <a:t>sociale</a:t>
            </a:r>
            <a:r>
              <a:rPr lang="en-US" sz="2600" dirty="0"/>
              <a:t> relationer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5 håndfulde </a:t>
            </a:r>
            <a:r>
              <a:rPr lang="en-US" sz="2600" dirty="0" err="1"/>
              <a:t>friske</a:t>
            </a:r>
            <a:r>
              <a:rPr lang="en-US" sz="2600" dirty="0"/>
              <a:t> </a:t>
            </a:r>
            <a:r>
              <a:rPr lang="en-US" sz="2600" dirty="0" err="1"/>
              <a:t>materielle</a:t>
            </a:r>
            <a:r>
              <a:rPr lang="en-US" sz="2600" dirty="0"/>
              <a:t> dele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En </a:t>
            </a:r>
            <a:r>
              <a:rPr lang="en-US" sz="2600" dirty="0" err="1"/>
              <a:t>knivspids</a:t>
            </a:r>
            <a:r>
              <a:rPr lang="en-US" sz="2600" dirty="0"/>
              <a:t> </a:t>
            </a:r>
            <a:r>
              <a:rPr lang="en-US" sz="2600" dirty="0" err="1"/>
              <a:t>erfaringer</a:t>
            </a:r>
            <a:endParaRPr lang="en-US" sz="2600" dirty="0"/>
          </a:p>
          <a:p>
            <a:pPr>
              <a:lnSpc>
                <a:spcPct val="80000"/>
              </a:lnSpc>
            </a:pPr>
            <a:endParaRPr lang="en-US" sz="2600" dirty="0"/>
          </a:p>
          <a:p>
            <a:pPr>
              <a:lnSpc>
                <a:spcPct val="80000"/>
              </a:lnSpc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0574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Mytisk dimension</a:t>
            </a:r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9770"/>
            <a:ext cx="5181600" cy="3883048"/>
          </a:xfrm>
        </p:spPr>
      </p:pic>
      <p:pic>
        <p:nvPicPr>
          <p:cNvPr id="6" name="Pladsholder til indhold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32" y="0"/>
            <a:ext cx="4851066" cy="6858000"/>
          </a:xfrm>
        </p:spPr>
      </p:pic>
    </p:spTree>
    <p:extLst>
      <p:ext uri="{BB962C8B-B14F-4D97-AF65-F5344CB8AC3E}">
        <p14:creationId xmlns:p14="http://schemas.microsoft.com/office/powerpoint/2010/main" val="1821739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lang="da-DK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0708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Rituel dimension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34" y="2304325"/>
            <a:ext cx="4520157" cy="3138467"/>
          </a:xfrm>
        </p:spPr>
      </p:pic>
    </p:spTree>
    <p:extLst>
      <p:ext uri="{BB962C8B-B14F-4D97-AF65-F5344CB8AC3E}">
        <p14:creationId xmlns:p14="http://schemas.microsoft.com/office/powerpoint/2010/main" val="3355930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lang="da-DK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" r="618" b="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Dogmatisk dimension</a:t>
            </a:r>
          </a:p>
        </p:txBody>
      </p:sp>
      <p:pic>
        <p:nvPicPr>
          <p:cNvPr id="3" name="Pladsholder til indhold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32165"/>
            <a:ext cx="5858206" cy="3075558"/>
          </a:xfrm>
        </p:spPr>
      </p:pic>
    </p:spTree>
    <p:extLst>
      <p:ext uri="{BB962C8B-B14F-4D97-AF65-F5344CB8AC3E}">
        <p14:creationId xmlns:p14="http://schemas.microsoft.com/office/powerpoint/2010/main" val="771711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lang="da-DK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" r="12985" b="2"/>
          <a:stretch/>
        </p:blipFill>
        <p:spPr>
          <a:xfrm>
            <a:off x="4454769" y="493918"/>
            <a:ext cx="7420707" cy="5984604"/>
          </a:xfrm>
          <a:prstGeom prst="rect">
            <a:avLst/>
          </a:prstGeom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Etisk dimension</a:t>
            </a:r>
          </a:p>
        </p:txBody>
      </p:sp>
      <p:pic>
        <p:nvPicPr>
          <p:cNvPr id="3" name="Pladsholder til indhold 2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0" y="2438400"/>
            <a:ext cx="3374440" cy="3786188"/>
          </a:xfrm>
        </p:spPr>
      </p:pic>
    </p:spTree>
    <p:extLst>
      <p:ext uri="{BB962C8B-B14F-4D97-AF65-F5344CB8AC3E}">
        <p14:creationId xmlns:p14="http://schemas.microsoft.com/office/powerpoint/2010/main" val="60108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lang="da-DK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" r="20896" b="1"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Social dimension</a:t>
            </a:r>
          </a:p>
        </p:txBody>
      </p:sp>
      <p:pic>
        <p:nvPicPr>
          <p:cNvPr id="3" name="Pladsholder til indhold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03" y="3137096"/>
            <a:ext cx="5581357" cy="3720904"/>
          </a:xfr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702" y="0"/>
            <a:ext cx="2145067" cy="313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36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lang="da-DK"/>
          </a:p>
        </p:txBody>
      </p:sp>
      <p:cxnSp>
        <p:nvCxnSpPr>
          <p:cNvPr id="24" name="Straight Connector 2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3614" y="1701532"/>
            <a:ext cx="48463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led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2" r="12918" b="-3"/>
          <a:stretch/>
        </p:blipFill>
        <p:spPr>
          <a:xfrm>
            <a:off x="9263953" y="3152330"/>
            <a:ext cx="2443415" cy="3248470"/>
          </a:xfrm>
          <a:prstGeom prst="rect">
            <a:avLst/>
          </a:prstGeom>
        </p:spPr>
      </p:pic>
      <p:pic>
        <p:nvPicPr>
          <p:cNvPr id="19" name="Pladsholder til indhold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" r="1" b="10622"/>
          <a:stretch/>
        </p:blipFill>
        <p:spPr>
          <a:xfrm>
            <a:off x="5143839" y="481264"/>
            <a:ext cx="2213811" cy="2855799"/>
          </a:xfrm>
          <a:prstGeom prst="rect">
            <a:avLst/>
          </a:prstGeom>
        </p:spPr>
      </p:pic>
      <p:pic>
        <p:nvPicPr>
          <p:cNvPr id="3" name="Pladsholder til indhold 2"/>
          <p:cNvPicPr>
            <a:picLocks noGrp="1" noChangeAspect="1"/>
          </p:cNvPicPr>
          <p:nvPr>
            <p:ph sz="half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8" r="-5" b="-5"/>
          <a:stretch/>
        </p:blipFill>
        <p:spPr>
          <a:xfrm>
            <a:off x="7669140" y="481264"/>
            <a:ext cx="4038228" cy="2559467"/>
          </a:xfrm>
          <a:prstGeom prst="rect">
            <a:avLst/>
          </a:prstGeom>
        </p:spPr>
      </p:pic>
      <p:pic>
        <p:nvPicPr>
          <p:cNvPr id="12" name="Pladsholder til indhold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3" r="1824" b="2"/>
          <a:stretch/>
        </p:blipFill>
        <p:spPr>
          <a:xfrm>
            <a:off x="5784039" y="3497931"/>
            <a:ext cx="2838050" cy="29028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981734" cy="9478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Materiel dimension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15" y="1545069"/>
            <a:ext cx="3984699" cy="5312932"/>
          </a:xfrm>
        </p:spPr>
      </p:pic>
    </p:spTree>
    <p:extLst>
      <p:ext uri="{BB962C8B-B14F-4D97-AF65-F5344CB8AC3E}">
        <p14:creationId xmlns:p14="http://schemas.microsoft.com/office/powerpoint/2010/main" val="2658648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lang="da-DK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r="47" b="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929" y="386862"/>
            <a:ext cx="3651467" cy="1635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dirty="0"/>
              <a:t>Erfaringsmæssig dimension</a:t>
            </a:r>
          </a:p>
        </p:txBody>
      </p:sp>
      <p:pic>
        <p:nvPicPr>
          <p:cNvPr id="3" name="Pladsholder til indhold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69" y="2022129"/>
            <a:ext cx="3503227" cy="4822090"/>
          </a:xfrm>
        </p:spPr>
      </p:pic>
    </p:spTree>
    <p:extLst>
      <p:ext uri="{BB962C8B-B14F-4D97-AF65-F5344CB8AC3E}">
        <p14:creationId xmlns:p14="http://schemas.microsoft.com/office/powerpoint/2010/main" val="3174146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ontor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597</TotalTime>
  <Words>113</Words>
  <Application>Microsoft Office PowerPoint</Application>
  <PresentationFormat>Widescreen</PresentationFormat>
  <Paragraphs>22</Paragraphs>
  <Slides>10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Ninian Smarts religionsmodel</vt:lpstr>
      <vt:lpstr>Opskrift på religionslagkage</vt:lpstr>
      <vt:lpstr>Mytisk dimension</vt:lpstr>
      <vt:lpstr>Rituel dimension</vt:lpstr>
      <vt:lpstr>Dogmatisk dimension</vt:lpstr>
      <vt:lpstr>Etisk dimension</vt:lpstr>
      <vt:lpstr>Social dimension</vt:lpstr>
      <vt:lpstr>Materiel dimension</vt:lpstr>
      <vt:lpstr>Erfaringsmæssig dimension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Ninian Smarts religionsmodel</dc:title>
  <dc:creator>Microsoft Office-bruger</dc:creator>
  <cp:lastModifiedBy>Marlene Holdensen</cp:lastModifiedBy>
  <cp:revision>14</cp:revision>
  <dcterms:created xsi:type="dcterms:W3CDTF">2017-02-06T20:37:31Z</dcterms:created>
  <dcterms:modified xsi:type="dcterms:W3CDTF">2025-08-18T12:15:28Z</dcterms:modified>
</cp:coreProperties>
</file>