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80AF9E64-0059-4C65-89F9-8D494B449B1B}"/>
    <pc:docChg chg="custSel modSld">
      <pc:chgData name="Vigga Nørgaard Madsbøll" userId="3eea0757-9a96-4303-b32f-c3361534074e" providerId="ADAL" clId="{80AF9E64-0059-4C65-89F9-8D494B449B1B}" dt="2025-08-19T06:54:34.722" v="18" actId="5793"/>
      <pc:docMkLst>
        <pc:docMk/>
      </pc:docMkLst>
      <pc:sldChg chg="modSp mod">
        <pc:chgData name="Vigga Nørgaard Madsbøll" userId="3eea0757-9a96-4303-b32f-c3361534074e" providerId="ADAL" clId="{80AF9E64-0059-4C65-89F9-8D494B449B1B}" dt="2025-08-19T06:54:34.722" v="18" actId="5793"/>
        <pc:sldMkLst>
          <pc:docMk/>
          <pc:sldMk cId="1874696205" sldId="256"/>
        </pc:sldMkLst>
        <pc:spChg chg="mod">
          <ac:chgData name="Vigga Nørgaard Madsbøll" userId="3eea0757-9a96-4303-b32f-c3361534074e" providerId="ADAL" clId="{80AF9E64-0059-4C65-89F9-8D494B449B1B}" dt="2025-08-19T06:54:34.722" v="18" actId="5793"/>
          <ac:spMkLst>
            <pc:docMk/>
            <pc:sldMk cId="1874696205" sldId="256"/>
            <ac:spMk id="2" creationId="{7C168185-DB0F-4498-95B8-837C48306F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45B87-41ED-47D2-918D-900D0FF4E991}" type="datetimeFigureOut">
              <a:rPr lang="da-DK" smtClean="0"/>
              <a:t>19-08-2025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D2FE0-EA93-41D1-84A9-A830503E6AF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97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Farvede kromosomer kan sættes op i </a:t>
            </a:r>
            <a:r>
              <a:rPr lang="da-DK" dirty="0" err="1"/>
              <a:t>kromosompar</a:t>
            </a:r>
            <a:r>
              <a:rPr lang="da-DK" dirty="0"/>
              <a:t> – her vist for en kvinde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CEBCB-472D-457B-94FD-FDC19C61538D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5/Sky_spectral_karyotyp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68185-DB0F-4498-95B8-837C48306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Genetik, arvelige </a:t>
            </a:r>
            <a:r>
              <a:rPr lang="da-DK" dirty="0" err="1"/>
              <a:t>sygdomme…og</a:t>
            </a:r>
            <a:r>
              <a:rPr lang="da-DK" dirty="0"/>
              <a:t> </a:t>
            </a:r>
            <a:r>
              <a:rPr lang="da-DK" dirty="0" err="1"/>
              <a:t>kurt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111821-6C25-463A-BF75-2F0A11DB4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469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26525" y="180974"/>
            <a:ext cx="10138949" cy="1188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 sz="4000" dirty="0"/>
              <a:t>Genernes placering på kromosomet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557339"/>
            <a:ext cx="4594225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2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Sky spectral karyotyp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-1"/>
            <a:ext cx="8676456" cy="6868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564A726-FA66-4AC5-AB74-12223342A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-2454"/>
            <a:ext cx="11437412" cy="660899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5B6B5D3-8D80-4EC8-885C-434743E1B2CA}"/>
              </a:ext>
            </a:extLst>
          </p:cNvPr>
          <p:cNvSpPr/>
          <p:nvPr/>
        </p:nvSpPr>
        <p:spPr>
          <a:xfrm>
            <a:off x="8048625" y="3667125"/>
            <a:ext cx="294322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Kombinationen af generne for en bestemt egenskab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C752991-5373-4DAF-9424-944BFBBDA846}"/>
              </a:ext>
            </a:extLst>
          </p:cNvPr>
          <p:cNvSpPr/>
          <p:nvPr/>
        </p:nvSpPr>
        <p:spPr>
          <a:xfrm>
            <a:off x="8048624" y="4591050"/>
            <a:ext cx="294322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det kommer til udtryk/kommer til at se ud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9DD421F-7341-4E9C-92EE-8D279F30FADE}"/>
              </a:ext>
            </a:extLst>
          </p:cNvPr>
          <p:cNvSpPr/>
          <p:nvPr/>
        </p:nvSpPr>
        <p:spPr>
          <a:xfrm>
            <a:off x="0" y="762000"/>
            <a:ext cx="26193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Allele</a:t>
            </a:r>
            <a:r>
              <a:rPr lang="da-DK" dirty="0"/>
              <a:t> gener på homologe kromosomer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AFDADCE-07EB-47C1-9A23-F7CA45E47F3D}"/>
              </a:ext>
            </a:extLst>
          </p:cNvPr>
          <p:cNvSpPr/>
          <p:nvPr/>
        </p:nvSpPr>
        <p:spPr>
          <a:xfrm>
            <a:off x="2514600" y="2886075"/>
            <a:ext cx="1576387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Samme gen for egenskaben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135102-73C6-4BEA-A53D-B323E1F9E320}"/>
              </a:ext>
            </a:extLst>
          </p:cNvPr>
          <p:cNvSpPr/>
          <p:nvPr/>
        </p:nvSpPr>
        <p:spPr>
          <a:xfrm>
            <a:off x="6191250" y="2886075"/>
            <a:ext cx="1576387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Samme gen for egenskaben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6D496BB-7D8E-4676-8499-937EA422A414}"/>
              </a:ext>
            </a:extLst>
          </p:cNvPr>
          <p:cNvSpPr/>
          <p:nvPr/>
        </p:nvSpPr>
        <p:spPr>
          <a:xfrm>
            <a:off x="4314507" y="2886075"/>
            <a:ext cx="1686244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Forskelligt gen for egenskaben</a:t>
            </a:r>
          </a:p>
        </p:txBody>
      </p:sp>
    </p:spTree>
    <p:extLst>
      <p:ext uri="{BB962C8B-B14F-4D97-AF65-F5344CB8AC3E}">
        <p14:creationId xmlns:p14="http://schemas.microsoft.com/office/powerpoint/2010/main" val="3735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3DACEFD-AEA6-420A-A736-413DC674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96" y="0"/>
            <a:ext cx="5951054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CE986FE-C4B9-44E8-B003-FAB1CE1B6B4F}"/>
              </a:ext>
            </a:extLst>
          </p:cNvPr>
          <p:cNvSpPr/>
          <p:nvPr/>
        </p:nvSpPr>
        <p:spPr>
          <a:xfrm>
            <a:off x="1259840" y="4991100"/>
            <a:ext cx="4836160" cy="1308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Grundstrukturen i blodet</a:t>
            </a:r>
          </a:p>
          <a:p>
            <a:pPr algn="ctr"/>
            <a:r>
              <a:rPr lang="da-DK" dirty="0"/>
              <a:t>Antigener er protein eller kulhydratstrukturer på overpladen af fx røde blodlegemer</a:t>
            </a:r>
          </a:p>
          <a:p>
            <a:pPr algn="ctr"/>
            <a:r>
              <a:rPr lang="da-DK" dirty="0"/>
              <a:t>Antistoffer er i blodets væske - plasma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2B0B51-8E2C-44D3-BA7F-D1A3B23DD428}"/>
              </a:ext>
            </a:extLst>
          </p:cNvPr>
          <p:cNvSpPr/>
          <p:nvPr/>
        </p:nvSpPr>
        <p:spPr>
          <a:xfrm>
            <a:off x="1259840" y="1546860"/>
            <a:ext cx="4836160" cy="904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 4 blodtyper (AB0)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3A0CCE6-7D56-4AE6-9B1A-785D051C9933}"/>
              </a:ext>
            </a:extLst>
          </p:cNvPr>
          <p:cNvSpPr/>
          <p:nvPr/>
        </p:nvSpPr>
        <p:spPr>
          <a:xfrm>
            <a:off x="8705850" y="104775"/>
            <a:ext cx="1162050" cy="13239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04025D76-B474-487E-992B-91931097046A}"/>
              </a:ext>
            </a:extLst>
          </p:cNvPr>
          <p:cNvCxnSpPr>
            <a:stCxn id="6" idx="3"/>
          </p:cNvCxnSpPr>
          <p:nvPr/>
        </p:nvCxnSpPr>
        <p:spPr>
          <a:xfrm flipH="1">
            <a:off x="8705850" y="1234858"/>
            <a:ext cx="170178" cy="273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111ECC3-3321-44C8-A846-A2CD7F42C3A9}"/>
              </a:ext>
            </a:extLst>
          </p:cNvPr>
          <p:cNvSpPr/>
          <p:nvPr/>
        </p:nvSpPr>
        <p:spPr>
          <a:xfrm>
            <a:off x="9782811" y="104775"/>
            <a:ext cx="1162050" cy="13239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41C874C9-4D08-40DA-A3A6-85B182FD4AF0}"/>
              </a:ext>
            </a:extLst>
          </p:cNvPr>
          <p:cNvCxnSpPr>
            <a:stCxn id="9" idx="5"/>
          </p:cNvCxnSpPr>
          <p:nvPr/>
        </p:nvCxnSpPr>
        <p:spPr>
          <a:xfrm>
            <a:off x="10774683" y="1234858"/>
            <a:ext cx="398142" cy="312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CEB0DFF9-C329-4D0D-B98B-97B05E23FE2A}"/>
              </a:ext>
            </a:extLst>
          </p:cNvPr>
          <p:cNvSpPr/>
          <p:nvPr/>
        </p:nvSpPr>
        <p:spPr>
          <a:xfrm>
            <a:off x="1259840" y="106680"/>
            <a:ext cx="4836160" cy="904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 (I</a:t>
            </a:r>
            <a:r>
              <a:rPr lang="da-DK" baseline="30000" dirty="0"/>
              <a:t>A</a:t>
            </a:r>
            <a:r>
              <a:rPr lang="da-DK" dirty="0"/>
              <a:t>) og B(I</a:t>
            </a:r>
            <a:r>
              <a:rPr lang="da-DK" cap="all" baseline="30000" dirty="0"/>
              <a:t>B</a:t>
            </a:r>
            <a:r>
              <a:rPr lang="da-DK" cap="all" dirty="0"/>
              <a:t>)</a:t>
            </a:r>
            <a:r>
              <a:rPr lang="da-DK" dirty="0"/>
              <a:t>  er dominante (</a:t>
            </a:r>
            <a:r>
              <a:rPr lang="da-DK" dirty="0" err="1"/>
              <a:t>co</a:t>
            </a:r>
            <a:r>
              <a:rPr lang="da-DK" dirty="0"/>
              <a:t>-dominante) og 0(i) er recessiv </a:t>
            </a:r>
          </a:p>
        </p:txBody>
      </p:sp>
    </p:spTree>
    <p:extLst>
      <p:ext uri="{BB962C8B-B14F-4D97-AF65-F5344CB8AC3E}">
        <p14:creationId xmlns:p14="http://schemas.microsoft.com/office/powerpoint/2010/main" val="21558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34036-0FFE-4774-B210-62CB99A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 om Kurt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4F5E46-E1DA-4B60-89C7-4E3B64457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Kurt er sikker på at hans KOL er noget han har arvet</a:t>
            </a:r>
          </a:p>
          <a:p>
            <a:r>
              <a:rPr lang="da-DK" dirty="0"/>
              <a:t>Kurts børn (datter på 28 (Louise) og søn på 30 (Christian)) mener det er pga. hans arbejde som bager + hans rygning</a:t>
            </a:r>
          </a:p>
          <a:p>
            <a:r>
              <a:rPr lang="da-DK" dirty="0"/>
              <a:t>Kurt og hans kone Lone har begge familie på Færøerne</a:t>
            </a:r>
          </a:p>
          <a:p>
            <a:r>
              <a:rPr lang="da-DK" dirty="0"/>
              <a:t>Kurt er farveblind</a:t>
            </a:r>
          </a:p>
          <a:p>
            <a:r>
              <a:rPr lang="da-DK" dirty="0"/>
              <a:t>Kurt har givet hele familien og sig selv en gentest i julegave</a:t>
            </a:r>
          </a:p>
        </p:txBody>
      </p:sp>
    </p:spTree>
    <p:extLst>
      <p:ext uri="{BB962C8B-B14F-4D97-AF65-F5344CB8AC3E}">
        <p14:creationId xmlns:p14="http://schemas.microsoft.com/office/powerpoint/2010/main" val="289370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Vores Gener og arvelighed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Hvorfor er nogle sygdomme oftere i nogle familier end andre? </a:t>
            </a:r>
          </a:p>
          <a:p>
            <a:r>
              <a:rPr lang="da-DK" dirty="0"/>
              <a:t>Eksempler med CTD på Færøerne og KOL</a:t>
            </a:r>
          </a:p>
          <a:p>
            <a:r>
              <a:rPr lang="da-DK" dirty="0"/>
              <a:t>Genetiske grundbegreber og arvelighed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46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Genetik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Genetik er læren om arvelighed</a:t>
            </a:r>
          </a:p>
          <a:p>
            <a:pPr lvl="1">
              <a:defRPr/>
            </a:pPr>
            <a:r>
              <a:rPr lang="da-DK" dirty="0"/>
              <a:t>F.eks. hvorfor alle i en familie har brune øjne, eller en bestemt blodtype</a:t>
            </a:r>
          </a:p>
          <a:p>
            <a:pPr lvl="1">
              <a:defRPr/>
            </a:pPr>
            <a:r>
              <a:rPr lang="da-DK" dirty="0"/>
              <a:t>Det der overføres fra forældre til børn er </a:t>
            </a:r>
            <a:r>
              <a:rPr lang="da-DK" b="1" i="1" dirty="0"/>
              <a:t>gener </a:t>
            </a:r>
            <a:r>
              <a:rPr lang="da-DK" dirty="0"/>
              <a:t>for brune øjne eller blodtypen</a:t>
            </a:r>
          </a:p>
          <a:p>
            <a:pPr lvl="1">
              <a:defRPr/>
            </a:pPr>
            <a:r>
              <a:rPr lang="da-DK" dirty="0"/>
              <a:t>Generne findes i alle menneskets celler, i cellekernen, som en del af menneskets </a:t>
            </a:r>
            <a:r>
              <a:rPr lang="da-DK" b="1" i="1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6423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Genetikkens udgangspunkt</a:t>
            </a:r>
            <a:br>
              <a:rPr lang="da-DK" sz="1800" dirty="0"/>
            </a:br>
            <a:r>
              <a:rPr lang="da-DK" sz="1800" dirty="0"/>
              <a:t>Middelalderen: Udgangspunktet var bibelen – naturen og alle skabninger var uforanderlige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sz="1800" dirty="0"/>
              <a:t>Jean Baptiste </a:t>
            </a:r>
            <a:r>
              <a:rPr lang="da-DK" sz="1800" dirty="0" err="1"/>
              <a:t>Lamarck</a:t>
            </a:r>
            <a:r>
              <a:rPr lang="da-DK" sz="1800" dirty="0"/>
              <a:t> (1744-1829)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da-DK" sz="1800" dirty="0"/>
              <a:t>Evolution (udvikling)</a:t>
            </a:r>
          </a:p>
          <a:p>
            <a:pPr>
              <a:defRPr/>
            </a:pPr>
            <a:r>
              <a:rPr lang="da-DK" sz="1800" dirty="0"/>
              <a:t>Erhvervede egenskaber kan nedarves</a:t>
            </a:r>
          </a:p>
          <a:p>
            <a:pPr>
              <a:defRPr/>
            </a:pPr>
            <a:r>
              <a:rPr lang="da-DK" sz="1800" dirty="0"/>
              <a:t>Eks. med udvikling af giraffens lange hals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z="1800" dirty="0"/>
              <a:t>Charles Darwin (1809-1882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da-DK" sz="1800" dirty="0"/>
              <a:t>Evolution</a:t>
            </a:r>
          </a:p>
          <a:p>
            <a:pPr>
              <a:defRPr/>
            </a:pPr>
            <a:r>
              <a:rPr lang="da-DK" sz="1800" dirty="0"/>
              <a:t>Overproduktion af individer i forhold til mængden af ressourcer </a:t>
            </a:r>
          </a:p>
          <a:p>
            <a:pPr>
              <a:defRPr/>
            </a:pPr>
            <a:r>
              <a:rPr lang="da-DK" sz="1800" dirty="0"/>
              <a:t>Kun de bedst tilpassede overlever – og kan sætte nye afkom i verden</a:t>
            </a:r>
          </a:p>
          <a:p>
            <a:pPr>
              <a:defRPr/>
            </a:pPr>
            <a:endParaRPr lang="da-DK" sz="1800" dirty="0"/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11896" r="76575" b="34213"/>
          <a:stretch>
            <a:fillRect/>
          </a:stretch>
        </p:blipFill>
        <p:spPr bwMode="auto">
          <a:xfrm>
            <a:off x="4097345" y="3602035"/>
            <a:ext cx="23034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8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75" y="25178"/>
            <a:ext cx="6656674" cy="823912"/>
          </a:xfrm>
        </p:spPr>
        <p:txBody>
          <a:bodyPr/>
          <a:lstStyle/>
          <a:p>
            <a:pPr>
              <a:defRPr/>
            </a:pPr>
            <a:r>
              <a:rPr lang="da-DK" dirty="0"/>
              <a:t>Genetikkens udgangspunkt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4875" y="1026770"/>
            <a:ext cx="2811563" cy="823912"/>
          </a:xfrm>
        </p:spPr>
        <p:txBody>
          <a:bodyPr/>
          <a:lstStyle/>
          <a:p>
            <a:pPr>
              <a:defRPr/>
            </a:pPr>
            <a:r>
              <a:rPr lang="da-DK" dirty="0"/>
              <a:t>Gregor Mendel (1822-1884)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0" y="1850683"/>
            <a:ext cx="3872379" cy="144732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a-DK" dirty="0"/>
              <a:t>Den første der fandt ud af at arveanlæg var knyttet til bestemte elementer (senere kaldt for gener)</a:t>
            </a:r>
          </a:p>
          <a:p>
            <a:pPr marL="0" indent="0">
              <a:buNone/>
              <a:defRPr/>
            </a:pPr>
            <a:r>
              <a:rPr lang="da-DK" dirty="0"/>
              <a:t>Den moderne genetiks grundlægger</a:t>
            </a:r>
          </a:p>
          <a:p>
            <a:pPr>
              <a:defRPr/>
            </a:pP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2433375" y="5184999"/>
            <a:ext cx="5260361" cy="823912"/>
          </a:xfrm>
        </p:spPr>
        <p:txBody>
          <a:bodyPr/>
          <a:lstStyle/>
          <a:p>
            <a:pPr>
              <a:defRPr/>
            </a:pPr>
            <a:r>
              <a:rPr lang="da-DK" dirty="0"/>
              <a:t>Francis </a:t>
            </a:r>
            <a:r>
              <a:rPr lang="da-DK" dirty="0" err="1"/>
              <a:t>Crick</a:t>
            </a:r>
            <a:r>
              <a:rPr lang="da-DK" dirty="0"/>
              <a:t> og James </a:t>
            </a:r>
            <a:r>
              <a:rPr lang="da-DK" dirty="0" err="1"/>
              <a:t>Watson</a:t>
            </a:r>
            <a:r>
              <a:rPr lang="da-DK" dirty="0"/>
              <a:t> 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2457476" y="5910265"/>
            <a:ext cx="5607736" cy="8239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a-DK" dirty="0"/>
              <a:t>Opstillede i 1953 en model for hvordan DNA er opbygget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" t="13406" r="66521" b="16704"/>
          <a:stretch>
            <a:fillRect/>
          </a:stretch>
        </p:blipFill>
        <p:spPr bwMode="auto">
          <a:xfrm>
            <a:off x="3899924" y="947735"/>
            <a:ext cx="20161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A5E3F8E-E3DC-C1B3-371A-1D9C842A2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" y="3559996"/>
            <a:ext cx="6087325" cy="1609950"/>
          </a:xfrm>
          <a:prstGeom prst="rect">
            <a:avLst/>
          </a:prstGeom>
        </p:spPr>
      </p:pic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369825DB-0D38-000C-4C0B-BC04A02A9A0F}"/>
              </a:ext>
            </a:extLst>
          </p:cNvPr>
          <p:cNvSpPr txBox="1">
            <a:spLocks/>
          </p:cNvSpPr>
          <p:nvPr/>
        </p:nvSpPr>
        <p:spPr>
          <a:xfrm>
            <a:off x="9339209" y="62759"/>
            <a:ext cx="296237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 dirty="0"/>
              <a:t>Thomas Morgan (1866-1945)</a:t>
            </a:r>
          </a:p>
        </p:txBody>
      </p:sp>
      <p:sp>
        <p:nvSpPr>
          <p:cNvPr id="11" name="Pladsholder til indhold 5">
            <a:extLst>
              <a:ext uri="{FF2B5EF4-FFF2-40B4-BE49-F238E27FC236}">
                <a16:creationId xmlns:a16="http://schemas.microsoft.com/office/drawing/2014/main" id="{1C931E73-6E0F-1C97-8E94-74C0D2FB944C}"/>
              </a:ext>
            </a:extLst>
          </p:cNvPr>
          <p:cNvSpPr txBox="1">
            <a:spLocks/>
          </p:cNvSpPr>
          <p:nvPr/>
        </p:nvSpPr>
        <p:spPr>
          <a:xfrm>
            <a:off x="9462496" y="884484"/>
            <a:ext cx="2402451" cy="1437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da-DK" dirty="0"/>
              <a:t>Studerede bananfluers øjenfarve; kunne konkludere at deres øjenfarve var knyttet til fluens køn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20C7E9F-D5D5-7036-071F-91CC86D28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2291137"/>
            <a:ext cx="2341712" cy="45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-65088"/>
            <a:ext cx="9258300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7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1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Kromosom</a:t>
            </a:r>
          </a:p>
        </p:txBody>
      </p:sp>
      <p:pic>
        <p:nvPicPr>
          <p:cNvPr id="7171" name="Picture 3" descr="kromati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1"/>
            <a:ext cx="44196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3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a-DK"/>
              <a:t>Kromosomer</a:t>
            </a:r>
            <a:br>
              <a:rPr lang="da-DK"/>
            </a:br>
            <a:r>
              <a:rPr lang="da-DK"/>
              <a:t> </a:t>
            </a:r>
            <a:r>
              <a:rPr lang="da-DK" sz="4000"/>
              <a:t>Menneskets arvemasse</a:t>
            </a:r>
          </a:p>
        </p:txBody>
      </p:sp>
      <p:pic>
        <p:nvPicPr>
          <p:cNvPr id="8195" name="Picture 3" descr="Figur 1. Eksempel på metafasekromosomer (t.v.) og en karyotype (t.h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91440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87634BF-70DC-8D2A-5229-195B8BC283BB}"/>
              </a:ext>
            </a:extLst>
          </p:cNvPr>
          <p:cNvSpPr/>
          <p:nvPr/>
        </p:nvSpPr>
        <p:spPr>
          <a:xfrm>
            <a:off x="9298112" y="6129338"/>
            <a:ext cx="2722652" cy="5488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Eksempel på </a:t>
            </a:r>
            <a:r>
              <a:rPr lang="da-DK" dirty="0" err="1"/>
              <a:t>karyotype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79833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1699</TotalTime>
  <Words>392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Pakke</vt:lpstr>
      <vt:lpstr>Genetik, arvelige sygdomme…og kurt</vt:lpstr>
      <vt:lpstr>Info om Kurt</vt:lpstr>
      <vt:lpstr>Vores Gener og arvelighed </vt:lpstr>
      <vt:lpstr>Genetik</vt:lpstr>
      <vt:lpstr>Genetikkens udgangspunkt Middelalderen: Udgangspunktet var bibelen – naturen og alle skabninger var uforanderlige</vt:lpstr>
      <vt:lpstr>Genetikkens udgangspunkt</vt:lpstr>
      <vt:lpstr>PowerPoint-præsentation</vt:lpstr>
      <vt:lpstr>Kromosom</vt:lpstr>
      <vt:lpstr>Kromosomer  Menneskets arvemasse</vt:lpstr>
      <vt:lpstr>Genernes placering på kromosomet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Genetik, arvelige sygdomme og evolution… og kurt</dc:title>
  <dc:creator>Vigga N�rgaard Madsb�ll</dc:creator>
  <cp:lastModifiedBy>Vigga Nørgaard Madsbøll</cp:lastModifiedBy>
  <cp:revision>9</cp:revision>
  <dcterms:created xsi:type="dcterms:W3CDTF">2019-01-02T06:06:15Z</dcterms:created>
  <dcterms:modified xsi:type="dcterms:W3CDTF">2025-08-19T06:54:42Z</dcterms:modified>
</cp:coreProperties>
</file>