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8" r:id="rId13"/>
    <p:sldId id="269" r:id="rId14"/>
    <p:sldId id="271" r:id="rId15"/>
    <p:sldId id="270" r:id="rId16"/>
    <p:sldId id="26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8/11/2022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8/11/2022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8/11/2022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8/11/2022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8/11/2022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8/11/2022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8/11/2022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8/11/2022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8/11/2022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8/11/2022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8/11/2022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8/11/2022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da.medical-diag.com/13272-how-many-cells-are-in-human-body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DDD730-EA11-4DBE-8DB6-48B2F091D1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Celler og livsformer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B55BDF1-7F3B-412B-95CD-CD8EF2C65A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9329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617EF8E-26FA-4C97-B191-484D64C84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400"/>
              <a:t>EN TYPISK BAKTERIECELLE</a:t>
            </a:r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DE9B2FD7-D862-4B45-9DE7-0FDD678D1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57584" y="168483"/>
            <a:ext cx="2174092" cy="668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4563E810-B8C4-4DBF-820C-E7280BE3AE27}"/>
              </a:ext>
            </a:extLst>
          </p:cNvPr>
          <p:cNvSpPr/>
          <p:nvPr/>
        </p:nvSpPr>
        <p:spPr>
          <a:xfrm>
            <a:off x="3246634" y="4338321"/>
            <a:ext cx="3380197" cy="21754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da-DK" altLang="da-DK" dirty="0"/>
              <a:t>Ribosomer; Her foregår proteinsyntesen.</a:t>
            </a:r>
          </a:p>
          <a:p>
            <a:pPr eaLnBrk="1" hangingPunct="1"/>
            <a:endParaRPr lang="da-DK" altLang="da-DK" dirty="0"/>
          </a:p>
          <a:p>
            <a:pPr eaLnBrk="1" hangingPunct="1"/>
            <a:r>
              <a:rPr lang="da-DK" altLang="da-DK" dirty="0"/>
              <a:t>Plasmider; Indeholder ikke livsvigtigt arvemateriale, som kan udveksles med andre bakterier.</a:t>
            </a:r>
          </a:p>
        </p:txBody>
      </p:sp>
    </p:spTree>
    <p:extLst>
      <p:ext uri="{BB962C8B-B14F-4D97-AF65-F5344CB8AC3E}">
        <p14:creationId xmlns:p14="http://schemas.microsoft.com/office/powerpoint/2010/main" val="150255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F0E7E5-8CCC-4EE4-BFE4-61EDCE16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29728" cy="1188720"/>
          </a:xfrm>
        </p:spPr>
        <p:txBody>
          <a:bodyPr/>
          <a:lstStyle/>
          <a:p>
            <a:r>
              <a:rPr lang="da-DK" dirty="0"/>
              <a:t>Den prokaryote celle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7261F29-FE24-4771-87AB-DE9C413B5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78008"/>
            <a:ext cx="7729728" cy="310198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a-DK" altLang="da-DK" sz="1800" dirty="0"/>
              <a:t>Bakterier eneste nulevende prokaryoter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sz="1800" dirty="0"/>
              <a:t>Adskiller sig fra den eukaryote celle ved at være 10-100 gange mindre og ved at være simpelt opbygget.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sz="1800" dirty="0"/>
              <a:t>Den indeholder ikke kerne, </a:t>
            </a:r>
            <a:r>
              <a:rPr lang="da-DK" altLang="da-DK" sz="1800" dirty="0" err="1"/>
              <a:t>mitochondrier</a:t>
            </a:r>
            <a:r>
              <a:rPr lang="da-DK" altLang="da-DK" sz="1800" dirty="0"/>
              <a:t> eller andre organeller.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sz="1800" dirty="0"/>
              <a:t>Den indeholder ribosomer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sz="1800" dirty="0"/>
              <a:t>Arvematerialet ligger frit i cytoplasma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sz="1800" dirty="0"/>
              <a:t>Indeholder plasmider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sz="1800" dirty="0"/>
              <a:t>Har en cellevæg uden om cellemembranen, som er anderledes fra både planternes og svampenes cellevæg.</a:t>
            </a:r>
          </a:p>
          <a:p>
            <a:endParaRPr lang="da-DK" dirty="0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513BAE2A-1722-4EFB-976E-D00199CE6EFD}"/>
              </a:ext>
            </a:extLst>
          </p:cNvPr>
          <p:cNvSpPr/>
          <p:nvPr/>
        </p:nvSpPr>
        <p:spPr>
          <a:xfrm>
            <a:off x="0" y="1303782"/>
            <a:ext cx="4907280" cy="40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Prokaryot = uden cellekerne</a:t>
            </a:r>
          </a:p>
        </p:txBody>
      </p:sp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E9ADCA5B-5378-415D-9F93-E6A18007A49D}"/>
              </a:ext>
            </a:extLst>
          </p:cNvPr>
          <p:cNvSpPr/>
          <p:nvPr/>
        </p:nvSpPr>
        <p:spPr>
          <a:xfrm>
            <a:off x="8148320" y="2895600"/>
            <a:ext cx="3474720" cy="18116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da-DK" altLang="da-DK" sz="1800" dirty="0"/>
              <a:t>Bakterier er de eneste nulevende prokaryoter.</a:t>
            </a:r>
          </a:p>
          <a:p>
            <a:pPr eaLnBrk="1" hangingPunct="1"/>
            <a:endParaRPr lang="da-DK" altLang="da-DK" sz="1800" dirty="0"/>
          </a:p>
          <a:p>
            <a:pPr eaLnBrk="1" hangingPunct="1"/>
            <a:r>
              <a:rPr lang="da-DK" altLang="da-DK" sz="1800" dirty="0"/>
              <a:t>Stofskiftet forgår frit i cellens indre, som kaldes cytoplasma.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6377B44-9F5C-41D5-9C5E-2E8711377D4F}"/>
              </a:ext>
            </a:extLst>
          </p:cNvPr>
          <p:cNvSpPr/>
          <p:nvPr/>
        </p:nvSpPr>
        <p:spPr>
          <a:xfrm>
            <a:off x="4582160" y="4897120"/>
            <a:ext cx="5232400" cy="1676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altLang="da-DK" dirty="0"/>
              <a:t>Livet opstod for ca. 3.8 mia. år siden.</a:t>
            </a:r>
          </a:p>
          <a:p>
            <a:pPr algn="ctr"/>
            <a:endParaRPr lang="da-DK" altLang="da-DK" dirty="0"/>
          </a:p>
          <a:p>
            <a:pPr algn="ctr"/>
            <a:r>
              <a:rPr lang="da-DK" altLang="da-DK" dirty="0"/>
              <a:t>Den oprindelige livsform på Jorden var simple celleformer </a:t>
            </a:r>
            <a:r>
              <a:rPr lang="da-DK" altLang="da-DK" u="sng" dirty="0"/>
              <a:t>uden kerne</a:t>
            </a:r>
            <a:endParaRPr lang="da-DK" altLang="da-DK" dirty="0"/>
          </a:p>
        </p:txBody>
      </p:sp>
    </p:spTree>
    <p:extLst>
      <p:ext uri="{BB962C8B-B14F-4D97-AF65-F5344CB8AC3E}">
        <p14:creationId xmlns:p14="http://schemas.microsoft.com/office/powerpoint/2010/main" val="156783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DD9006-3A37-4C6E-A626-AA05C46C7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978595" cy="1188720"/>
          </a:xfrm>
        </p:spPr>
        <p:txBody>
          <a:bodyPr/>
          <a:lstStyle/>
          <a:p>
            <a:r>
              <a:rPr lang="da-DK" dirty="0"/>
              <a:t>celler</a:t>
            </a:r>
          </a:p>
        </p:txBody>
      </p:sp>
      <p:pic>
        <p:nvPicPr>
          <p:cNvPr id="5" name="Billede 4" descr="Et billede, der indeholder tekst, monitor, elektronik, skærm&#10;&#10;Automatisk genereret beskrivelse">
            <a:extLst>
              <a:ext uri="{FF2B5EF4-FFF2-40B4-BE49-F238E27FC236}">
                <a16:creationId xmlns:a16="http://schemas.microsoft.com/office/drawing/2014/main" id="{572E8450-040E-4938-B158-28FB0A684E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81" t="29254" r="36600" b="34926"/>
          <a:stretch/>
        </p:blipFill>
        <p:spPr>
          <a:xfrm>
            <a:off x="63690" y="2470244"/>
            <a:ext cx="5641074" cy="4206735"/>
          </a:xfrm>
          <a:prstGeom prst="rect">
            <a:avLst/>
          </a:prstGeom>
        </p:spPr>
      </p:pic>
      <p:pic>
        <p:nvPicPr>
          <p:cNvPr id="7" name="Billede 6" descr="Et billede, der indeholder tekst, monitor, elektronik, computer&#10;&#10;Automatisk genereret beskrivelse">
            <a:extLst>
              <a:ext uri="{FF2B5EF4-FFF2-40B4-BE49-F238E27FC236}">
                <a16:creationId xmlns:a16="http://schemas.microsoft.com/office/drawing/2014/main" id="{E57343F1-5C36-47EC-A45F-2CD688455B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78" t="22289" r="39105" b="14066"/>
          <a:stretch/>
        </p:blipFill>
        <p:spPr>
          <a:xfrm>
            <a:off x="8031932" y="0"/>
            <a:ext cx="4160067" cy="6858000"/>
          </a:xfrm>
          <a:prstGeom prst="rect">
            <a:avLst/>
          </a:prstGeom>
        </p:spPr>
      </p:pic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F4377D92-145E-4516-8BFA-58A8116A243A}"/>
              </a:ext>
            </a:extLst>
          </p:cNvPr>
          <p:cNvSpPr/>
          <p:nvPr/>
        </p:nvSpPr>
        <p:spPr>
          <a:xfrm>
            <a:off x="4053337" y="0"/>
            <a:ext cx="3978595" cy="23474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da-DK" altLang="da-DK" dirty="0"/>
              <a:t>Celler varierer meget i størrelse og form, afhængigt af deres funktion. </a:t>
            </a:r>
          </a:p>
          <a:p>
            <a:pPr eaLnBrk="1" hangingPunct="1"/>
            <a:endParaRPr lang="da-DK" altLang="da-DK" dirty="0"/>
          </a:p>
          <a:p>
            <a:pPr eaLnBrk="1" hangingPunct="1"/>
            <a:r>
              <a:rPr lang="da-DK" altLang="da-DK" dirty="0"/>
              <a:t>De mindste er kugleformet bakterier, mens nerveceller kan være meterlange og hører til blandt de største. </a:t>
            </a:r>
          </a:p>
        </p:txBody>
      </p:sp>
    </p:spTree>
    <p:extLst>
      <p:ext uri="{BB962C8B-B14F-4D97-AF65-F5344CB8AC3E}">
        <p14:creationId xmlns:p14="http://schemas.microsoft.com/office/powerpoint/2010/main" val="394599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elletyper">
            <a:extLst>
              <a:ext uri="{FF2B5EF4-FFF2-40B4-BE49-F238E27FC236}">
                <a16:creationId xmlns:a16="http://schemas.microsoft.com/office/drawing/2014/main" id="{51B1C26C-3375-4A06-8705-8CA9B3496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261143"/>
            <a:ext cx="6089650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830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894ade4145">
            <a:extLst>
              <a:ext uri="{FF2B5EF4-FFF2-40B4-BE49-F238E27FC236}">
                <a16:creationId xmlns:a16="http://schemas.microsoft.com/office/drawing/2014/main" id="{51C7C50C-1894-45CF-8A2A-BB342D454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0190" y="1930402"/>
            <a:ext cx="3815617" cy="492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7">
            <a:extLst>
              <a:ext uri="{FF2B5EF4-FFF2-40B4-BE49-F238E27FC236}">
                <a16:creationId xmlns:a16="http://schemas.microsoft.com/office/drawing/2014/main" id="{516F97B9-23C6-4EF1-AED7-D5E3C26A6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096000" y="1142999"/>
            <a:ext cx="0" cy="45720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 descr="scan">
            <a:extLst>
              <a:ext uri="{FF2B5EF4-FFF2-40B4-BE49-F238E27FC236}">
                <a16:creationId xmlns:a16="http://schemas.microsoft.com/office/drawing/2014/main" id="{419004E2-E9D3-4CE8-BEA6-B728B7B91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3"/>
          <a:stretch>
            <a:fillRect/>
          </a:stretch>
        </p:blipFill>
        <p:spPr bwMode="auto">
          <a:xfrm>
            <a:off x="6529494" y="0"/>
            <a:ext cx="4799456" cy="400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098F4B73-5074-48A0-B34F-D885FA214256}"/>
              </a:ext>
            </a:extLst>
          </p:cNvPr>
          <p:cNvSpPr/>
          <p:nvPr/>
        </p:nvSpPr>
        <p:spPr>
          <a:xfrm>
            <a:off x="0" y="122830"/>
            <a:ext cx="5953760" cy="17742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da-DK" altLang="da-DK" dirty="0"/>
              <a:t>De hvide blodlegemers livscyklus strækker sig fra få timer og op til en uge. Vi har ca. 35 mia. stk. af dem i kroppen og de kan genkende kroppens egne celler og skelne dem fra uønskede mikroorganismer. Derfor er de en meget vigtig del af vores immunforsvar.</a:t>
            </a:r>
          </a:p>
        </p:txBody>
      </p:sp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0E0ED2CB-66A7-49B0-8A00-436AD65D3BA4}"/>
              </a:ext>
            </a:extLst>
          </p:cNvPr>
          <p:cNvSpPr/>
          <p:nvPr/>
        </p:nvSpPr>
        <p:spPr>
          <a:xfrm>
            <a:off x="6451600" y="4001823"/>
            <a:ext cx="5740400" cy="28561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altLang="da-DK" dirty="0"/>
              <a:t>Overalt i kroppen findes kapillærer, blodkredsløbets mindste kar. De røde blodlegemer forsyner kroppens celler med ilt. Røde blodlegemer lever i ca. 120 dage. Hvert sekund dannes og destrueres ca. to mio. blodlegemer. I alt er der ca. 25.000 mia. røde blodlegemer i vores krop. De produceres i knoglemarven. De har ingen cellekerne, er skive formet og kan ændre form. De er fuldstændig tilpasset deres funktion.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8387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elektronik, skærmbillede, skærm&#10;&#10;Automatisk genereret beskrivelse">
            <a:extLst>
              <a:ext uri="{FF2B5EF4-FFF2-40B4-BE49-F238E27FC236}">
                <a16:creationId xmlns:a16="http://schemas.microsoft.com/office/drawing/2014/main" id="{B50C86EA-8081-44C1-8F40-0D6DB7EAD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64" t="38806" r="36754" b="30547"/>
          <a:stretch/>
        </p:blipFill>
        <p:spPr>
          <a:xfrm>
            <a:off x="-1" y="0"/>
            <a:ext cx="5308979" cy="3508942"/>
          </a:xfrm>
          <a:prstGeom prst="rect">
            <a:avLst/>
          </a:prstGeom>
        </p:spPr>
      </p:pic>
      <p:pic>
        <p:nvPicPr>
          <p:cNvPr id="6" name="Billede 5" descr="Et billede, der indeholder tekst, computer, elektronik, skærm&#10;&#10;Automatisk genereret beskrivelse">
            <a:extLst>
              <a:ext uri="{FF2B5EF4-FFF2-40B4-BE49-F238E27FC236}">
                <a16:creationId xmlns:a16="http://schemas.microsoft.com/office/drawing/2014/main" id="{418431E7-CB5F-44C3-A456-2822E613E3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88" t="32438" r="38433" b="26766"/>
          <a:stretch/>
        </p:blipFill>
        <p:spPr>
          <a:xfrm>
            <a:off x="5433363" y="0"/>
            <a:ext cx="6758637" cy="6414448"/>
          </a:xfrm>
          <a:prstGeom prst="rect">
            <a:avLst/>
          </a:prstGeom>
        </p:spPr>
      </p:pic>
      <p:sp>
        <p:nvSpPr>
          <p:cNvPr id="7" name="Rektangel: afrundede hjørner 6">
            <a:extLst>
              <a:ext uri="{FF2B5EF4-FFF2-40B4-BE49-F238E27FC236}">
                <a16:creationId xmlns:a16="http://schemas.microsoft.com/office/drawing/2014/main" id="{75FBAE34-A3CA-4809-9F78-EAFF6FBC507E}"/>
              </a:ext>
            </a:extLst>
          </p:cNvPr>
          <p:cNvSpPr/>
          <p:nvPr/>
        </p:nvSpPr>
        <p:spPr>
          <a:xfrm>
            <a:off x="0" y="3508942"/>
            <a:ext cx="5433363" cy="33490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da-DK" altLang="da-DK" dirty="0"/>
              <a:t>En ægcelle er meget større end en sædcelle. Faktisk er ægcellen mennesket største celle. Sædcellen er den mindste celle dog er halen lang. Udseende og størrelse hænger sammen med deres funktion: Sædcelle er i konkurrence med 20-800 mio.  andre sædceller, den skal vandre langt før den når målet- ægcellen. Der derfor nødvendigt for sædcellen af være let, hurtig og selvbevægelig. Ægcellen derimod skal have masser af næring med, idet den skal være i stand til levere energi til de første celledelinger. Den næring cellen har med fylder, derfor er ægcellen stor.</a:t>
            </a:r>
          </a:p>
        </p:txBody>
      </p:sp>
    </p:spTree>
    <p:extLst>
      <p:ext uri="{BB962C8B-B14F-4D97-AF65-F5344CB8AC3E}">
        <p14:creationId xmlns:p14="http://schemas.microsoft.com/office/powerpoint/2010/main" val="196893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æg">
            <a:extLst>
              <a:ext uri="{FF2B5EF4-FFF2-40B4-BE49-F238E27FC236}">
                <a16:creationId xmlns:a16="http://schemas.microsoft.com/office/drawing/2014/main" id="{7BF795E1-9CA3-42FE-8317-A7DF7391E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1"/>
          <a:stretch>
            <a:fillRect/>
          </a:stretch>
        </p:blipFill>
        <p:spPr bwMode="auto">
          <a:xfrm>
            <a:off x="2051050" y="188913"/>
            <a:ext cx="5113338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4158F3F3-1072-4D4D-99AB-29144E5F7241}"/>
              </a:ext>
            </a:extLst>
          </p:cNvPr>
          <p:cNvSpPr/>
          <p:nvPr/>
        </p:nvSpPr>
        <p:spPr>
          <a:xfrm>
            <a:off x="7731760" y="1323833"/>
            <a:ext cx="3991667" cy="3207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da-DK" altLang="da-DK" dirty="0"/>
              <a:t>Andre dyregrupper fx, fugle og krybdyr har meget større ægceller, idet ægget skal være selvernærende under hele fosterudviklingen. </a:t>
            </a:r>
          </a:p>
          <a:p>
            <a:pPr eaLnBrk="1" hangingPunct="1"/>
            <a:endParaRPr lang="da-DK" altLang="da-DK" dirty="0"/>
          </a:p>
          <a:p>
            <a:pPr eaLnBrk="1" hangingPunct="1"/>
            <a:endParaRPr lang="da-DK" altLang="da-DK" dirty="0"/>
          </a:p>
          <a:p>
            <a:pPr eaLnBrk="1" hangingPunct="1"/>
            <a:r>
              <a:rPr lang="da-DK" altLang="da-DK" dirty="0"/>
              <a:t>Æg og sædceller indeholder kun halvt så mange kromosomer, som kroppens øvrige celler. </a:t>
            </a:r>
          </a:p>
        </p:txBody>
      </p:sp>
    </p:spTree>
    <p:extLst>
      <p:ext uri="{BB962C8B-B14F-4D97-AF65-F5344CB8AC3E}">
        <p14:creationId xmlns:p14="http://schemas.microsoft.com/office/powerpoint/2010/main" val="2583540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E66896-C9CA-4534-A34A-1026B5A46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da-DK" sz="2300">
                <a:solidFill>
                  <a:srgbClr val="FFFFFF"/>
                </a:solidFill>
              </a:rPr>
              <a:t>organismer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04047FC-4891-4C7C-ABA2-8BBE9E0F9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694" y="1402080"/>
            <a:ext cx="6376785" cy="4053840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da-DK" altLang="da-DK" dirty="0"/>
              <a:t>Organismer er levende væsner</a:t>
            </a:r>
          </a:p>
          <a:p>
            <a:pPr eaLnBrk="1" hangingPunct="1"/>
            <a:r>
              <a:rPr lang="da-DK" altLang="da-DK" dirty="0"/>
              <a:t>En række træk som gør dem forskellige fra ikke-levende ting</a:t>
            </a:r>
          </a:p>
          <a:p>
            <a:pPr eaLnBrk="1" hangingPunct="1"/>
            <a:r>
              <a:rPr lang="da-DK" altLang="da-DK" dirty="0"/>
              <a:t>Optage næring (føde)</a:t>
            </a:r>
          </a:p>
          <a:p>
            <a:pPr eaLnBrk="1" hangingPunct="1"/>
            <a:r>
              <a:rPr lang="da-DK" altLang="da-DK" dirty="0"/>
              <a:t>Udfører åndingsprocesser (respiration)</a:t>
            </a:r>
          </a:p>
          <a:p>
            <a:pPr eaLnBrk="1" hangingPunct="1"/>
            <a:r>
              <a:rPr lang="da-DK" altLang="da-DK" dirty="0"/>
              <a:t>Udskillelsesprocesser (</a:t>
            </a:r>
            <a:r>
              <a:rPr lang="da-DK" altLang="da-DK" dirty="0" err="1"/>
              <a:t>ekskretion</a:t>
            </a:r>
            <a:r>
              <a:rPr lang="da-DK" altLang="da-DK" dirty="0"/>
              <a:t>)</a:t>
            </a:r>
          </a:p>
          <a:p>
            <a:pPr eaLnBrk="1" hangingPunct="1"/>
            <a:r>
              <a:rPr lang="da-DK" altLang="da-DK" dirty="0"/>
              <a:t>Vokser og formere sig</a:t>
            </a:r>
          </a:p>
          <a:p>
            <a:pPr eaLnBrk="1" hangingPunct="1"/>
            <a:r>
              <a:rPr lang="da-DK" altLang="da-DK" dirty="0"/>
              <a:t>Ofte bevæge sig</a:t>
            </a:r>
          </a:p>
          <a:p>
            <a:pPr eaLnBrk="1" hangingPunct="1"/>
            <a:r>
              <a:rPr lang="da-DK" altLang="da-DK" dirty="0"/>
              <a:t>Sanse eller reagere i forhold til deres omgivelser</a:t>
            </a:r>
          </a:p>
          <a:p>
            <a:endParaRPr lang="da-DK" dirty="0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724E8AB9-D9AB-41F9-A651-3190CB5E7D83}"/>
              </a:ext>
            </a:extLst>
          </p:cNvPr>
          <p:cNvSpPr/>
          <p:nvPr/>
        </p:nvSpPr>
        <p:spPr>
          <a:xfrm>
            <a:off x="4531360" y="5271516"/>
            <a:ext cx="6685280" cy="8323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da-DK" altLang="da-DK" dirty="0"/>
              <a:t>Alle disse træk kaldes livsytringer</a:t>
            </a:r>
            <a:br>
              <a:rPr lang="da-DK" altLang="da-DK" dirty="0"/>
            </a:br>
            <a:r>
              <a:rPr lang="da-DK" altLang="da-DK" dirty="0"/>
              <a:t> </a:t>
            </a:r>
            <a:r>
              <a:rPr lang="da-DK" altLang="da-DK" dirty="0" err="1"/>
              <a:t>Livsytringer</a:t>
            </a:r>
            <a:r>
              <a:rPr lang="da-DK" altLang="da-DK" dirty="0"/>
              <a:t> kommer af at alle levende organismer består af celler</a:t>
            </a:r>
          </a:p>
        </p:txBody>
      </p:sp>
    </p:spTree>
    <p:extLst>
      <p:ext uri="{BB962C8B-B14F-4D97-AF65-F5344CB8AC3E}">
        <p14:creationId xmlns:p14="http://schemas.microsoft.com/office/powerpoint/2010/main" val="209973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34C072-9F37-4CCB-A5D2-C8D3CE5FE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29728" cy="1188720"/>
          </a:xfrm>
        </p:spPr>
        <p:txBody>
          <a:bodyPr/>
          <a:lstStyle/>
          <a:p>
            <a:r>
              <a:rPr lang="da-DK" dirty="0"/>
              <a:t>Mikroorganismer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A09FB04-046E-46D1-A530-965FE2962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96" y="1357885"/>
            <a:ext cx="6059424" cy="531876"/>
          </a:xfrm>
        </p:spPr>
        <p:txBody>
          <a:bodyPr/>
          <a:lstStyle/>
          <a:p>
            <a:r>
              <a:rPr lang="da-DK" altLang="da-DK" sz="1800" dirty="0"/>
              <a:t>En eller kun få celler – en meget forskelligartet gruppe</a:t>
            </a:r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0F6927E5-24A5-46E4-9E1C-0704316AC1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69" t="14866" r="33965" b="23218"/>
          <a:stretch/>
        </p:blipFill>
        <p:spPr>
          <a:xfrm>
            <a:off x="3645688" y="2058926"/>
            <a:ext cx="3836276" cy="4246180"/>
          </a:xfrm>
          <a:prstGeom prst="rect">
            <a:avLst/>
          </a:prstGeom>
        </p:spPr>
      </p:pic>
      <p:pic>
        <p:nvPicPr>
          <p:cNvPr id="7" name="Billede 6" descr="Et billede, der indeholder tekst, skærmbillede, elektronik, skærm&#10;&#10;Automatisk genereret beskrivelse">
            <a:extLst>
              <a:ext uri="{FF2B5EF4-FFF2-40B4-BE49-F238E27FC236}">
                <a16:creationId xmlns:a16="http://schemas.microsoft.com/office/drawing/2014/main" id="{DB288923-0108-42B3-B704-5ADE85A1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21" t="30022" r="35862" b="24291"/>
          <a:stretch/>
        </p:blipFill>
        <p:spPr>
          <a:xfrm>
            <a:off x="7729728" y="1623823"/>
            <a:ext cx="4087281" cy="3749039"/>
          </a:xfrm>
          <a:prstGeom prst="rect">
            <a:avLst/>
          </a:prstGeom>
        </p:spPr>
      </p:pic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74528D05-4FD3-4AAF-843E-B89796ECF075}"/>
              </a:ext>
            </a:extLst>
          </p:cNvPr>
          <p:cNvSpPr/>
          <p:nvPr/>
        </p:nvSpPr>
        <p:spPr>
          <a:xfrm>
            <a:off x="193040" y="2058926"/>
            <a:ext cx="2926080" cy="42461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da-DK" altLang="da-DK" dirty="0"/>
              <a:t>Nogle organismer består af mange celler andre  kun af få eller en celle. </a:t>
            </a:r>
          </a:p>
          <a:p>
            <a:pPr eaLnBrk="1" hangingPunct="1"/>
            <a:endParaRPr lang="da-DK" altLang="da-DK" dirty="0"/>
          </a:p>
          <a:p>
            <a:pPr eaLnBrk="1" hangingPunct="1"/>
            <a:r>
              <a:rPr lang="da-DK" altLang="da-DK" dirty="0"/>
              <a:t>Mikroorganismer består af en eller kun ganske få celler. De er derfor så små at man kun kan se dem i et mikroskop.</a:t>
            </a:r>
          </a:p>
          <a:p>
            <a:pPr eaLnBrk="1" hangingPunct="1"/>
            <a:endParaRPr lang="da-DK" altLang="da-DK" dirty="0"/>
          </a:p>
          <a:p>
            <a:pPr eaLnBrk="1" hangingPunct="1"/>
            <a:r>
              <a:rPr lang="da-DK" altLang="da-DK" b="1" i="1" dirty="0"/>
              <a:t>OPGAVE</a:t>
            </a:r>
          </a:p>
          <a:p>
            <a:pPr eaLnBrk="1" hangingPunct="1"/>
            <a:r>
              <a:rPr lang="da-DK" altLang="da-DK" b="1" i="1" dirty="0"/>
              <a:t>Kan I nævne nogle mikroorganismer?</a:t>
            </a:r>
          </a:p>
        </p:txBody>
      </p:sp>
    </p:spTree>
    <p:extLst>
      <p:ext uri="{BB962C8B-B14F-4D97-AF65-F5344CB8AC3E}">
        <p14:creationId xmlns:p14="http://schemas.microsoft.com/office/powerpoint/2010/main" val="85541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BE20A7-FB17-434C-B37D-FF3A6E3D7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29728" cy="1188720"/>
          </a:xfrm>
        </p:spPr>
        <p:txBody>
          <a:bodyPr/>
          <a:lstStyle/>
          <a:p>
            <a:r>
              <a:rPr lang="da-DK" dirty="0"/>
              <a:t>Mennesket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899C2B8-7B09-4ED4-98B0-A1182EBB4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252" y="1422401"/>
            <a:ext cx="4115028" cy="1717040"/>
          </a:xfrm>
        </p:spPr>
        <p:txBody>
          <a:bodyPr/>
          <a:lstStyle/>
          <a:p>
            <a:r>
              <a:rPr lang="da-DK" dirty="0"/>
              <a:t>Mennesket består af rigtig mange celler: ”</a:t>
            </a:r>
            <a:r>
              <a:rPr lang="da-DK" b="0" i="0" dirty="0">
                <a:solidFill>
                  <a:srgbClr val="3B3B3B"/>
                </a:solidFill>
                <a:effectLst/>
              </a:rPr>
              <a:t> </a:t>
            </a:r>
            <a:r>
              <a:rPr lang="da-DK" b="0" i="1" dirty="0">
                <a:solidFill>
                  <a:srgbClr val="3B3B3B"/>
                </a:solidFill>
                <a:effectLst/>
              </a:rPr>
              <a:t>det samlede antal op til omkring 70 billioner</a:t>
            </a:r>
            <a:r>
              <a:rPr lang="da-DK" b="0" i="0" dirty="0">
                <a:solidFill>
                  <a:srgbClr val="3B3B3B"/>
                </a:solidFill>
                <a:effectLst/>
              </a:rPr>
              <a:t>” </a:t>
            </a:r>
            <a:r>
              <a:rPr lang="da-DK" dirty="0">
                <a:hlinkClick r:id="rId2"/>
              </a:rPr>
              <a:t>Hvor Mange Celler Er I Menneskekroppen? (Medical-Diag.com 2021)</a:t>
            </a:r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4D46E0E-9022-4AA8-B5E0-FDF4C2EEC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609" y="1228717"/>
            <a:ext cx="6226139" cy="553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1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E63F21-AB18-4DE6-B88F-7D1760A63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272" y="0"/>
            <a:ext cx="7729728" cy="1188720"/>
          </a:xfrm>
        </p:spPr>
        <p:txBody>
          <a:bodyPr/>
          <a:lstStyle/>
          <a:p>
            <a:r>
              <a:rPr lang="da-DK" dirty="0"/>
              <a:t>CELLER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5DC0236-DE4A-416E-805A-5425247FA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2272" y="1276604"/>
            <a:ext cx="7729728" cy="310198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a-DK" altLang="da-DK" dirty="0"/>
              <a:t>Cellen udgør livets mindste enhed 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dirty="0"/>
              <a:t>Alle celler har et stofskifte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dirty="0"/>
              <a:t>Alle celler indeholder arvemateriale, som sætter dem i stand til at vokse og dele sig 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dirty="0"/>
              <a:t>De fælles livsytringer kommer altså af de grundlæggende egenskaber som celler har 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dirty="0"/>
              <a:t>Man skelner mellem to forskellige typer af celler. Eukaryote og prokaryote.</a:t>
            </a:r>
          </a:p>
          <a:p>
            <a:endParaRPr lang="da-DK" dirty="0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2FE758D3-F1E4-4D16-95E4-4C455E82C076}"/>
              </a:ext>
            </a:extLst>
          </p:cNvPr>
          <p:cNvSpPr/>
          <p:nvPr/>
        </p:nvSpPr>
        <p:spPr>
          <a:xfrm>
            <a:off x="0" y="1503680"/>
            <a:ext cx="3840480" cy="2418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da-DK" altLang="da-DK" b="1" dirty="0">
                <a:solidFill>
                  <a:schemeClr val="tx1"/>
                </a:solidFill>
              </a:rPr>
              <a:t>Hvad betyder stofskifte? </a:t>
            </a:r>
          </a:p>
          <a:p>
            <a:pPr eaLnBrk="1" hangingPunct="1"/>
            <a:r>
              <a:rPr lang="da-DK" altLang="da-DK" dirty="0"/>
              <a:t>Det betyder at der forgår kemiske reaktioner i dem, hvor stoffer bliver omdannet. Det viser sig hos organismen som nærringstofoptagelse, respiration og </a:t>
            </a:r>
            <a:r>
              <a:rPr lang="da-DK" altLang="da-DK" dirty="0" err="1"/>
              <a:t>ekskretion</a:t>
            </a:r>
            <a:r>
              <a:rPr lang="da-DK" altLang="da-DK" dirty="0"/>
              <a:t>.</a:t>
            </a:r>
          </a:p>
        </p:txBody>
      </p:sp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AB95D698-4334-4A3B-86BB-BD01FACFB03C}"/>
              </a:ext>
            </a:extLst>
          </p:cNvPr>
          <p:cNvSpPr/>
          <p:nvPr/>
        </p:nvSpPr>
        <p:spPr>
          <a:xfrm>
            <a:off x="1259840" y="4257041"/>
            <a:ext cx="3556000" cy="1889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altLang="da-DK" b="1" dirty="0">
                <a:solidFill>
                  <a:schemeClr val="tx1"/>
                </a:solidFill>
              </a:rPr>
              <a:t>Hvad er arvemateriale?</a:t>
            </a:r>
          </a:p>
          <a:p>
            <a:r>
              <a:rPr lang="da-DK" b="0" i="0" dirty="0">
                <a:solidFill>
                  <a:schemeClr val="bg1"/>
                </a:solidFill>
                <a:effectLst/>
              </a:rPr>
              <a:t> Grundlaget for at biologiske egenskaber overføres fra forældre til afkom. Summen af et individs genetiske præg betegnes dets genotype.</a:t>
            </a:r>
            <a:endParaRPr lang="da-DK" altLang="da-DK" dirty="0">
              <a:solidFill>
                <a:schemeClr val="bg1"/>
              </a:solidFill>
            </a:endParaRPr>
          </a:p>
          <a:p>
            <a:pPr algn="ctr"/>
            <a:r>
              <a:rPr lang="da-DK" altLang="da-DK" dirty="0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4754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B8E274-92FA-4376-A39E-E3F151273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/>
              <a:t>Den eukaryote celle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097C81E5-11DA-4176-BFA1-72A430629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-17609"/>
            <a:ext cx="4804882" cy="679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45AD818D-CDC3-475F-9162-5F6CF8BAA73F}"/>
              </a:ext>
            </a:extLst>
          </p:cNvPr>
          <p:cNvSpPr/>
          <p:nvPr/>
        </p:nvSpPr>
        <p:spPr>
          <a:xfrm>
            <a:off x="1717040" y="4479533"/>
            <a:ext cx="3296749" cy="2065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 err="1">
                <a:solidFill>
                  <a:schemeClr val="tx1"/>
                </a:solidFill>
              </a:rPr>
              <a:t>Eukayot</a:t>
            </a:r>
            <a:r>
              <a:rPr lang="da-DK" b="1" dirty="0">
                <a:solidFill>
                  <a:schemeClr val="tx1"/>
                </a:solidFill>
              </a:rPr>
              <a:t> = med cellekerne</a:t>
            </a:r>
          </a:p>
          <a:p>
            <a:pPr algn="ctr"/>
            <a:endParaRPr lang="da-DK" b="1" dirty="0">
              <a:solidFill>
                <a:schemeClr val="tx1"/>
              </a:solidFill>
            </a:endParaRPr>
          </a:p>
          <a:p>
            <a:pPr algn="ctr"/>
            <a:r>
              <a:rPr lang="da-DK" dirty="0"/>
              <a:t>Dyrecelle</a:t>
            </a:r>
          </a:p>
          <a:p>
            <a:pPr algn="ctr"/>
            <a:r>
              <a:rPr lang="da-DK" dirty="0"/>
              <a:t>Plantecelle</a:t>
            </a:r>
          </a:p>
          <a:p>
            <a:pPr algn="ctr"/>
            <a:r>
              <a:rPr lang="da-DK" dirty="0"/>
              <a:t>Svampecelle</a:t>
            </a:r>
          </a:p>
        </p:txBody>
      </p:sp>
    </p:spTree>
    <p:extLst>
      <p:ext uri="{BB962C8B-B14F-4D97-AF65-F5344CB8AC3E}">
        <p14:creationId xmlns:p14="http://schemas.microsoft.com/office/powerpoint/2010/main" val="226905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9C0F42-8450-4B20-AFF2-34B5805FD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29728" cy="1188720"/>
          </a:xfrm>
        </p:spPr>
        <p:txBody>
          <a:bodyPr/>
          <a:lstStyle/>
          <a:p>
            <a:r>
              <a:rPr lang="da-DK" dirty="0"/>
              <a:t>Den eukaryote celle - dyrecellen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8ADC7D5-8DD9-4FAE-8CE0-479C56118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7404"/>
            <a:ext cx="7729728" cy="3101983"/>
          </a:xfrm>
        </p:spPr>
        <p:txBody>
          <a:bodyPr/>
          <a:lstStyle/>
          <a:p>
            <a:pPr eaLnBrk="1" hangingPunct="1"/>
            <a:r>
              <a:rPr lang="da-DK" altLang="da-DK" sz="1800" dirty="0"/>
              <a:t>Cellekerne med arvemateriale (DNA, kromosomer)</a:t>
            </a:r>
          </a:p>
          <a:p>
            <a:pPr eaLnBrk="1" hangingPunct="1"/>
            <a:r>
              <a:rPr lang="da-DK" altLang="da-DK" sz="1800" dirty="0"/>
              <a:t>Kernen omgivet af en kernemembran</a:t>
            </a:r>
          </a:p>
          <a:p>
            <a:pPr eaLnBrk="1" hangingPunct="1"/>
            <a:r>
              <a:rPr lang="da-DK" altLang="da-DK" sz="1800" dirty="0"/>
              <a:t>Cytoplasma er omgivet af en cellemembran</a:t>
            </a:r>
          </a:p>
          <a:p>
            <a:pPr eaLnBrk="1" hangingPunct="1"/>
            <a:r>
              <a:rPr lang="da-DK" altLang="da-DK" sz="1800" dirty="0" err="1"/>
              <a:t>Mitochondrier</a:t>
            </a:r>
            <a:r>
              <a:rPr lang="da-DK" altLang="da-DK" sz="1800" dirty="0"/>
              <a:t> (respiration)</a:t>
            </a:r>
          </a:p>
          <a:p>
            <a:pPr eaLnBrk="1" hangingPunct="1"/>
            <a:r>
              <a:rPr lang="da-DK" altLang="da-DK" sz="1800" dirty="0"/>
              <a:t>Ribosomer (protein-syntese)</a:t>
            </a:r>
          </a:p>
          <a:p>
            <a:pPr eaLnBrk="1" hangingPunct="1"/>
            <a:r>
              <a:rPr lang="da-DK" altLang="da-DK" sz="1800" dirty="0"/>
              <a:t>ER (endoplasmatisk reticulum- transport af proteiner ud af cellen)</a:t>
            </a:r>
          </a:p>
          <a:p>
            <a:pPr eaLnBrk="1" hangingPunct="1"/>
            <a:r>
              <a:rPr lang="da-DK" altLang="da-DK" sz="1800" dirty="0"/>
              <a:t>Vakuoler (indeholder føde eller vand).</a:t>
            </a:r>
          </a:p>
          <a:p>
            <a:endParaRPr lang="da-DK" dirty="0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1ABE809-AEFD-4998-A558-5320D0993024}"/>
              </a:ext>
            </a:extLst>
          </p:cNvPr>
          <p:cNvSpPr/>
          <p:nvPr/>
        </p:nvSpPr>
        <p:spPr>
          <a:xfrm>
            <a:off x="7010400" y="5151120"/>
            <a:ext cx="4196080" cy="118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da-DK" altLang="da-DK" dirty="0"/>
              <a:t>Ribosomer; ved hjælp af disse strukturer bliver der dannet protein og produktionen bliver styret fra DNA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6BC43AE-899D-4571-911D-0A8A6FB6E467}"/>
              </a:ext>
            </a:extLst>
          </p:cNvPr>
          <p:cNvSpPr/>
          <p:nvPr/>
        </p:nvSpPr>
        <p:spPr>
          <a:xfrm>
            <a:off x="426720" y="4744720"/>
            <a:ext cx="2153920" cy="168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altLang="da-DK" dirty="0"/>
              <a:t>Hvor mange kromosomer har mennesket? </a:t>
            </a:r>
          </a:p>
          <a:p>
            <a:pPr algn="ctr"/>
            <a:endParaRPr lang="da-DK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32EA8E7-1E81-4554-9614-BA1E33C979B7}"/>
              </a:ext>
            </a:extLst>
          </p:cNvPr>
          <p:cNvSpPr/>
          <p:nvPr/>
        </p:nvSpPr>
        <p:spPr>
          <a:xfrm>
            <a:off x="2834640" y="4145280"/>
            <a:ext cx="3992880" cy="18999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altLang="da-DK" dirty="0"/>
              <a:t>Kernemembran og cellemembran er opbygget af fedtstoffer og protein</a:t>
            </a:r>
          </a:p>
          <a:p>
            <a:pPr algn="ctr"/>
            <a:r>
              <a:rPr lang="da-DK" altLang="da-DK" dirty="0"/>
              <a:t>Cellemembranen afgrænser cellen mod omverdenen.</a:t>
            </a:r>
          </a:p>
          <a:p>
            <a:pPr algn="ctr"/>
            <a:endParaRPr lang="da-DK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A2DBA67-2D8C-47A3-BD05-B9E2A994F9B7}"/>
              </a:ext>
            </a:extLst>
          </p:cNvPr>
          <p:cNvSpPr/>
          <p:nvPr/>
        </p:nvSpPr>
        <p:spPr>
          <a:xfrm>
            <a:off x="7457440" y="3144520"/>
            <a:ext cx="2976880" cy="16457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altLang="da-DK" dirty="0"/>
              <a:t>Cytoplasma; består af en tyktflydende væske med en række strukturer i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4744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DBC4D1-FDE0-464A-8C81-14356F58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006"/>
            <a:ext cx="7729728" cy="1188720"/>
          </a:xfrm>
        </p:spPr>
        <p:txBody>
          <a:bodyPr/>
          <a:lstStyle/>
          <a:p>
            <a:r>
              <a:rPr lang="da-DK" dirty="0"/>
              <a:t>PLANTECELLE FRA VANDPEST</a:t>
            </a:r>
          </a:p>
        </p:txBody>
      </p:sp>
      <p:pic>
        <p:nvPicPr>
          <p:cNvPr id="4" name="Billede 3" descr="Et billede, der indeholder tekst, elektronik, skærm, skærmbillede&#10;&#10;Automatisk genereret beskrivelse">
            <a:extLst>
              <a:ext uri="{FF2B5EF4-FFF2-40B4-BE49-F238E27FC236}">
                <a16:creationId xmlns:a16="http://schemas.microsoft.com/office/drawing/2014/main" id="{8A4DD53A-1305-4AC5-A16B-A89E3C73E1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04" t="25594" r="36600" b="34253"/>
          <a:stretch/>
        </p:blipFill>
        <p:spPr>
          <a:xfrm>
            <a:off x="2953407" y="1290849"/>
            <a:ext cx="6831724" cy="555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19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70A906-4C11-42AB-A01D-32A613728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da-DK" sz="2100">
                <a:solidFill>
                  <a:srgbClr val="FFFFFF"/>
                </a:solidFill>
              </a:rPr>
              <a:t>plantecellen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E35B960-F0E9-4742-8954-CB2712B9E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695" y="1402080"/>
            <a:ext cx="5320696" cy="4053840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da-DK" altLang="da-DK" dirty="0"/>
              <a:t>Har de samme bestanddele som dyrecellen</a:t>
            </a:r>
          </a:p>
          <a:p>
            <a:pPr eaLnBrk="1" hangingPunct="1"/>
            <a:endParaRPr lang="da-DK" altLang="da-DK" dirty="0"/>
          </a:p>
          <a:p>
            <a:pPr eaLnBrk="1" hangingPunct="1"/>
            <a:r>
              <a:rPr lang="da-DK" altLang="da-DK" dirty="0"/>
              <a:t>Adskiller sig ved at </a:t>
            </a:r>
          </a:p>
          <a:p>
            <a:pPr lvl="1"/>
            <a:r>
              <a:rPr lang="da-DK" altLang="da-DK" dirty="0"/>
              <a:t>have </a:t>
            </a:r>
            <a:r>
              <a:rPr lang="da-DK" altLang="da-DK" dirty="0" err="1"/>
              <a:t>kloroplaster</a:t>
            </a:r>
            <a:r>
              <a:rPr lang="da-DK" altLang="da-DK" dirty="0"/>
              <a:t> (grønkorn).</a:t>
            </a:r>
          </a:p>
          <a:p>
            <a:pPr lvl="1"/>
            <a:r>
              <a:rPr lang="da-DK" altLang="da-DK" dirty="0"/>
              <a:t>være omgivet af en stiv cellevæg, som sidder uden for cellemembranen. </a:t>
            </a:r>
          </a:p>
          <a:p>
            <a:pPr eaLnBrk="1" hangingPunct="1">
              <a:buFontTx/>
              <a:buNone/>
            </a:pPr>
            <a:endParaRPr lang="da-DK" altLang="da-DK" dirty="0"/>
          </a:p>
          <a:p>
            <a:pPr eaLnBrk="1" hangingPunct="1">
              <a:buFontTx/>
              <a:buNone/>
            </a:pPr>
            <a:r>
              <a:rPr lang="da-DK" altLang="da-DK" dirty="0"/>
              <a:t>I grønkornene foregår fotosyntesen.  </a:t>
            </a:r>
          </a:p>
          <a:p>
            <a:pPr eaLnBrk="1" hangingPunct="1">
              <a:buFontTx/>
              <a:buNone/>
            </a:pPr>
            <a:r>
              <a:rPr lang="da-DK" altLang="da-DK" dirty="0"/>
              <a:t>Cellevæggen fungerer som en slags skelet. Den består af cellulose.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45453869"/>
      </p:ext>
    </p:extLst>
  </p:cSld>
  <p:clrMapOvr>
    <a:masterClrMapping/>
  </p:clrMapOvr>
</p:sld>
</file>

<file path=ppt/theme/theme1.xml><?xml version="1.0" encoding="utf-8"?>
<a:theme xmlns:a="http://schemas.openxmlformats.org/drawingml/2006/main" name="Pakke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TM10001115[[fn=Pakke]]</Template>
  <TotalTime>89</TotalTime>
  <Words>855</Words>
  <Application>Microsoft Office PowerPoint</Application>
  <PresentationFormat>Widescreen</PresentationFormat>
  <Paragraphs>91</Paragraphs>
  <Slides>16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16</vt:i4>
      </vt:variant>
    </vt:vector>
  </HeadingPairs>
  <TitlesOfParts>
    <vt:vector size="19" baseType="lpstr">
      <vt:lpstr>Arial</vt:lpstr>
      <vt:lpstr>Gill Sans MT</vt:lpstr>
      <vt:lpstr>Pakke</vt:lpstr>
      <vt:lpstr>Celler og livsformer</vt:lpstr>
      <vt:lpstr>organismer</vt:lpstr>
      <vt:lpstr>Mikroorganismer</vt:lpstr>
      <vt:lpstr>Mennesket</vt:lpstr>
      <vt:lpstr>CELLER</vt:lpstr>
      <vt:lpstr>Den eukaryote celle</vt:lpstr>
      <vt:lpstr>Den eukaryote celle - dyrecellen</vt:lpstr>
      <vt:lpstr>PLANTECELLE FRA VANDPEST</vt:lpstr>
      <vt:lpstr>plantecellen</vt:lpstr>
      <vt:lpstr>EN TYPISK BAKTERIECELLE</vt:lpstr>
      <vt:lpstr>Den prokaryote celle</vt:lpstr>
      <vt:lpstr>celler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Celler og livsformer</dc:title>
  <dc:creator>Alok</dc:creator>
  <cp:lastModifiedBy>Alok Shukla</cp:lastModifiedBy>
  <cp:revision>3</cp:revision>
  <dcterms:created xsi:type="dcterms:W3CDTF">2021-08-08T13:01:55Z</dcterms:created>
  <dcterms:modified xsi:type="dcterms:W3CDTF">2022-08-11T10:29:52Z</dcterms:modified>
</cp:coreProperties>
</file>