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5" r:id="rId4"/>
    <p:sldId id="276" r:id="rId5"/>
    <p:sldId id="279" r:id="rId6"/>
    <p:sldId id="277" r:id="rId7"/>
    <p:sldId id="258" r:id="rId8"/>
    <p:sldId id="259" r:id="rId9"/>
    <p:sldId id="268" r:id="rId10"/>
    <p:sldId id="260" r:id="rId11"/>
    <p:sldId id="274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Elstrøm" userId="668b837f-e629-4f9b-a257-aa345220691d" providerId="ADAL" clId="{18C8E223-AECE-4FC1-8D9F-2A9E6A701EE7}"/>
    <pc:docChg chg="custSel modSld">
      <pc:chgData name="Ole Elstrøm" userId="668b837f-e629-4f9b-a257-aa345220691d" providerId="ADAL" clId="{18C8E223-AECE-4FC1-8D9F-2A9E6A701EE7}" dt="2021-08-12T10:22:34.687" v="50" actId="20577"/>
      <pc:docMkLst>
        <pc:docMk/>
      </pc:docMkLst>
      <pc:sldChg chg="modSp mod">
        <pc:chgData name="Ole Elstrøm" userId="668b837f-e629-4f9b-a257-aa345220691d" providerId="ADAL" clId="{18C8E223-AECE-4FC1-8D9F-2A9E6A701EE7}" dt="2021-08-12T10:07:24.556" v="20" actId="20577"/>
        <pc:sldMkLst>
          <pc:docMk/>
          <pc:sldMk cId="443454733" sldId="260"/>
        </pc:sldMkLst>
        <pc:spChg chg="mod">
          <ac:chgData name="Ole Elstrøm" userId="668b837f-e629-4f9b-a257-aa345220691d" providerId="ADAL" clId="{18C8E223-AECE-4FC1-8D9F-2A9E6A701EE7}" dt="2021-08-12T10:07:24.556" v="20" actId="20577"/>
          <ac:spMkLst>
            <pc:docMk/>
            <pc:sldMk cId="443454733" sldId="260"/>
            <ac:spMk id="2" creationId="{00000000-0000-0000-0000-000000000000}"/>
          </ac:spMkLst>
        </pc:spChg>
      </pc:sldChg>
      <pc:sldChg chg="modSp mod">
        <pc:chgData name="Ole Elstrøm" userId="668b837f-e629-4f9b-a257-aa345220691d" providerId="ADAL" clId="{18C8E223-AECE-4FC1-8D9F-2A9E6A701EE7}" dt="2021-08-12T10:22:34.687" v="50" actId="20577"/>
        <pc:sldMkLst>
          <pc:docMk/>
          <pc:sldMk cId="3051647350" sldId="271"/>
        </pc:sldMkLst>
        <pc:spChg chg="mod">
          <ac:chgData name="Ole Elstrøm" userId="668b837f-e629-4f9b-a257-aa345220691d" providerId="ADAL" clId="{18C8E223-AECE-4FC1-8D9F-2A9E6A701EE7}" dt="2021-08-12T10:22:34.687" v="50" actId="20577"/>
          <ac:spMkLst>
            <pc:docMk/>
            <pc:sldMk cId="3051647350" sldId="271"/>
            <ac:spMk id="3" creationId="{00000000-0000-0000-0000-000000000000}"/>
          </ac:spMkLst>
        </pc:spChg>
      </pc:sldChg>
      <pc:sldChg chg="modSp mod">
        <pc:chgData name="Ole Elstrøm" userId="668b837f-e629-4f9b-a257-aa345220691d" providerId="ADAL" clId="{18C8E223-AECE-4FC1-8D9F-2A9E6A701EE7}" dt="2021-08-12T10:06:09.960" v="3" actId="20577"/>
        <pc:sldMkLst>
          <pc:docMk/>
          <pc:sldMk cId="304383461" sldId="277"/>
        </pc:sldMkLst>
        <pc:spChg chg="mod">
          <ac:chgData name="Ole Elstrøm" userId="668b837f-e629-4f9b-a257-aa345220691d" providerId="ADAL" clId="{18C8E223-AECE-4FC1-8D9F-2A9E6A701EE7}" dt="2021-08-12T10:06:09.960" v="3" actId="20577"/>
          <ac:spMkLst>
            <pc:docMk/>
            <pc:sldMk cId="304383461" sldId="277"/>
            <ac:spMk id="3" creationId="{00000000-0000-0000-0000-000000000000}"/>
          </ac:spMkLst>
        </pc:spChg>
      </pc:sldChg>
      <pc:sldChg chg="modSp mod">
        <pc:chgData name="Ole Elstrøm" userId="668b837f-e629-4f9b-a257-aa345220691d" providerId="ADAL" clId="{18C8E223-AECE-4FC1-8D9F-2A9E6A701EE7}" dt="2021-08-12T10:12:16.063" v="42" actId="20577"/>
        <pc:sldMkLst>
          <pc:docMk/>
          <pc:sldMk cId="3603549977" sldId="280"/>
        </pc:sldMkLst>
        <pc:spChg chg="mod">
          <ac:chgData name="Ole Elstrøm" userId="668b837f-e629-4f9b-a257-aa345220691d" providerId="ADAL" clId="{18C8E223-AECE-4FC1-8D9F-2A9E6A701EE7}" dt="2021-08-12T10:12:16.063" v="42" actId="20577"/>
          <ac:spMkLst>
            <pc:docMk/>
            <pc:sldMk cId="3603549977" sldId="280"/>
            <ac:spMk id="2" creationId="{69670221-9EDD-4513-B9E5-8EE20DDD66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95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6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51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4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8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7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81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80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7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88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C17A-BE40-4ACB-AC8F-A34BC39F27A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99A3-14E9-4537-BCB1-86576FD046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46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d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Aerobt og </a:t>
            </a:r>
            <a:r>
              <a:rPr lang="da-DK" dirty="0" err="1"/>
              <a:t>anaerobt</a:t>
            </a:r>
            <a:r>
              <a:rPr lang="da-DK"/>
              <a:t> arbejde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66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Opgave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  <p:pic>
        <p:nvPicPr>
          <p:cNvPr id="19460" name="Picture 4" descr="B - for bedre idræt, Wolf og Hansen 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069976"/>
            <a:ext cx="56896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308850" y="1916113"/>
            <a:ext cx="14620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2400" b="1"/>
              <a:t>Figur 4.4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107504" y="1921173"/>
            <a:ext cx="373717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b="1" dirty="0"/>
              <a:t>Skriv (egen) tekst til</a:t>
            </a:r>
          </a:p>
          <a:p>
            <a:r>
              <a:rPr lang="da-DK" sz="2600" b="1" dirty="0"/>
              <a:t>figuren, hvor du </a:t>
            </a:r>
          </a:p>
          <a:p>
            <a:r>
              <a:rPr lang="da-DK" sz="2600" b="1" dirty="0"/>
              <a:t>inddrager fagtermerne </a:t>
            </a:r>
          </a:p>
          <a:p>
            <a:r>
              <a:rPr lang="da-DK" sz="2600" b="1" dirty="0"/>
              <a:t>på figuren.</a:t>
            </a:r>
          </a:p>
          <a:p>
            <a:r>
              <a:rPr lang="da-DK" sz="2600" b="1" dirty="0"/>
              <a:t>Udregn personernes puls,</a:t>
            </a:r>
            <a:br>
              <a:rPr lang="da-DK" sz="2600" b="1" dirty="0"/>
            </a:br>
            <a:r>
              <a:rPr lang="da-DK" sz="2600" b="1" dirty="0"/>
              <a:t>ved de punkter jeg nu</a:t>
            </a:r>
          </a:p>
          <a:p>
            <a:r>
              <a:rPr lang="da-DK" sz="2600" b="1" dirty="0"/>
              <a:t>afmærker.</a:t>
            </a:r>
          </a:p>
        </p:txBody>
      </p:sp>
    </p:spTree>
    <p:extLst>
      <p:ext uri="{BB962C8B-B14F-4D97-AF65-F5344CB8AC3E}">
        <p14:creationId xmlns:p14="http://schemas.microsoft.com/office/powerpoint/2010/main" val="44345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800" dirty="0"/>
              <a:t>Fysiologisk forskel på trænet og utrænet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t="20170" r="16672" b="26610"/>
          <a:stretch/>
        </p:blipFill>
        <p:spPr bwMode="auto">
          <a:xfrm>
            <a:off x="611560" y="1096886"/>
            <a:ext cx="8080890" cy="36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53968" r="45897" b="19048"/>
          <a:stretch/>
        </p:blipFill>
        <p:spPr bwMode="auto">
          <a:xfrm>
            <a:off x="750996" y="4581128"/>
            <a:ext cx="6246085" cy="220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5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6270" r="42327" b="6250"/>
          <a:stretch/>
        </p:blipFill>
        <p:spPr bwMode="auto">
          <a:xfrm>
            <a:off x="1331640" y="-48195"/>
            <a:ext cx="6172246" cy="69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8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Måling af hæmatokritværdi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524" y="1340768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da-DK" sz="2000" dirty="0"/>
              <a:t>1. Overvej, hvilken funktion man kan sige, at blodet har.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/>
              <a:t>2. Gør rede for blodets sammensætning. Forklar herunder begreberne hæmoglobin og hæmatokritværdi. Hvad er ”normale” hæmatokritværdier? 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/>
              <a:t>3. Hvad kan påvirke vores hæmatokritværdi?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/>
              <a:t>4. Hvad kan vi bruge jeres viden om hæmatokritværdi til?</a:t>
            </a:r>
          </a:p>
          <a:p>
            <a:pPr lvl="0"/>
            <a:endParaRPr lang="da-DK" sz="2000" dirty="0"/>
          </a:p>
          <a:p>
            <a:pPr lvl="0"/>
            <a:r>
              <a:rPr lang="da-DK" sz="2000" dirty="0"/>
              <a:t>5. Hvorfor forbindes hæmatokritværdier med doping? Giv eksempler på høje fundne hæmatokritværdier  indenfor eliteidræt (</a:t>
            </a:r>
            <a:r>
              <a:rPr lang="da-DK" sz="2000" dirty="0">
                <a:hlinkClick r:id="rId2"/>
              </a:rPr>
              <a:t>www.google.dk</a:t>
            </a:r>
            <a:r>
              <a:rPr lang="da-DK" sz="2000" dirty="0"/>
              <a:t>).</a:t>
            </a:r>
          </a:p>
          <a:p>
            <a:r>
              <a:rPr lang="da-DK" sz="2000" dirty="0"/>
              <a:t>6. Hvad sker der med blodet som følge af træning?</a:t>
            </a:r>
          </a:p>
          <a:p>
            <a:r>
              <a:rPr lang="da-DK" sz="2000" dirty="0"/>
              <a:t>7. Bloddoping?</a:t>
            </a:r>
          </a:p>
          <a:p>
            <a:r>
              <a:rPr lang="da-DK" sz="2000" dirty="0"/>
              <a:t>8. EPO?</a:t>
            </a:r>
          </a:p>
          <a:p>
            <a:endParaRPr lang="da-DK" sz="2000" dirty="0"/>
          </a:p>
          <a:p>
            <a:r>
              <a:rPr lang="da-DK" sz="2000" b="1" dirty="0"/>
              <a:t>Derudover skal I overveje betydningen af hæmatokritværdien for en idrætsudøver.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95536" y="1556792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05164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DOPING?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t="19223" r="30407" b="12595"/>
          <a:stretch/>
        </p:blipFill>
        <p:spPr bwMode="auto">
          <a:xfrm>
            <a:off x="3779912" y="1052736"/>
            <a:ext cx="4862945" cy="49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755576" y="4581128"/>
            <a:ext cx="1640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u="sng" dirty="0"/>
              <a:t>Normalværdier</a:t>
            </a:r>
          </a:p>
          <a:p>
            <a:r>
              <a:rPr lang="da-DK" i="1" dirty="0"/>
              <a:t>Mænd 40-45</a:t>
            </a:r>
          </a:p>
          <a:p>
            <a:r>
              <a:rPr lang="da-DK" i="1" dirty="0"/>
              <a:t>Kvinder 37-42</a:t>
            </a:r>
          </a:p>
        </p:txBody>
      </p:sp>
    </p:spTree>
    <p:extLst>
      <p:ext uri="{BB962C8B-B14F-4D97-AF65-F5344CB8AC3E}">
        <p14:creationId xmlns:p14="http://schemas.microsoft.com/office/powerpoint/2010/main" val="9746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PULS?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er puls?</a:t>
            </a:r>
          </a:p>
          <a:p>
            <a:r>
              <a:rPr lang="da-DK" dirty="0"/>
              <a:t>Hvad kan vi bruge viden om vores puls til i forhold til idræt?</a:t>
            </a:r>
          </a:p>
          <a:p>
            <a:r>
              <a:rPr lang="da-DK" dirty="0"/>
              <a:t>Hvordan og hvorfor vil pulsen ændre sig, når vi starter med en aktivitet (vær faglige).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175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har I lært i dag, som vi kan bruges i praksis?</a:t>
            </a:r>
          </a:p>
        </p:txBody>
      </p:sp>
    </p:spTree>
    <p:extLst>
      <p:ext uri="{BB962C8B-B14F-4D97-AF65-F5344CB8AC3E}">
        <p14:creationId xmlns:p14="http://schemas.microsoft.com/office/powerpoint/2010/main" val="16312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536A7-6F35-4C79-B407-E396958F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Procentvise energiforbrug</a:t>
            </a:r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A0AF803B-D640-4570-9097-34532F2E0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256584" cy="4832139"/>
          </a:xfrm>
        </p:spPr>
      </p:pic>
    </p:spTree>
    <p:extLst>
      <p:ext uri="{BB962C8B-B14F-4D97-AF65-F5344CB8AC3E}">
        <p14:creationId xmlns:p14="http://schemas.microsoft.com/office/powerpoint/2010/main" val="305404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Samtale, hvor p1 forklarer for p2, som skal kunne fremlægge den.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7142" r="27937" b="13096"/>
          <a:stretch/>
        </p:blipFill>
        <p:spPr bwMode="auto">
          <a:xfrm>
            <a:off x="1619672" y="1417638"/>
            <a:ext cx="5000803" cy="48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0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Spirometer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5511" r="28278" b="8947"/>
          <a:stretch/>
        </p:blipFill>
        <p:spPr bwMode="auto">
          <a:xfrm>
            <a:off x="0" y="1484784"/>
            <a:ext cx="9675734" cy="465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6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8F6C5-B141-4EB5-B51D-B134425A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Spirometerforsøg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08CC59-3DB3-45BF-97D0-D6B4FEF97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43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Identificér voluminerne på grafen (spirometer)</a:t>
            </a:r>
          </a:p>
        </p:txBody>
      </p:sp>
    </p:spTree>
    <p:extLst>
      <p:ext uri="{BB962C8B-B14F-4D97-AF65-F5344CB8AC3E}">
        <p14:creationId xmlns:p14="http://schemas.microsoft.com/office/powerpoint/2010/main" val="30438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507288" cy="139903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484632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da-DK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Opgave 2: Hjerte og kredsløb</a:t>
            </a:r>
          </a:p>
        </p:txBody>
      </p:sp>
      <p:sp>
        <p:nvSpPr>
          <p:cNvPr id="6147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da-DK" altLang="da-DK" dirty="0"/>
              <a:t>Gør rede for hjertets opbygning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da-DK" altLang="da-DK" dirty="0"/>
              <a:t>Hvilke typer af blodkar findes der?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da-DK" altLang="da-DK" dirty="0"/>
              <a:t>Forklar forskellen på det lille og store kredsløb</a:t>
            </a:r>
          </a:p>
        </p:txBody>
      </p:sp>
    </p:spTree>
    <p:extLst>
      <p:ext uri="{BB962C8B-B14F-4D97-AF65-F5344CB8AC3E}">
        <p14:creationId xmlns:p14="http://schemas.microsoft.com/office/powerpoint/2010/main" val="89482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18436" name="Picture 4" descr="B - for bedre idræt, Wolf og Hansen 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423545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754813" y="1881188"/>
            <a:ext cx="1452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sz="2400" b="1"/>
              <a:t>Figur 4.3</a:t>
            </a:r>
          </a:p>
        </p:txBody>
      </p:sp>
    </p:spTree>
    <p:extLst>
      <p:ext uri="{BB962C8B-B14F-4D97-AF65-F5344CB8AC3E}">
        <p14:creationId xmlns:p14="http://schemas.microsoft.com/office/powerpoint/2010/main" val="180778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7340" r="26822" b="13691"/>
          <a:stretch/>
        </p:blipFill>
        <p:spPr bwMode="auto">
          <a:xfrm>
            <a:off x="3491880" y="1450504"/>
            <a:ext cx="5220771" cy="462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39552" y="1686031"/>
            <a:ext cx="330968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b="1" dirty="0"/>
              <a:t>Skriv (egen) tekst til</a:t>
            </a:r>
          </a:p>
          <a:p>
            <a:r>
              <a:rPr lang="da-DK" sz="2600" b="1" dirty="0"/>
              <a:t>figuren, hvor du </a:t>
            </a:r>
          </a:p>
          <a:p>
            <a:r>
              <a:rPr lang="da-DK" sz="2600" b="1" dirty="0"/>
              <a:t>inddrager følgende</a:t>
            </a:r>
          </a:p>
          <a:p>
            <a:r>
              <a:rPr lang="da-DK" sz="2600" b="1" dirty="0"/>
              <a:t>Fagtermer:</a:t>
            </a:r>
          </a:p>
          <a:p>
            <a:r>
              <a:rPr lang="da-DK" sz="2000" b="1" dirty="0"/>
              <a:t>Ventilation</a:t>
            </a:r>
          </a:p>
          <a:p>
            <a:r>
              <a:rPr lang="da-DK" sz="2000" b="1" dirty="0"/>
              <a:t>Den </a:t>
            </a:r>
            <a:r>
              <a:rPr lang="da-DK" sz="2000" b="1" dirty="0" err="1"/>
              <a:t>ventilatoriske</a:t>
            </a:r>
            <a:r>
              <a:rPr lang="da-DK" sz="2000" b="1" dirty="0"/>
              <a:t> koefficient</a:t>
            </a:r>
          </a:p>
          <a:p>
            <a:r>
              <a:rPr lang="da-DK" sz="2000" b="1" dirty="0"/>
              <a:t>Åndingsdybden</a:t>
            </a:r>
          </a:p>
          <a:p>
            <a:r>
              <a:rPr lang="da-DK" sz="2000" b="1" dirty="0"/>
              <a:t>Åndingsfrekvensen</a:t>
            </a:r>
          </a:p>
          <a:p>
            <a:r>
              <a:rPr lang="da-DK" sz="2000" b="1" dirty="0"/>
              <a:t>Iltoptagelse</a:t>
            </a:r>
          </a:p>
          <a:p>
            <a:r>
              <a:rPr lang="da-DK" sz="2000" b="1" dirty="0"/>
              <a:t>Åndedrætscenter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81625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290</Words>
  <Application>Microsoft Office PowerPoint</Application>
  <PresentationFormat>Skærmshow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Kontortema</vt:lpstr>
      <vt:lpstr>Aerobt og anaerobt arbejde</vt:lpstr>
      <vt:lpstr>Procentvise energiforbrug</vt:lpstr>
      <vt:lpstr>Samtale, hvor p1 forklarer for p2, som skal kunne fremlægge den.</vt:lpstr>
      <vt:lpstr>Spirometer</vt:lpstr>
      <vt:lpstr>Spirometerforsøg</vt:lpstr>
      <vt:lpstr>Opgave</vt:lpstr>
      <vt:lpstr>Opgave 2: Hjerte og kredsløb</vt:lpstr>
      <vt:lpstr>PowerPoint-præsentation</vt:lpstr>
      <vt:lpstr>Opgave</vt:lpstr>
      <vt:lpstr>Opgave</vt:lpstr>
      <vt:lpstr>Fysiologisk forskel på trænet og utrænet</vt:lpstr>
      <vt:lpstr>PowerPoint-præsentation</vt:lpstr>
      <vt:lpstr>Måling af hæmatokritværdi</vt:lpstr>
      <vt:lpstr>DOPING?</vt:lpstr>
      <vt:lpstr>PULS?</vt:lpstr>
      <vt:lpstr>Opgave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Aerobt og anaerobt arbejde</dc:title>
  <dc:creator>Ole Elstrøm</dc:creator>
  <cp:lastModifiedBy>Ole Elstrøm</cp:lastModifiedBy>
  <cp:revision>26</cp:revision>
  <dcterms:created xsi:type="dcterms:W3CDTF">2018-04-06T06:32:50Z</dcterms:created>
  <dcterms:modified xsi:type="dcterms:W3CDTF">2025-08-19T08:29:09Z</dcterms:modified>
</cp:coreProperties>
</file>