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5" r:id="rId5"/>
    <p:sldId id="266" r:id="rId6"/>
    <p:sldId id="259" r:id="rId7"/>
    <p:sldId id="268" r:id="rId8"/>
    <p:sldId id="267" r:id="rId9"/>
    <p:sldId id="269" r:id="rId10"/>
    <p:sldId id="270" r:id="rId11"/>
    <p:sldId id="271" r:id="rId12"/>
    <p:sldId id="272" r:id="rId13"/>
    <p:sldId id="273"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7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gga Nørgaard Madsbøll" userId="3eea0757-9a96-4303-b32f-c3361534074e" providerId="ADAL" clId="{9C7BB588-F6D4-4F7C-88A0-B1E4917C7C5E}"/>
    <pc:docChg chg="undo custSel delSld modSld">
      <pc:chgData name="Vigga Nørgaard Madsbøll" userId="3eea0757-9a96-4303-b32f-c3361534074e" providerId="ADAL" clId="{9C7BB588-F6D4-4F7C-88A0-B1E4917C7C5E}" dt="2025-08-22T06:56:49.877" v="12" actId="1076"/>
      <pc:docMkLst>
        <pc:docMk/>
      </pc:docMkLst>
      <pc:sldChg chg="modSp mod">
        <pc:chgData name="Vigga Nørgaard Madsbøll" userId="3eea0757-9a96-4303-b32f-c3361534074e" providerId="ADAL" clId="{9C7BB588-F6D4-4F7C-88A0-B1E4917C7C5E}" dt="2025-08-22T06:51:32.948" v="5" actId="14734"/>
        <pc:sldMkLst>
          <pc:docMk/>
          <pc:sldMk cId="463007219" sldId="267"/>
        </pc:sldMkLst>
        <pc:graphicFrameChg chg="modGraphic">
          <ac:chgData name="Vigga Nørgaard Madsbøll" userId="3eea0757-9a96-4303-b32f-c3361534074e" providerId="ADAL" clId="{9C7BB588-F6D4-4F7C-88A0-B1E4917C7C5E}" dt="2025-08-22T06:51:32.948" v="5" actId="14734"/>
          <ac:graphicFrameMkLst>
            <pc:docMk/>
            <pc:sldMk cId="463007219" sldId="267"/>
            <ac:graphicFrameMk id="4" creationId="{3C3109DB-5E89-C3EA-7C61-476AC53993C1}"/>
          </ac:graphicFrameMkLst>
        </pc:graphicFrameChg>
      </pc:sldChg>
      <pc:sldChg chg="modSp mod">
        <pc:chgData name="Vigga Nørgaard Madsbøll" userId="3eea0757-9a96-4303-b32f-c3361534074e" providerId="ADAL" clId="{9C7BB588-F6D4-4F7C-88A0-B1E4917C7C5E}" dt="2025-08-22T06:56:49.877" v="12" actId="1076"/>
        <pc:sldMkLst>
          <pc:docMk/>
          <pc:sldMk cId="439950696" sldId="269"/>
        </pc:sldMkLst>
        <pc:spChg chg="mod">
          <ac:chgData name="Vigga Nørgaard Madsbøll" userId="3eea0757-9a96-4303-b32f-c3361534074e" providerId="ADAL" clId="{9C7BB588-F6D4-4F7C-88A0-B1E4917C7C5E}" dt="2025-08-22T06:56:33.769" v="6" actId="1076"/>
          <ac:spMkLst>
            <pc:docMk/>
            <pc:sldMk cId="439950696" sldId="269"/>
            <ac:spMk id="2" creationId="{CA3A0F46-B56C-DCBD-7C5D-1419553C25C4}"/>
          </ac:spMkLst>
        </pc:spChg>
        <pc:picChg chg="mod">
          <ac:chgData name="Vigga Nørgaard Madsbøll" userId="3eea0757-9a96-4303-b32f-c3361534074e" providerId="ADAL" clId="{9C7BB588-F6D4-4F7C-88A0-B1E4917C7C5E}" dt="2025-08-22T06:56:49.877" v="12" actId="1076"/>
          <ac:picMkLst>
            <pc:docMk/>
            <pc:sldMk cId="439950696" sldId="269"/>
            <ac:picMk id="5" creationId="{0EA14FC6-C30C-B0BC-93C6-2FF0B9DB0708}"/>
          </ac:picMkLst>
        </pc:picChg>
      </pc:sldChg>
      <pc:sldChg chg="del">
        <pc:chgData name="Vigga Nørgaard Madsbøll" userId="3eea0757-9a96-4303-b32f-c3361534074e" providerId="ADAL" clId="{9C7BB588-F6D4-4F7C-88A0-B1E4917C7C5E}" dt="2025-08-22T06:51:06.366" v="0" actId="47"/>
        <pc:sldMkLst>
          <pc:docMk/>
          <pc:sldMk cId="1473332332"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8/21/2025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8/21/2025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8/21/2025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8/21/2025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44" name="Rectangle 1043">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1D77774-F8AE-4F9B-AD63-0E2E45FD70B4}"/>
              </a:ext>
            </a:extLst>
          </p:cNvPr>
          <p:cNvSpPr>
            <a:spLocks noGrp="1"/>
          </p:cNvSpPr>
          <p:nvPr>
            <p:ph type="ctrTitle"/>
          </p:nvPr>
        </p:nvSpPr>
        <p:spPr>
          <a:xfrm>
            <a:off x="1600200" y="5227225"/>
            <a:ext cx="8991600" cy="1264762"/>
          </a:xfrm>
        </p:spPr>
        <p:txBody>
          <a:bodyPr>
            <a:normAutofit/>
          </a:bodyPr>
          <a:lstStyle/>
          <a:p>
            <a:r>
              <a:rPr lang="da-DK" sz="3200" dirty="0"/>
              <a:t>NF geografi</a:t>
            </a:r>
          </a:p>
        </p:txBody>
      </p:sp>
      <p:pic>
        <p:nvPicPr>
          <p:cNvPr id="1028" name="Picture 4" descr="Naturgeografi - vores verden - 3. udgave">
            <a:extLst>
              <a:ext uri="{FF2B5EF4-FFF2-40B4-BE49-F238E27FC236}">
                <a16:creationId xmlns:a16="http://schemas.microsoft.com/office/drawing/2014/main" id="{56107D73-86E6-1700-1611-574BECF3A1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7371" y="587858"/>
            <a:ext cx="2936313" cy="3889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9D21B78-9890-F0B1-9082-62468B45D8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8316" y="587858"/>
            <a:ext cx="3056055" cy="390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0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88BC3-6120-72D7-42DA-F9CF7C92E6DA}"/>
              </a:ext>
            </a:extLst>
          </p:cNvPr>
          <p:cNvSpPr>
            <a:spLocks noGrp="1"/>
          </p:cNvSpPr>
          <p:nvPr>
            <p:ph type="title"/>
          </p:nvPr>
        </p:nvSpPr>
        <p:spPr/>
        <p:txBody>
          <a:bodyPr/>
          <a:lstStyle/>
          <a:p>
            <a:r>
              <a:rPr lang="da-DK" dirty="0"/>
              <a:t>2: Befolkningsudvikling</a:t>
            </a:r>
          </a:p>
        </p:txBody>
      </p:sp>
      <p:pic>
        <p:nvPicPr>
          <p:cNvPr id="4" name="Billede 3">
            <a:extLst>
              <a:ext uri="{FF2B5EF4-FFF2-40B4-BE49-F238E27FC236}">
                <a16:creationId xmlns:a16="http://schemas.microsoft.com/office/drawing/2014/main" id="{CE3DAF4B-B3B4-A045-2EEE-0ABF357BA7B3}"/>
              </a:ext>
            </a:extLst>
          </p:cNvPr>
          <p:cNvPicPr>
            <a:picLocks noChangeAspect="1"/>
          </p:cNvPicPr>
          <p:nvPr/>
        </p:nvPicPr>
        <p:blipFill>
          <a:blip r:embed="rId2"/>
          <a:stretch>
            <a:fillRect/>
          </a:stretch>
        </p:blipFill>
        <p:spPr>
          <a:xfrm rot="5400000">
            <a:off x="4198981" y="-798186"/>
            <a:ext cx="4000620" cy="10524359"/>
          </a:xfrm>
          <a:prstGeom prst="rect">
            <a:avLst/>
          </a:prstGeom>
        </p:spPr>
      </p:pic>
    </p:spTree>
    <p:extLst>
      <p:ext uri="{BB962C8B-B14F-4D97-AF65-F5344CB8AC3E}">
        <p14:creationId xmlns:p14="http://schemas.microsoft.com/office/powerpoint/2010/main" val="108355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60D22-E09B-36EE-6DFB-17F554460AE0}"/>
              </a:ext>
            </a:extLst>
          </p:cNvPr>
          <p:cNvSpPr>
            <a:spLocks noGrp="1"/>
          </p:cNvSpPr>
          <p:nvPr>
            <p:ph type="title"/>
          </p:nvPr>
        </p:nvSpPr>
        <p:spPr>
          <a:xfrm>
            <a:off x="1206500" y="1152335"/>
            <a:ext cx="2645664" cy="1188720"/>
          </a:xfrm>
        </p:spPr>
        <p:txBody>
          <a:bodyPr/>
          <a:lstStyle/>
          <a:p>
            <a:r>
              <a:rPr lang="da-DK" dirty="0"/>
              <a:t>3: HDI + Vækstrate </a:t>
            </a:r>
          </a:p>
        </p:txBody>
      </p:sp>
      <p:pic>
        <p:nvPicPr>
          <p:cNvPr id="4" name="Billede 3">
            <a:extLst>
              <a:ext uri="{FF2B5EF4-FFF2-40B4-BE49-F238E27FC236}">
                <a16:creationId xmlns:a16="http://schemas.microsoft.com/office/drawing/2014/main" id="{47BE6C9D-E878-2B48-6775-7969CC757308}"/>
              </a:ext>
            </a:extLst>
          </p:cNvPr>
          <p:cNvPicPr>
            <a:picLocks noChangeAspect="1"/>
          </p:cNvPicPr>
          <p:nvPr/>
        </p:nvPicPr>
        <p:blipFill>
          <a:blip r:embed="rId2"/>
          <a:stretch>
            <a:fillRect/>
          </a:stretch>
        </p:blipFill>
        <p:spPr>
          <a:xfrm rot="16200000">
            <a:off x="2231621" y="1482322"/>
            <a:ext cx="3144057" cy="7607300"/>
          </a:xfrm>
          <a:prstGeom prst="rect">
            <a:avLst/>
          </a:prstGeom>
        </p:spPr>
      </p:pic>
      <p:pic>
        <p:nvPicPr>
          <p:cNvPr id="6" name="Billede 5">
            <a:extLst>
              <a:ext uri="{FF2B5EF4-FFF2-40B4-BE49-F238E27FC236}">
                <a16:creationId xmlns:a16="http://schemas.microsoft.com/office/drawing/2014/main" id="{342A3780-BBD9-B47A-273A-75894CF3918C}"/>
              </a:ext>
            </a:extLst>
          </p:cNvPr>
          <p:cNvPicPr>
            <a:picLocks noChangeAspect="1"/>
          </p:cNvPicPr>
          <p:nvPr/>
        </p:nvPicPr>
        <p:blipFill>
          <a:blip r:embed="rId3"/>
          <a:stretch>
            <a:fillRect/>
          </a:stretch>
        </p:blipFill>
        <p:spPr>
          <a:xfrm rot="5400000">
            <a:off x="6978394" y="-1476842"/>
            <a:ext cx="3696216" cy="6687483"/>
          </a:xfrm>
          <a:prstGeom prst="rect">
            <a:avLst/>
          </a:prstGeom>
        </p:spPr>
      </p:pic>
    </p:spTree>
    <p:extLst>
      <p:ext uri="{BB962C8B-B14F-4D97-AF65-F5344CB8AC3E}">
        <p14:creationId xmlns:p14="http://schemas.microsoft.com/office/powerpoint/2010/main" val="409282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08BAF8-A52E-8C45-598A-B2546CD65D93}"/>
              </a:ext>
            </a:extLst>
          </p:cNvPr>
          <p:cNvSpPr>
            <a:spLocks noGrp="1"/>
          </p:cNvSpPr>
          <p:nvPr>
            <p:ph type="title"/>
          </p:nvPr>
        </p:nvSpPr>
        <p:spPr>
          <a:xfrm>
            <a:off x="804672" y="2404872"/>
            <a:ext cx="3424428" cy="1627792"/>
          </a:xfrm>
        </p:spPr>
        <p:txBody>
          <a:bodyPr vert="horz" lIns="274320" tIns="182880" rIns="274320" bIns="182880" rtlCol="0" anchor="ctr" anchorCtr="1">
            <a:normAutofit/>
          </a:bodyPr>
          <a:lstStyle/>
          <a:p>
            <a:r>
              <a:rPr lang="en-US" sz="2200" dirty="0"/>
              <a:t>4: </a:t>
            </a:r>
            <a:r>
              <a:rPr lang="en-US" sz="2200" dirty="0" err="1"/>
              <a:t>Pladegrænser</a:t>
            </a:r>
            <a:endParaRPr lang="en-US" sz="2200" dirty="0"/>
          </a:p>
        </p:txBody>
      </p:sp>
      <p:pic>
        <p:nvPicPr>
          <p:cNvPr id="6" name="Billede 5">
            <a:extLst>
              <a:ext uri="{FF2B5EF4-FFF2-40B4-BE49-F238E27FC236}">
                <a16:creationId xmlns:a16="http://schemas.microsoft.com/office/drawing/2014/main" id="{B62C8E60-9D13-C18A-D44A-25794CE29955}"/>
              </a:ext>
            </a:extLst>
          </p:cNvPr>
          <p:cNvPicPr>
            <a:picLocks noChangeAspect="1"/>
          </p:cNvPicPr>
          <p:nvPr/>
        </p:nvPicPr>
        <p:blipFill>
          <a:blip r:embed="rId2"/>
          <a:stretch>
            <a:fillRect/>
          </a:stretch>
        </p:blipFill>
        <p:spPr>
          <a:xfrm rot="16200000">
            <a:off x="7288040" y="2599731"/>
            <a:ext cx="2467319" cy="6049219"/>
          </a:xfrm>
          <a:prstGeom prst="rect">
            <a:avLst/>
          </a:prstGeom>
        </p:spPr>
      </p:pic>
      <p:pic>
        <p:nvPicPr>
          <p:cNvPr id="8" name="Billede 7">
            <a:extLst>
              <a:ext uri="{FF2B5EF4-FFF2-40B4-BE49-F238E27FC236}">
                <a16:creationId xmlns:a16="http://schemas.microsoft.com/office/drawing/2014/main" id="{BAC8AB2B-4B2B-8D58-844D-490383C761B2}"/>
              </a:ext>
            </a:extLst>
          </p:cNvPr>
          <p:cNvPicPr>
            <a:picLocks noChangeAspect="1"/>
          </p:cNvPicPr>
          <p:nvPr/>
        </p:nvPicPr>
        <p:blipFill>
          <a:blip r:embed="rId3"/>
          <a:stretch>
            <a:fillRect/>
          </a:stretch>
        </p:blipFill>
        <p:spPr>
          <a:xfrm>
            <a:off x="4998692" y="0"/>
            <a:ext cx="7018008" cy="4390681"/>
          </a:xfrm>
          <a:prstGeom prst="rect">
            <a:avLst/>
          </a:prstGeom>
        </p:spPr>
      </p:pic>
    </p:spTree>
    <p:extLst>
      <p:ext uri="{BB962C8B-B14F-4D97-AF65-F5344CB8AC3E}">
        <p14:creationId xmlns:p14="http://schemas.microsoft.com/office/powerpoint/2010/main" val="370570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3F0D1B-97F8-5EB3-0F4E-2CB5AEFE14B0}"/>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400" dirty="0"/>
              <a:t>5: </a:t>
            </a:r>
            <a:r>
              <a:rPr lang="en-US" sz="2400" dirty="0" err="1"/>
              <a:t>geografisk</a:t>
            </a:r>
            <a:r>
              <a:rPr lang="en-US" sz="2400" dirty="0"/>
              <a:t> variation </a:t>
            </a:r>
            <a:r>
              <a:rPr lang="en-US" sz="2400" dirty="0" err="1"/>
              <a:t>i</a:t>
            </a:r>
            <a:r>
              <a:rPr lang="en-US" sz="2400" dirty="0"/>
              <a:t> </a:t>
            </a:r>
            <a:r>
              <a:rPr lang="en-US" sz="2400" dirty="0" err="1"/>
              <a:t>energityper</a:t>
            </a:r>
            <a:endParaRPr lang="en-US" sz="2400" dirty="0"/>
          </a:p>
        </p:txBody>
      </p:sp>
      <p:pic>
        <p:nvPicPr>
          <p:cNvPr id="4" name="Billede 3">
            <a:extLst>
              <a:ext uri="{FF2B5EF4-FFF2-40B4-BE49-F238E27FC236}">
                <a16:creationId xmlns:a16="http://schemas.microsoft.com/office/drawing/2014/main" id="{70788612-FE55-B8EB-7906-787549F23C03}"/>
              </a:ext>
            </a:extLst>
          </p:cNvPr>
          <p:cNvPicPr>
            <a:picLocks noChangeAspect="1"/>
          </p:cNvPicPr>
          <p:nvPr/>
        </p:nvPicPr>
        <p:blipFill>
          <a:blip r:embed="rId2"/>
          <a:stretch>
            <a:fillRect/>
          </a:stretch>
        </p:blipFill>
        <p:spPr>
          <a:xfrm rot="5400000">
            <a:off x="4950365" y="1038764"/>
            <a:ext cx="6836106" cy="4802365"/>
          </a:xfrm>
          <a:prstGeom prst="rect">
            <a:avLst/>
          </a:prstGeom>
        </p:spPr>
      </p:pic>
    </p:spTree>
    <p:extLst>
      <p:ext uri="{BB962C8B-B14F-4D97-AF65-F5344CB8AC3E}">
        <p14:creationId xmlns:p14="http://schemas.microsoft.com/office/powerpoint/2010/main" val="134395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D728E08-FC6B-3F77-2A62-8A1899B02F29}"/>
              </a:ext>
            </a:extLst>
          </p:cNvPr>
          <p:cNvSpPr txBox="1">
            <a:spLocks/>
          </p:cNvSpPr>
          <p:nvPr/>
        </p:nvSpPr>
        <p:spPr>
          <a:xfrm>
            <a:off x="8340090" y="2404872"/>
            <a:ext cx="3044952" cy="1627632"/>
          </a:xfrm>
          <a:prstGeom prst="rect">
            <a:avLst/>
          </a:prstGeom>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spcAft>
                <a:spcPts val="600"/>
              </a:spcAft>
            </a:pPr>
            <a:r>
              <a:rPr lang="en-US" sz="2400" dirty="0"/>
              <a:t>6: </a:t>
            </a:r>
            <a:r>
              <a:rPr lang="en-US" sz="2400" dirty="0" err="1"/>
              <a:t>geografisk</a:t>
            </a:r>
            <a:r>
              <a:rPr lang="en-US" sz="2400" dirty="0"/>
              <a:t> variation I </a:t>
            </a:r>
            <a:r>
              <a:rPr lang="en-US" sz="2400" dirty="0" err="1"/>
              <a:t>nedbør</a:t>
            </a:r>
            <a:endParaRPr lang="en-US" sz="2400" dirty="0"/>
          </a:p>
        </p:txBody>
      </p:sp>
      <p:sp>
        <p:nvSpPr>
          <p:cNvPr id="9" name="Rectangle 8">
            <a:extLst>
              <a:ext uri="{FF2B5EF4-FFF2-40B4-BE49-F238E27FC236}">
                <a16:creationId xmlns:a16="http://schemas.microsoft.com/office/drawing/2014/main" id="{CB94C45D-FCB1-4B86-967A-2C9EDB63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2C4A34-762E-40DF-A8AF-0D811BC02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lede 2">
            <a:extLst>
              <a:ext uri="{FF2B5EF4-FFF2-40B4-BE49-F238E27FC236}">
                <a16:creationId xmlns:a16="http://schemas.microsoft.com/office/drawing/2014/main" id="{4F53C4D3-1CF6-9567-CBA5-93C38A20AE42}"/>
              </a:ext>
            </a:extLst>
          </p:cNvPr>
          <p:cNvPicPr>
            <a:picLocks noChangeAspect="1"/>
          </p:cNvPicPr>
          <p:nvPr/>
        </p:nvPicPr>
        <p:blipFill>
          <a:blip r:embed="rId2"/>
          <a:srcRect l="7329" r="7878" b="-1"/>
          <a:stretch>
            <a:fillRect/>
          </a:stretch>
        </p:blipFill>
        <p:spPr>
          <a:xfrm>
            <a:off x="1113201" y="1122807"/>
            <a:ext cx="5925312" cy="4297680"/>
          </a:xfrm>
          <a:prstGeom prst="rect">
            <a:avLst/>
          </a:prstGeom>
        </p:spPr>
      </p:pic>
    </p:spTree>
    <p:extLst>
      <p:ext uri="{BB962C8B-B14F-4D97-AF65-F5344CB8AC3E}">
        <p14:creationId xmlns:p14="http://schemas.microsoft.com/office/powerpoint/2010/main" val="254804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BD451-5E3C-4EA6-AB66-59F7D0417F32}"/>
              </a:ext>
            </a:extLst>
          </p:cNvPr>
          <p:cNvSpPr>
            <a:spLocks noGrp="1"/>
          </p:cNvSpPr>
          <p:nvPr>
            <p:ph type="title"/>
          </p:nvPr>
        </p:nvSpPr>
        <p:spPr/>
        <p:txBody>
          <a:bodyPr/>
          <a:lstStyle/>
          <a:p>
            <a:r>
              <a:rPr lang="da-DK" dirty="0"/>
              <a:t>Kernestof og temaer</a:t>
            </a:r>
          </a:p>
        </p:txBody>
      </p:sp>
      <p:sp>
        <p:nvSpPr>
          <p:cNvPr id="3" name="Pladsholder til indhold 2">
            <a:extLst>
              <a:ext uri="{FF2B5EF4-FFF2-40B4-BE49-F238E27FC236}">
                <a16:creationId xmlns:a16="http://schemas.microsoft.com/office/drawing/2014/main" id="{B0845897-79DB-4776-A3BE-A6A87ED7F45C}"/>
              </a:ext>
            </a:extLst>
          </p:cNvPr>
          <p:cNvSpPr>
            <a:spLocks noGrp="1"/>
          </p:cNvSpPr>
          <p:nvPr>
            <p:ph idx="1"/>
          </p:nvPr>
        </p:nvSpPr>
        <p:spPr>
          <a:xfrm>
            <a:off x="2231136" y="2638044"/>
            <a:ext cx="9838944" cy="4047236"/>
          </a:xfrm>
        </p:spPr>
        <p:txBody>
          <a:bodyPr/>
          <a:lstStyle/>
          <a:p>
            <a:r>
              <a:rPr lang="da-DK" dirty="0"/>
              <a:t>Kernestoffet er udvalgte områder inden for hvert af følgende: </a:t>
            </a:r>
          </a:p>
          <a:p>
            <a:pPr lvl="1"/>
            <a:r>
              <a:rPr lang="da-DK" dirty="0"/>
              <a:t>vejrforhold, klima, klimaændringer og vandressourcer </a:t>
            </a:r>
          </a:p>
          <a:p>
            <a:pPr lvl="1"/>
            <a:r>
              <a:rPr lang="da-DK" dirty="0"/>
              <a:t>Jordens og landskabernes processer natur- og menneskeskabte stofkredsløb og energistrømme </a:t>
            </a:r>
          </a:p>
          <a:p>
            <a:pPr lvl="1"/>
            <a:r>
              <a:rPr lang="da-DK" dirty="0"/>
              <a:t>naturbetingede ressourcer, produktion, teknologi og bæredygtighed</a:t>
            </a:r>
          </a:p>
          <a:p>
            <a:pPr lvl="1"/>
            <a:r>
              <a:rPr lang="da-DK" dirty="0"/>
              <a:t>befolkningsforhold, byudvikling og erhverv i en globaliseret verden.</a:t>
            </a:r>
          </a:p>
        </p:txBody>
      </p:sp>
      <p:sp>
        <p:nvSpPr>
          <p:cNvPr id="4" name="Rektangel 3">
            <a:extLst>
              <a:ext uri="{FF2B5EF4-FFF2-40B4-BE49-F238E27FC236}">
                <a16:creationId xmlns:a16="http://schemas.microsoft.com/office/drawing/2014/main" id="{47D1490C-FAB1-44D4-ABD1-8B088E5049CF}"/>
              </a:ext>
            </a:extLst>
          </p:cNvPr>
          <p:cNvSpPr/>
          <p:nvPr/>
        </p:nvSpPr>
        <p:spPr>
          <a:xfrm>
            <a:off x="9093200" y="4206240"/>
            <a:ext cx="2489200" cy="247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 Hvad består Verden af?</a:t>
            </a:r>
          </a:p>
          <a:p>
            <a:pPr algn="ctr"/>
            <a:r>
              <a:rPr lang="da-DK" dirty="0"/>
              <a:t>2: Regnskoven</a:t>
            </a:r>
          </a:p>
          <a:p>
            <a:pPr algn="ctr"/>
            <a:r>
              <a:rPr lang="da-DK" dirty="0"/>
              <a:t>3: Kost og befolkning</a:t>
            </a:r>
          </a:p>
          <a:p>
            <a:pPr algn="ctr"/>
            <a:r>
              <a:rPr lang="da-DK" dirty="0"/>
              <a:t>4: Energi</a:t>
            </a:r>
          </a:p>
          <a:p>
            <a:pPr algn="ctr"/>
            <a:r>
              <a:rPr lang="da-DK" dirty="0"/>
              <a:t>5: Særfagligt emne</a:t>
            </a:r>
          </a:p>
        </p:txBody>
      </p:sp>
    </p:spTree>
    <p:extLst>
      <p:ext uri="{BB962C8B-B14F-4D97-AF65-F5344CB8AC3E}">
        <p14:creationId xmlns:p14="http://schemas.microsoft.com/office/powerpoint/2010/main" val="248010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F7B68-7397-4F8A-8C7D-380E54E20BB4}"/>
              </a:ext>
            </a:extLst>
          </p:cNvPr>
          <p:cNvSpPr>
            <a:spLocks noGrp="1"/>
          </p:cNvSpPr>
          <p:nvPr>
            <p:ph type="title"/>
          </p:nvPr>
        </p:nvSpPr>
        <p:spPr/>
        <p:txBody>
          <a:bodyPr/>
          <a:lstStyle/>
          <a:p>
            <a:r>
              <a:rPr lang="da-DK" dirty="0"/>
              <a:t>Lektier </a:t>
            </a:r>
          </a:p>
        </p:txBody>
      </p:sp>
      <p:sp>
        <p:nvSpPr>
          <p:cNvPr id="3" name="Pladsholder til indhold 2">
            <a:extLst>
              <a:ext uri="{FF2B5EF4-FFF2-40B4-BE49-F238E27FC236}">
                <a16:creationId xmlns:a16="http://schemas.microsoft.com/office/drawing/2014/main" id="{9F5F865E-A086-45A7-8188-569C45B63793}"/>
              </a:ext>
            </a:extLst>
          </p:cNvPr>
          <p:cNvSpPr>
            <a:spLocks noGrp="1"/>
          </p:cNvSpPr>
          <p:nvPr>
            <p:ph idx="1"/>
          </p:nvPr>
        </p:nvSpPr>
        <p:spPr/>
        <p:txBody>
          <a:bodyPr/>
          <a:lstStyle/>
          <a:p>
            <a:r>
              <a:rPr lang="da-DK" dirty="0"/>
              <a:t>Læsetest – s. 8-13 i NG VV</a:t>
            </a:r>
          </a:p>
          <a:p>
            <a:r>
              <a:rPr lang="da-DK" dirty="0"/>
              <a:t>5 sider pr blok</a:t>
            </a:r>
          </a:p>
          <a:p>
            <a:r>
              <a:rPr lang="da-DK" dirty="0"/>
              <a:t>Elevønsker til </a:t>
            </a:r>
            <a:r>
              <a:rPr lang="da-DK" dirty="0" err="1"/>
              <a:t>terksterne</a:t>
            </a:r>
            <a:r>
              <a:rPr lang="da-DK" dirty="0"/>
              <a:t>?</a:t>
            </a:r>
          </a:p>
          <a:p>
            <a:r>
              <a:rPr lang="da-DK" dirty="0"/>
              <a:t>Figurlektier</a:t>
            </a:r>
          </a:p>
        </p:txBody>
      </p:sp>
    </p:spTree>
    <p:extLst>
      <p:ext uri="{BB962C8B-B14F-4D97-AF65-F5344CB8AC3E}">
        <p14:creationId xmlns:p14="http://schemas.microsoft.com/office/powerpoint/2010/main" val="40661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9C9933-50D8-4B3A-B04A-2694B1DB253B}"/>
              </a:ext>
            </a:extLst>
          </p:cNvPr>
          <p:cNvSpPr>
            <a:spLocks noGrp="1"/>
          </p:cNvSpPr>
          <p:nvPr>
            <p:ph type="title"/>
          </p:nvPr>
        </p:nvSpPr>
        <p:spPr/>
        <p:txBody>
          <a:bodyPr/>
          <a:lstStyle/>
          <a:p>
            <a:r>
              <a:rPr lang="da-DK" dirty="0"/>
              <a:t>Hvad er det du skal lære?</a:t>
            </a:r>
          </a:p>
        </p:txBody>
      </p:sp>
      <p:sp>
        <p:nvSpPr>
          <p:cNvPr id="6" name="Rektangel 5">
            <a:extLst>
              <a:ext uri="{FF2B5EF4-FFF2-40B4-BE49-F238E27FC236}">
                <a16:creationId xmlns:a16="http://schemas.microsoft.com/office/drawing/2014/main" id="{91554E88-A006-471B-A2C9-974794D051FD}"/>
              </a:ext>
            </a:extLst>
          </p:cNvPr>
          <p:cNvSpPr/>
          <p:nvPr/>
        </p:nvSpPr>
        <p:spPr>
          <a:xfrm>
            <a:off x="4480891" y="2683565"/>
            <a:ext cx="3230217" cy="944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AT FINDE RUMLIGE MØNSTRE</a:t>
            </a:r>
          </a:p>
        </p:txBody>
      </p:sp>
      <p:cxnSp>
        <p:nvCxnSpPr>
          <p:cNvPr id="8" name="Lige pilforbindelse 7">
            <a:extLst>
              <a:ext uri="{FF2B5EF4-FFF2-40B4-BE49-F238E27FC236}">
                <a16:creationId xmlns:a16="http://schemas.microsoft.com/office/drawing/2014/main" id="{D9308381-9027-4219-BFCD-51BD84684581}"/>
              </a:ext>
            </a:extLst>
          </p:cNvPr>
          <p:cNvCxnSpPr>
            <a:stCxn id="6" idx="2"/>
          </p:cNvCxnSpPr>
          <p:nvPr/>
        </p:nvCxnSpPr>
        <p:spPr>
          <a:xfrm flipH="1">
            <a:off x="4343400" y="3627783"/>
            <a:ext cx="1752600" cy="1003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49BFED29-7A15-4F5F-A1CE-E6D594BE0A0C}"/>
              </a:ext>
            </a:extLst>
          </p:cNvPr>
          <p:cNvCxnSpPr>
            <a:stCxn id="6" idx="2"/>
          </p:cNvCxnSpPr>
          <p:nvPr/>
        </p:nvCxnSpPr>
        <p:spPr>
          <a:xfrm flipH="1">
            <a:off x="6095999" y="3627783"/>
            <a:ext cx="1" cy="1076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a:extLst>
              <a:ext uri="{FF2B5EF4-FFF2-40B4-BE49-F238E27FC236}">
                <a16:creationId xmlns:a16="http://schemas.microsoft.com/office/drawing/2014/main" id="{C6473956-55B2-417B-ABDD-A5C4110683CC}"/>
              </a:ext>
            </a:extLst>
          </p:cNvPr>
          <p:cNvCxnSpPr>
            <a:stCxn id="6" idx="2"/>
          </p:cNvCxnSpPr>
          <p:nvPr/>
        </p:nvCxnSpPr>
        <p:spPr>
          <a:xfrm>
            <a:off x="6096000" y="3627783"/>
            <a:ext cx="1875183" cy="1003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8CB35E4A-5742-4890-A846-57148B55D88B}"/>
              </a:ext>
            </a:extLst>
          </p:cNvPr>
          <p:cNvSpPr/>
          <p:nvPr/>
        </p:nvSpPr>
        <p:spPr>
          <a:xfrm>
            <a:off x="3535848" y="4654893"/>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udbredelsen</a:t>
            </a:r>
          </a:p>
        </p:txBody>
      </p:sp>
      <p:sp>
        <p:nvSpPr>
          <p:cNvPr id="17" name="Rektangel 16">
            <a:extLst>
              <a:ext uri="{FF2B5EF4-FFF2-40B4-BE49-F238E27FC236}">
                <a16:creationId xmlns:a16="http://schemas.microsoft.com/office/drawing/2014/main" id="{DE8B62CC-1C01-480D-A1FD-B6DC6F8D3BA9}"/>
              </a:ext>
            </a:extLst>
          </p:cNvPr>
          <p:cNvSpPr/>
          <p:nvPr/>
        </p:nvSpPr>
        <p:spPr>
          <a:xfrm>
            <a:off x="5303769" y="4654893"/>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variationen</a:t>
            </a:r>
          </a:p>
        </p:txBody>
      </p:sp>
      <p:sp>
        <p:nvSpPr>
          <p:cNvPr id="18" name="Rektangel 17">
            <a:extLst>
              <a:ext uri="{FF2B5EF4-FFF2-40B4-BE49-F238E27FC236}">
                <a16:creationId xmlns:a16="http://schemas.microsoft.com/office/drawing/2014/main" id="{CBDC14B2-CBBA-4E45-AB93-C718AC7A3D98}"/>
              </a:ext>
            </a:extLst>
          </p:cNvPr>
          <p:cNvSpPr/>
          <p:nvPr/>
        </p:nvSpPr>
        <p:spPr>
          <a:xfrm>
            <a:off x="7076246" y="4654893"/>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relationen</a:t>
            </a:r>
          </a:p>
        </p:txBody>
      </p:sp>
      <p:cxnSp>
        <p:nvCxnSpPr>
          <p:cNvPr id="20" name="Lige pilforbindelse 19">
            <a:extLst>
              <a:ext uri="{FF2B5EF4-FFF2-40B4-BE49-F238E27FC236}">
                <a16:creationId xmlns:a16="http://schemas.microsoft.com/office/drawing/2014/main" id="{1F204DE3-4AF2-4FB1-B5AA-F6006CF8FB00}"/>
              </a:ext>
            </a:extLst>
          </p:cNvPr>
          <p:cNvCxnSpPr>
            <a:stCxn id="6" idx="1"/>
          </p:cNvCxnSpPr>
          <p:nvPr/>
        </p:nvCxnSpPr>
        <p:spPr>
          <a:xfrm flipH="1">
            <a:off x="3250096" y="3155674"/>
            <a:ext cx="12307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1C4FD585-E3C8-48ED-A30C-94A123E225BC}"/>
              </a:ext>
            </a:extLst>
          </p:cNvPr>
          <p:cNvSpPr/>
          <p:nvPr/>
        </p:nvSpPr>
        <p:spPr>
          <a:xfrm>
            <a:off x="1497499" y="2807804"/>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tidsdimension</a:t>
            </a:r>
          </a:p>
        </p:txBody>
      </p:sp>
      <p:sp>
        <p:nvSpPr>
          <p:cNvPr id="25" name="Rektangel 24">
            <a:extLst>
              <a:ext uri="{FF2B5EF4-FFF2-40B4-BE49-F238E27FC236}">
                <a16:creationId xmlns:a16="http://schemas.microsoft.com/office/drawing/2014/main" id="{DEFC8B96-1562-400D-9FBA-F27A37B3B8EF}"/>
              </a:ext>
            </a:extLst>
          </p:cNvPr>
          <p:cNvSpPr/>
          <p:nvPr/>
        </p:nvSpPr>
        <p:spPr>
          <a:xfrm>
            <a:off x="1497497" y="5394561"/>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globalt</a:t>
            </a:r>
          </a:p>
        </p:txBody>
      </p:sp>
      <p:sp>
        <p:nvSpPr>
          <p:cNvPr id="26" name="Rektangel 25">
            <a:extLst>
              <a:ext uri="{FF2B5EF4-FFF2-40B4-BE49-F238E27FC236}">
                <a16:creationId xmlns:a16="http://schemas.microsoft.com/office/drawing/2014/main" id="{FECD056F-A82A-44D5-BBD8-9B868F7D983B}"/>
              </a:ext>
            </a:extLst>
          </p:cNvPr>
          <p:cNvSpPr/>
          <p:nvPr/>
        </p:nvSpPr>
        <p:spPr>
          <a:xfrm>
            <a:off x="1497497" y="4654892"/>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regionalt</a:t>
            </a:r>
          </a:p>
        </p:txBody>
      </p:sp>
      <p:sp>
        <p:nvSpPr>
          <p:cNvPr id="27" name="Rektangel 26">
            <a:extLst>
              <a:ext uri="{FF2B5EF4-FFF2-40B4-BE49-F238E27FC236}">
                <a16:creationId xmlns:a16="http://schemas.microsoft.com/office/drawing/2014/main" id="{7C72B7CF-4123-417B-8DCF-AC57457FA80D}"/>
              </a:ext>
            </a:extLst>
          </p:cNvPr>
          <p:cNvSpPr/>
          <p:nvPr/>
        </p:nvSpPr>
        <p:spPr>
          <a:xfrm>
            <a:off x="1497498" y="3895343"/>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lokalt</a:t>
            </a:r>
          </a:p>
        </p:txBody>
      </p:sp>
      <p:cxnSp>
        <p:nvCxnSpPr>
          <p:cNvPr id="29" name="Lige pilforbindelse 28">
            <a:extLst>
              <a:ext uri="{FF2B5EF4-FFF2-40B4-BE49-F238E27FC236}">
                <a16:creationId xmlns:a16="http://schemas.microsoft.com/office/drawing/2014/main" id="{5395B558-6AC8-432D-A8B0-1761CD4F7D1F}"/>
              </a:ext>
            </a:extLst>
          </p:cNvPr>
          <p:cNvCxnSpPr>
            <a:stCxn id="16" idx="1"/>
            <a:endCxn id="27" idx="3"/>
          </p:cNvCxnSpPr>
          <p:nvPr/>
        </p:nvCxnSpPr>
        <p:spPr>
          <a:xfrm flipH="1" flipV="1">
            <a:off x="3250095" y="4243213"/>
            <a:ext cx="285753" cy="75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F02C69A1-BD45-4DAC-A487-13215D057E08}"/>
              </a:ext>
            </a:extLst>
          </p:cNvPr>
          <p:cNvCxnSpPr>
            <a:stCxn id="16" idx="1"/>
            <a:endCxn id="26" idx="3"/>
          </p:cNvCxnSpPr>
          <p:nvPr/>
        </p:nvCxnSpPr>
        <p:spPr>
          <a:xfrm flipH="1" flipV="1">
            <a:off x="3250094" y="5002762"/>
            <a:ext cx="2857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a:extLst>
              <a:ext uri="{FF2B5EF4-FFF2-40B4-BE49-F238E27FC236}">
                <a16:creationId xmlns:a16="http://schemas.microsoft.com/office/drawing/2014/main" id="{7008C7F6-C7EA-444E-85DA-81C01FC037AF}"/>
              </a:ext>
            </a:extLst>
          </p:cNvPr>
          <p:cNvCxnSpPr>
            <a:stCxn id="16" idx="1"/>
            <a:endCxn id="25" idx="3"/>
          </p:cNvCxnSpPr>
          <p:nvPr/>
        </p:nvCxnSpPr>
        <p:spPr>
          <a:xfrm flipH="1">
            <a:off x="3250094" y="5002763"/>
            <a:ext cx="285754" cy="739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ktangel 41">
            <a:extLst>
              <a:ext uri="{FF2B5EF4-FFF2-40B4-BE49-F238E27FC236}">
                <a16:creationId xmlns:a16="http://schemas.microsoft.com/office/drawing/2014/main" id="{30809A67-187A-46E7-9AB2-58B4FED21D85}"/>
              </a:ext>
            </a:extLst>
          </p:cNvPr>
          <p:cNvSpPr/>
          <p:nvPr/>
        </p:nvSpPr>
        <p:spPr>
          <a:xfrm>
            <a:off x="8941904" y="2807803"/>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metodiske værktøjer</a:t>
            </a:r>
          </a:p>
        </p:txBody>
      </p:sp>
      <p:cxnSp>
        <p:nvCxnSpPr>
          <p:cNvPr id="45" name="Lige pilforbindelse 44">
            <a:extLst>
              <a:ext uri="{FF2B5EF4-FFF2-40B4-BE49-F238E27FC236}">
                <a16:creationId xmlns:a16="http://schemas.microsoft.com/office/drawing/2014/main" id="{F77D2337-EFFA-482B-94E2-4B6AFAA92CAC}"/>
              </a:ext>
            </a:extLst>
          </p:cNvPr>
          <p:cNvCxnSpPr>
            <a:stCxn id="6" idx="3"/>
            <a:endCxn id="42" idx="1"/>
          </p:cNvCxnSpPr>
          <p:nvPr/>
        </p:nvCxnSpPr>
        <p:spPr>
          <a:xfrm flipV="1">
            <a:off x="7711108" y="3155673"/>
            <a:ext cx="12307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ktangel 45">
            <a:extLst>
              <a:ext uri="{FF2B5EF4-FFF2-40B4-BE49-F238E27FC236}">
                <a16:creationId xmlns:a16="http://schemas.microsoft.com/office/drawing/2014/main" id="{7280F17E-450B-4D0B-AA33-6C7AFA02FACF}"/>
              </a:ext>
            </a:extLst>
          </p:cNvPr>
          <p:cNvSpPr/>
          <p:nvPr/>
        </p:nvSpPr>
        <p:spPr>
          <a:xfrm>
            <a:off x="9965662" y="3684543"/>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indsamle egne data </a:t>
            </a:r>
          </a:p>
        </p:txBody>
      </p:sp>
      <p:sp>
        <p:nvSpPr>
          <p:cNvPr id="47" name="Rektangel 46">
            <a:extLst>
              <a:ext uri="{FF2B5EF4-FFF2-40B4-BE49-F238E27FC236}">
                <a16:creationId xmlns:a16="http://schemas.microsoft.com/office/drawing/2014/main" id="{53580A33-6CF0-4F58-8DE5-8F68403A7760}"/>
              </a:ext>
            </a:extLst>
          </p:cNvPr>
          <p:cNvSpPr/>
          <p:nvPr/>
        </p:nvSpPr>
        <p:spPr>
          <a:xfrm>
            <a:off x="8065605" y="3684544"/>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bearbejde andres data </a:t>
            </a:r>
          </a:p>
        </p:txBody>
      </p:sp>
      <p:sp>
        <p:nvSpPr>
          <p:cNvPr id="48" name="Rektangel 47">
            <a:extLst>
              <a:ext uri="{FF2B5EF4-FFF2-40B4-BE49-F238E27FC236}">
                <a16:creationId xmlns:a16="http://schemas.microsoft.com/office/drawing/2014/main" id="{783755EA-A27E-465B-B220-AF97FEAFF0DE}"/>
              </a:ext>
            </a:extLst>
          </p:cNvPr>
          <p:cNvSpPr/>
          <p:nvPr/>
        </p:nvSpPr>
        <p:spPr>
          <a:xfrm>
            <a:off x="8656154" y="5418096"/>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feltarbejde </a:t>
            </a:r>
          </a:p>
        </p:txBody>
      </p:sp>
      <p:sp>
        <p:nvSpPr>
          <p:cNvPr id="49" name="Rektangel 48">
            <a:extLst>
              <a:ext uri="{FF2B5EF4-FFF2-40B4-BE49-F238E27FC236}">
                <a16:creationId xmlns:a16="http://schemas.microsoft.com/office/drawing/2014/main" id="{164578FA-7A53-43DF-A37F-193D4812F586}"/>
              </a:ext>
            </a:extLst>
          </p:cNvPr>
          <p:cNvSpPr/>
          <p:nvPr/>
        </p:nvSpPr>
        <p:spPr>
          <a:xfrm>
            <a:off x="10451530" y="5418096"/>
            <a:ext cx="1752597" cy="69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laboratorie-arbejde</a:t>
            </a:r>
          </a:p>
        </p:txBody>
      </p:sp>
      <p:cxnSp>
        <p:nvCxnSpPr>
          <p:cNvPr id="51" name="Lige pilforbindelse 50">
            <a:extLst>
              <a:ext uri="{FF2B5EF4-FFF2-40B4-BE49-F238E27FC236}">
                <a16:creationId xmlns:a16="http://schemas.microsoft.com/office/drawing/2014/main" id="{B5287EFB-B9E1-442B-A659-9316F3C9A998}"/>
              </a:ext>
            </a:extLst>
          </p:cNvPr>
          <p:cNvCxnSpPr>
            <a:stCxn id="42" idx="2"/>
            <a:endCxn id="47" idx="0"/>
          </p:cNvCxnSpPr>
          <p:nvPr/>
        </p:nvCxnSpPr>
        <p:spPr>
          <a:xfrm flipH="1">
            <a:off x="8941904" y="3503542"/>
            <a:ext cx="876299" cy="18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Lige pilforbindelse 52">
            <a:extLst>
              <a:ext uri="{FF2B5EF4-FFF2-40B4-BE49-F238E27FC236}">
                <a16:creationId xmlns:a16="http://schemas.microsoft.com/office/drawing/2014/main" id="{330BE4FA-EA65-48A4-BA04-9C7B75FF57E9}"/>
              </a:ext>
            </a:extLst>
          </p:cNvPr>
          <p:cNvCxnSpPr>
            <a:stCxn id="42" idx="2"/>
            <a:endCxn id="46" idx="0"/>
          </p:cNvCxnSpPr>
          <p:nvPr/>
        </p:nvCxnSpPr>
        <p:spPr>
          <a:xfrm>
            <a:off x="9818203" y="3503542"/>
            <a:ext cx="1023758" cy="18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Lige pilforbindelse 54">
            <a:extLst>
              <a:ext uri="{FF2B5EF4-FFF2-40B4-BE49-F238E27FC236}">
                <a16:creationId xmlns:a16="http://schemas.microsoft.com/office/drawing/2014/main" id="{75938E4B-DC3F-4C28-846F-FB0B2E4CD1FE}"/>
              </a:ext>
            </a:extLst>
          </p:cNvPr>
          <p:cNvCxnSpPr>
            <a:stCxn id="46" idx="2"/>
            <a:endCxn id="48" idx="0"/>
          </p:cNvCxnSpPr>
          <p:nvPr/>
        </p:nvCxnSpPr>
        <p:spPr>
          <a:xfrm flipH="1">
            <a:off x="9532453" y="4380282"/>
            <a:ext cx="1309508" cy="1037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Lige pilforbindelse 56">
            <a:extLst>
              <a:ext uri="{FF2B5EF4-FFF2-40B4-BE49-F238E27FC236}">
                <a16:creationId xmlns:a16="http://schemas.microsoft.com/office/drawing/2014/main" id="{B5C4BF2A-8681-4A42-84D3-9F539324F331}"/>
              </a:ext>
            </a:extLst>
          </p:cNvPr>
          <p:cNvCxnSpPr>
            <a:stCxn id="46" idx="2"/>
            <a:endCxn id="49" idx="0"/>
          </p:cNvCxnSpPr>
          <p:nvPr/>
        </p:nvCxnSpPr>
        <p:spPr>
          <a:xfrm>
            <a:off x="10841961" y="4380282"/>
            <a:ext cx="485868" cy="1037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1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P spid="18" grpId="0" animBg="1"/>
      <p:bldP spid="22" grpId="0" animBg="1"/>
      <p:bldP spid="25" grpId="0" animBg="1"/>
      <p:bldP spid="26" grpId="0" animBg="1"/>
      <p:bldP spid="27" grpId="0" animBg="1"/>
      <p:bldP spid="42"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CE651-0C06-4494-9D52-DA7A25DBC0B2}"/>
              </a:ext>
            </a:extLst>
          </p:cNvPr>
          <p:cNvSpPr>
            <a:spLocks noGrp="1"/>
          </p:cNvSpPr>
          <p:nvPr>
            <p:ph type="title"/>
          </p:nvPr>
        </p:nvSpPr>
        <p:spPr/>
        <p:txBody>
          <a:bodyPr/>
          <a:lstStyle/>
          <a:p>
            <a:r>
              <a:rPr lang="da-DK" dirty="0"/>
              <a:t>Afleveringer</a:t>
            </a:r>
          </a:p>
        </p:txBody>
      </p:sp>
      <p:sp>
        <p:nvSpPr>
          <p:cNvPr id="3" name="Pladsholder til indhold 2">
            <a:extLst>
              <a:ext uri="{FF2B5EF4-FFF2-40B4-BE49-F238E27FC236}">
                <a16:creationId xmlns:a16="http://schemas.microsoft.com/office/drawing/2014/main" id="{940B8E30-BC20-4D15-AA16-CBD24ECA842D}"/>
              </a:ext>
            </a:extLst>
          </p:cNvPr>
          <p:cNvSpPr>
            <a:spLocks noGrp="1"/>
          </p:cNvSpPr>
          <p:nvPr>
            <p:ph idx="1"/>
          </p:nvPr>
        </p:nvSpPr>
        <p:spPr>
          <a:xfrm>
            <a:off x="2231136" y="2638044"/>
            <a:ext cx="7729728" cy="4134896"/>
          </a:xfrm>
        </p:spPr>
        <p:txBody>
          <a:bodyPr>
            <a:normAutofit/>
          </a:bodyPr>
          <a:lstStyle/>
          <a:p>
            <a:r>
              <a:rPr lang="da-DK" dirty="0"/>
              <a:t>12 timers elevtid + tid til det afsluttende skriftlige produkt</a:t>
            </a:r>
          </a:p>
          <a:p>
            <a:endParaRPr lang="da-DK" dirty="0"/>
          </a:p>
          <a:p>
            <a:r>
              <a:rPr lang="da-DK" dirty="0"/>
              <a:t>Skriftlighed i faget omfatter arbejde med fagets forskellige genrer og er en væsentlig del af læreprocessen. Skriftlighed omfatter blandt andet følgende: </a:t>
            </a:r>
          </a:p>
          <a:p>
            <a:pPr lvl="1"/>
            <a:r>
              <a:rPr lang="da-DK" dirty="0"/>
              <a:t>journaler og rapporter over eksperimentelt arbejde, feltarbejde eller andet empiribaseret arbejde </a:t>
            </a:r>
          </a:p>
          <a:p>
            <a:r>
              <a:rPr lang="da-DK" dirty="0"/>
              <a:t>Ca. 4 rapporter á 2,5 timers elevtid hver</a:t>
            </a:r>
          </a:p>
          <a:p>
            <a:r>
              <a:rPr lang="da-DK" dirty="0"/>
              <a:t>Mindre journaler opgaver uden elevtid, som laves i timerne </a:t>
            </a:r>
          </a:p>
          <a:p>
            <a:r>
              <a:rPr lang="da-DK" dirty="0"/>
              <a:t>Det afsluttende skriftlige produkt (5 timer)</a:t>
            </a:r>
          </a:p>
        </p:txBody>
      </p:sp>
    </p:spTree>
    <p:extLst>
      <p:ext uri="{BB962C8B-B14F-4D97-AF65-F5344CB8AC3E}">
        <p14:creationId xmlns:p14="http://schemas.microsoft.com/office/powerpoint/2010/main" val="254270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E8A99-0AFD-4906-B23D-B5173AC09CFC}"/>
              </a:ext>
            </a:extLst>
          </p:cNvPr>
          <p:cNvSpPr>
            <a:spLocks noGrp="1"/>
          </p:cNvSpPr>
          <p:nvPr>
            <p:ph type="title"/>
          </p:nvPr>
        </p:nvSpPr>
        <p:spPr>
          <a:xfrm>
            <a:off x="0" y="-70747"/>
            <a:ext cx="7729728" cy="1188720"/>
          </a:xfrm>
        </p:spPr>
        <p:txBody>
          <a:bodyPr/>
          <a:lstStyle/>
          <a:p>
            <a:r>
              <a:rPr lang="da-DK" dirty="0"/>
              <a:t>eksamen</a:t>
            </a:r>
          </a:p>
        </p:txBody>
      </p:sp>
      <p:sp>
        <p:nvSpPr>
          <p:cNvPr id="3" name="Pladsholder til indhold 2">
            <a:extLst>
              <a:ext uri="{FF2B5EF4-FFF2-40B4-BE49-F238E27FC236}">
                <a16:creationId xmlns:a16="http://schemas.microsoft.com/office/drawing/2014/main" id="{66A31420-E6D0-409A-9735-F4612ACDA877}"/>
              </a:ext>
            </a:extLst>
          </p:cNvPr>
          <p:cNvSpPr>
            <a:spLocks noGrp="1"/>
          </p:cNvSpPr>
          <p:nvPr>
            <p:ph idx="1"/>
          </p:nvPr>
        </p:nvSpPr>
        <p:spPr>
          <a:xfrm>
            <a:off x="0" y="1117974"/>
            <a:ext cx="12192000" cy="5740026"/>
          </a:xfrm>
        </p:spPr>
        <p:txBody>
          <a:bodyPr>
            <a:normAutofit fontScale="92500" lnSpcReduction="20000"/>
          </a:bodyPr>
          <a:lstStyle/>
          <a:p>
            <a:r>
              <a:rPr lang="da-DK" dirty="0"/>
              <a:t>Fællesfaglig i april (uge 17)</a:t>
            </a:r>
          </a:p>
          <a:p>
            <a:endParaRPr lang="da-DK" dirty="0"/>
          </a:p>
          <a:p>
            <a:r>
              <a:rPr lang="da-DK" b="1" dirty="0"/>
              <a:t>Særfaglig eksamen (lodtrækning mellem de 3 fag) i alm. eksamensperiode. </a:t>
            </a:r>
          </a:p>
          <a:p>
            <a:r>
              <a:rPr lang="da-DK" dirty="0"/>
              <a:t>Der afholdes en mundtlig prøve på grundlag af en opgave udarbejdet af eksaminator i det udtrukne fag.</a:t>
            </a:r>
          </a:p>
          <a:p>
            <a:r>
              <a:rPr lang="da-DK" dirty="0"/>
              <a:t>Opgaven indeholder en overskrift, angivelse af eksperimentelt arbejde, feltarbejde eller andet empiribaseret arbejde, der skal inddrages, en kort præciserende tekst samt bilagsmateriale i form af figurer, forsøgsdata og lignende. </a:t>
            </a:r>
          </a:p>
          <a:p>
            <a:r>
              <a:rPr lang="da-DK" dirty="0"/>
              <a:t>Bilagsmaterialet skal kunne danne basis for faglig uddybning og perspektivering ved inddragelse af undervisningens kernestof og supplerende stof og feltarbejdet, det eksperimentelle eller andet empiribaseret arbejde. Bilagsmaterialet skal have et omfang, så hele materialet kan forventes inddraget under eksaminationen. </a:t>
            </a:r>
          </a:p>
          <a:p>
            <a:r>
              <a:rPr lang="da-DK" dirty="0"/>
              <a:t>Opgaverne skal tilsammen i al væsentlighed dække de faglige mål, kernestof og supplerende stof indenfor det udtrukne fag.</a:t>
            </a:r>
          </a:p>
          <a:p>
            <a:r>
              <a:rPr lang="da-DK" dirty="0"/>
              <a:t>Det enkelte eksperimentelle arbejde, feltarbejde eller andet empiribaserede arbejde kan danne udgangspunkt for flere opgaver og kombineres med forskelligt bilagsmateriale. </a:t>
            </a:r>
          </a:p>
          <a:p>
            <a:r>
              <a:rPr lang="da-DK" dirty="0"/>
              <a:t>Hver opgave må anvendes tre gange. </a:t>
            </a:r>
          </a:p>
          <a:p>
            <a:r>
              <a:rPr lang="da-DK" dirty="0"/>
              <a:t>Der inddrages eksperimentelt arbejde, feltarbejde eller andet empiribaseret arbejde i alle opgaver. </a:t>
            </a:r>
          </a:p>
          <a:p>
            <a:r>
              <a:rPr lang="da-DK" dirty="0"/>
              <a:t>Opgaverne uden bilag skal være kendte af eksaminanderne inden prøven. </a:t>
            </a:r>
          </a:p>
          <a:p>
            <a:r>
              <a:rPr lang="da-DK" dirty="0"/>
              <a:t>Eksaminationstiden er ca. 24 minutter. Der gives ca. 24 minutters forberedelsestid. </a:t>
            </a:r>
          </a:p>
          <a:p>
            <a:r>
              <a:rPr lang="da-DK" dirty="0"/>
              <a:t>Opgaven med bilagsmateriale udleveres ved forberedelsestidens start. Prøven indledes med eksaminandens korte præsentation og former sig dernæst som en samtale mellem eksaminand og eksaminator. Bilagsmaterialet og det til opgaven knyttede eksperimentelle arbejde, feltarbejde eller andet empiribaserede arbejde skal inddrages i eksaminationen. </a:t>
            </a:r>
          </a:p>
        </p:txBody>
      </p:sp>
    </p:spTree>
    <p:extLst>
      <p:ext uri="{BB962C8B-B14F-4D97-AF65-F5344CB8AC3E}">
        <p14:creationId xmlns:p14="http://schemas.microsoft.com/office/powerpoint/2010/main" val="22017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BC02B-31D3-4A4C-BCFA-FB8BE09DC639}"/>
              </a:ext>
            </a:extLst>
          </p:cNvPr>
          <p:cNvSpPr>
            <a:spLocks noGrp="1"/>
          </p:cNvSpPr>
          <p:nvPr>
            <p:ph type="ctrTitle"/>
          </p:nvPr>
        </p:nvSpPr>
        <p:spPr/>
        <p:txBody>
          <a:bodyPr/>
          <a:lstStyle/>
          <a:p>
            <a:r>
              <a:rPr lang="da-DK" dirty="0"/>
              <a:t>Hvad består verden af?</a:t>
            </a:r>
          </a:p>
        </p:txBody>
      </p:sp>
      <p:sp>
        <p:nvSpPr>
          <p:cNvPr id="3" name="Undertitel 2">
            <a:extLst>
              <a:ext uri="{FF2B5EF4-FFF2-40B4-BE49-F238E27FC236}">
                <a16:creationId xmlns:a16="http://schemas.microsoft.com/office/drawing/2014/main" id="{4B7EBA25-78E3-4AFF-8279-E3508B3E248D}"/>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240891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1E02C-7DEF-4180-925F-65D8E8EAE0CC}"/>
              </a:ext>
            </a:extLst>
          </p:cNvPr>
          <p:cNvSpPr>
            <a:spLocks noGrp="1"/>
          </p:cNvSpPr>
          <p:nvPr>
            <p:ph type="title"/>
          </p:nvPr>
        </p:nvSpPr>
        <p:spPr>
          <a:xfrm>
            <a:off x="0" y="0"/>
            <a:ext cx="7729728" cy="1188720"/>
          </a:xfrm>
        </p:spPr>
        <p:txBody>
          <a:bodyPr/>
          <a:lstStyle/>
          <a:p>
            <a:r>
              <a:rPr lang="da-DK" dirty="0"/>
              <a:t>Hvad består verden af?</a:t>
            </a:r>
          </a:p>
        </p:txBody>
      </p:sp>
      <p:sp>
        <p:nvSpPr>
          <p:cNvPr id="3" name="Rektangel: afrundede hjørner 2">
            <a:extLst>
              <a:ext uri="{FF2B5EF4-FFF2-40B4-BE49-F238E27FC236}">
                <a16:creationId xmlns:a16="http://schemas.microsoft.com/office/drawing/2014/main" id="{A28E04FC-EB1D-45BC-936B-039C3CFDE94E}"/>
              </a:ext>
            </a:extLst>
          </p:cNvPr>
          <p:cNvSpPr/>
          <p:nvPr/>
        </p:nvSpPr>
        <p:spPr>
          <a:xfrm>
            <a:off x="8572500" y="40639"/>
            <a:ext cx="3619500" cy="6461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t>Hver gruppe skal </a:t>
            </a:r>
            <a:r>
              <a:rPr lang="da-DK" sz="2000" b="1" dirty="0" err="1"/>
              <a:t>idag</a:t>
            </a:r>
            <a:r>
              <a:rPr lang="da-DK" sz="2000" b="1" dirty="0"/>
              <a:t>: </a:t>
            </a:r>
          </a:p>
          <a:p>
            <a:pPr algn="ctr"/>
            <a:endParaRPr lang="da-DK" sz="2000" b="1" dirty="0"/>
          </a:p>
          <a:p>
            <a:pPr marL="342900" indent="-342900">
              <a:buFont typeface="+mj-lt"/>
              <a:buAutoNum type="arabicPeriod"/>
            </a:pPr>
            <a:r>
              <a:rPr lang="da-DK" dirty="0"/>
              <a:t>Kig på figuren/ figurerne</a:t>
            </a:r>
          </a:p>
          <a:p>
            <a:pPr marL="342900" indent="-342900">
              <a:buFont typeface="+mj-lt"/>
              <a:buAutoNum type="arabicPeriod"/>
            </a:pPr>
            <a:r>
              <a:rPr lang="da-DK" dirty="0"/>
              <a:t>Hvilke farvekoder er der?</a:t>
            </a:r>
          </a:p>
          <a:p>
            <a:pPr marL="342900" indent="-342900">
              <a:buFont typeface="+mj-lt"/>
              <a:buAutoNum type="arabicPeriod"/>
            </a:pPr>
            <a:r>
              <a:rPr lang="da-DK" dirty="0"/>
              <a:t>Er der en udvikling over tid?</a:t>
            </a:r>
          </a:p>
          <a:p>
            <a:pPr marL="342900" indent="-342900">
              <a:buFont typeface="+mj-lt"/>
              <a:buAutoNum type="arabicPeriod"/>
            </a:pPr>
            <a:r>
              <a:rPr lang="da-DK" dirty="0"/>
              <a:t>Hvilke </a:t>
            </a:r>
            <a:r>
              <a:rPr lang="da-DK" dirty="0" err="1"/>
              <a:t>fag-ord</a:t>
            </a:r>
            <a:r>
              <a:rPr lang="da-DK" dirty="0"/>
              <a:t> er der på figuren?</a:t>
            </a:r>
          </a:p>
          <a:p>
            <a:pPr marL="342900" indent="-342900">
              <a:buFont typeface="+mj-lt"/>
              <a:buAutoNum type="arabicPeriod"/>
            </a:pPr>
            <a:r>
              <a:rPr lang="da-DK" dirty="0"/>
              <a:t>Læs evt. teksten omkring for at få </a:t>
            </a:r>
            <a:r>
              <a:rPr lang="da-DK" dirty="0" err="1"/>
              <a:t>fag-ord</a:t>
            </a:r>
            <a:r>
              <a:rPr lang="da-DK" dirty="0"/>
              <a:t> defineret</a:t>
            </a:r>
          </a:p>
          <a:p>
            <a:pPr marL="342900" indent="-342900">
              <a:buFont typeface="+mj-lt"/>
              <a:buAutoNum type="arabicPeriod"/>
            </a:pPr>
            <a:r>
              <a:rPr lang="da-DK" dirty="0"/>
              <a:t>Skriv 3 sætninger der beskriver figuren</a:t>
            </a:r>
          </a:p>
          <a:p>
            <a:pPr algn="ctr"/>
            <a:endParaRPr lang="da-DK" dirty="0"/>
          </a:p>
          <a:p>
            <a:pPr algn="ctr"/>
            <a:r>
              <a:rPr lang="da-DK" b="1" dirty="0"/>
              <a:t>start forfra med den næste figur</a:t>
            </a:r>
          </a:p>
        </p:txBody>
      </p:sp>
      <p:graphicFrame>
        <p:nvGraphicFramePr>
          <p:cNvPr id="4" name="Tabel 5">
            <a:extLst>
              <a:ext uri="{FF2B5EF4-FFF2-40B4-BE49-F238E27FC236}">
                <a16:creationId xmlns:a16="http://schemas.microsoft.com/office/drawing/2014/main" id="{3C3109DB-5E89-C3EA-7C61-476AC53993C1}"/>
              </a:ext>
            </a:extLst>
          </p:cNvPr>
          <p:cNvGraphicFramePr>
            <a:graphicFrameLocks noGrp="1"/>
          </p:cNvGraphicFramePr>
          <p:nvPr>
            <p:extLst>
              <p:ext uri="{D42A27DB-BD31-4B8C-83A1-F6EECF244321}">
                <p14:modId xmlns:p14="http://schemas.microsoft.com/office/powerpoint/2010/main" val="3496902104"/>
              </p:ext>
            </p:extLst>
          </p:nvPr>
        </p:nvGraphicFramePr>
        <p:xfrm>
          <a:off x="1516634" y="1402079"/>
          <a:ext cx="6338393" cy="5299488"/>
        </p:xfrm>
        <a:graphic>
          <a:graphicData uri="http://schemas.openxmlformats.org/drawingml/2006/table">
            <a:tbl>
              <a:tblPr firstRow="1" bandRow="1">
                <a:tableStyleId>{5C22544A-7EE6-4342-B048-85BDC9FD1C3A}</a:tableStyleId>
              </a:tblPr>
              <a:tblGrid>
                <a:gridCol w="3187568">
                  <a:extLst>
                    <a:ext uri="{9D8B030D-6E8A-4147-A177-3AD203B41FA5}">
                      <a16:colId xmlns:a16="http://schemas.microsoft.com/office/drawing/2014/main" val="2922397952"/>
                    </a:ext>
                  </a:extLst>
                </a:gridCol>
                <a:gridCol w="3150825">
                  <a:extLst>
                    <a:ext uri="{9D8B030D-6E8A-4147-A177-3AD203B41FA5}">
                      <a16:colId xmlns:a16="http://schemas.microsoft.com/office/drawing/2014/main" val="4187409803"/>
                    </a:ext>
                  </a:extLst>
                </a:gridCol>
              </a:tblGrid>
              <a:tr h="1781064">
                <a:tc>
                  <a:txBody>
                    <a:bodyPr/>
                    <a:lstStyle/>
                    <a:p>
                      <a:pPr algn="ctr"/>
                      <a:endParaRPr lang="da-DK" b="1" dirty="0"/>
                    </a:p>
                    <a:p>
                      <a:pPr algn="ctr"/>
                      <a:r>
                        <a:rPr lang="da-DK" b="1" dirty="0"/>
                        <a:t>1</a:t>
                      </a:r>
                    </a:p>
                    <a:p>
                      <a:pPr algn="ctr"/>
                      <a:r>
                        <a:rPr lang="da-DK" b="1" dirty="0"/>
                        <a:t>Klima- og plantebælter</a:t>
                      </a:r>
                    </a:p>
                    <a:p>
                      <a:pPr algn="ctr"/>
                      <a:r>
                        <a:rPr lang="da-DK" b="1" dirty="0"/>
                        <a:t>s. 257</a:t>
                      </a:r>
                    </a:p>
                    <a:p>
                      <a:endParaRPr lang="da-DK" dirty="0"/>
                    </a:p>
                  </a:txBody>
                  <a:tcPr/>
                </a:tc>
                <a:tc>
                  <a:txBody>
                    <a:bodyPr/>
                    <a:lstStyle/>
                    <a:p>
                      <a:pPr algn="ctr"/>
                      <a:endParaRPr lang="da-DK" b="1" dirty="0"/>
                    </a:p>
                    <a:p>
                      <a:pPr algn="ctr"/>
                      <a:r>
                        <a:rPr lang="da-DK" b="1" dirty="0"/>
                        <a:t>2</a:t>
                      </a:r>
                    </a:p>
                    <a:p>
                      <a:pPr algn="ctr"/>
                      <a:r>
                        <a:rPr lang="da-DK" b="1" dirty="0"/>
                        <a:t>Befolkningsudvikling </a:t>
                      </a:r>
                    </a:p>
                    <a:p>
                      <a:pPr algn="ctr"/>
                      <a:r>
                        <a:rPr lang="da-DK" b="1" dirty="0"/>
                        <a:t>s. 307</a:t>
                      </a:r>
                    </a:p>
                    <a:p>
                      <a:endParaRPr lang="da-DK" dirty="0"/>
                    </a:p>
                  </a:txBody>
                  <a:tcPr/>
                </a:tc>
                <a:extLst>
                  <a:ext uri="{0D108BD9-81ED-4DB2-BD59-A6C34878D82A}">
                    <a16:rowId xmlns:a16="http://schemas.microsoft.com/office/drawing/2014/main" val="4185788947"/>
                  </a:ext>
                </a:extLst>
              </a:tr>
              <a:tr h="1781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da-DK" b="1" dirty="0"/>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b="1" dirty="0"/>
                        <a:t>HDI + vækstrate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b="1" dirty="0"/>
                        <a:t>s. 313 + 306</a:t>
                      </a:r>
                    </a:p>
                    <a:p>
                      <a:endParaRPr lang="da-DK" dirty="0"/>
                    </a:p>
                  </a:txBody>
                  <a:tcPr/>
                </a:tc>
                <a:tc>
                  <a:txBody>
                    <a:bodyPr/>
                    <a:lstStyle/>
                    <a:p>
                      <a:pPr algn="ctr"/>
                      <a:endParaRPr lang="da-DK" b="1" dirty="0"/>
                    </a:p>
                    <a:p>
                      <a:pPr algn="ctr"/>
                      <a:r>
                        <a:rPr lang="da-DK" b="1" dirty="0"/>
                        <a:t>4</a:t>
                      </a:r>
                    </a:p>
                    <a:p>
                      <a:pPr algn="ctr"/>
                      <a:r>
                        <a:rPr lang="da-DK" b="1" dirty="0"/>
                        <a:t>Pladegrænser </a:t>
                      </a:r>
                    </a:p>
                    <a:p>
                      <a:pPr algn="ctr"/>
                      <a:r>
                        <a:rPr lang="da-DK" b="1" dirty="0"/>
                        <a:t>s. 185-186</a:t>
                      </a:r>
                    </a:p>
                    <a:p>
                      <a:pPr algn="ctr"/>
                      <a:endParaRPr lang="da-DK" b="1" dirty="0"/>
                    </a:p>
                  </a:txBody>
                  <a:tcPr/>
                </a:tc>
                <a:extLst>
                  <a:ext uri="{0D108BD9-81ED-4DB2-BD59-A6C34878D82A}">
                    <a16:rowId xmlns:a16="http://schemas.microsoft.com/office/drawing/2014/main" val="1679616378"/>
                  </a:ext>
                </a:extLst>
              </a:tr>
              <a:tr h="1538192">
                <a:tc>
                  <a:txBody>
                    <a:bodyPr/>
                    <a:lstStyle/>
                    <a:p>
                      <a:pPr algn="ctr"/>
                      <a:endParaRPr lang="da-DK" b="1" dirty="0"/>
                    </a:p>
                    <a:p>
                      <a:pPr algn="ctr"/>
                      <a:r>
                        <a:rPr lang="da-DK" b="1" dirty="0"/>
                        <a:t>5</a:t>
                      </a:r>
                    </a:p>
                    <a:p>
                      <a:pPr algn="ctr"/>
                      <a:r>
                        <a:rPr lang="da-DK" b="1" dirty="0"/>
                        <a:t>Geografisk variation i energityper </a:t>
                      </a:r>
                    </a:p>
                    <a:p>
                      <a:pPr algn="ctr"/>
                      <a:r>
                        <a:rPr lang="da-DK" b="1" dirty="0"/>
                        <a:t>s. 297</a:t>
                      </a:r>
                    </a:p>
                    <a:p>
                      <a:pPr algn="ctr"/>
                      <a:endParaRPr lang="da-DK" b="1" dirty="0"/>
                    </a:p>
                  </a:txBody>
                  <a:tcPr/>
                </a:tc>
                <a:tc>
                  <a:txBody>
                    <a:bodyPr/>
                    <a:lstStyle/>
                    <a:p>
                      <a:pPr algn="ctr"/>
                      <a:endParaRPr lang="da-DK" b="1" dirty="0"/>
                    </a:p>
                    <a:p>
                      <a:pPr algn="ctr"/>
                      <a:r>
                        <a:rPr lang="da-DK" b="1" dirty="0"/>
                        <a:t>6</a:t>
                      </a:r>
                    </a:p>
                    <a:p>
                      <a:pPr algn="ctr"/>
                      <a:r>
                        <a:rPr lang="da-DK" b="1" dirty="0"/>
                        <a:t>Geografisk variation i nedbør </a:t>
                      </a:r>
                    </a:p>
                    <a:p>
                      <a:pPr algn="ctr"/>
                      <a:r>
                        <a:rPr lang="da-DK" b="1" dirty="0"/>
                        <a:t>s. 246-247</a:t>
                      </a:r>
                    </a:p>
                    <a:p>
                      <a:pPr algn="ctr"/>
                      <a:endParaRPr lang="da-DK" b="1" dirty="0"/>
                    </a:p>
                  </a:txBody>
                  <a:tcPr/>
                </a:tc>
                <a:extLst>
                  <a:ext uri="{0D108BD9-81ED-4DB2-BD59-A6C34878D82A}">
                    <a16:rowId xmlns:a16="http://schemas.microsoft.com/office/drawing/2014/main" val="4097416548"/>
                  </a:ext>
                </a:extLst>
              </a:tr>
            </a:tbl>
          </a:graphicData>
        </a:graphic>
      </p:graphicFrame>
    </p:spTree>
    <p:extLst>
      <p:ext uri="{BB962C8B-B14F-4D97-AF65-F5344CB8AC3E}">
        <p14:creationId xmlns:p14="http://schemas.microsoft.com/office/powerpoint/2010/main" val="4630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EA14FC6-C30C-B0BC-93C6-2FF0B9DB0708}"/>
              </a:ext>
            </a:extLst>
          </p:cNvPr>
          <p:cNvPicPr>
            <a:picLocks noChangeAspect="1"/>
          </p:cNvPicPr>
          <p:nvPr/>
        </p:nvPicPr>
        <p:blipFill>
          <a:blip r:embed="rId2"/>
          <a:stretch>
            <a:fillRect/>
          </a:stretch>
        </p:blipFill>
        <p:spPr>
          <a:xfrm rot="5400000">
            <a:off x="7418282" y="-674583"/>
            <a:ext cx="4013199" cy="5362365"/>
          </a:xfrm>
          <a:prstGeom prst="rect">
            <a:avLst/>
          </a:prstGeom>
        </p:spPr>
      </p:pic>
      <p:sp>
        <p:nvSpPr>
          <p:cNvPr id="2" name="Titel 1">
            <a:extLst>
              <a:ext uri="{FF2B5EF4-FFF2-40B4-BE49-F238E27FC236}">
                <a16:creationId xmlns:a16="http://schemas.microsoft.com/office/drawing/2014/main" id="{CA3A0F46-B56C-DCBD-7C5D-1419553C25C4}"/>
              </a:ext>
            </a:extLst>
          </p:cNvPr>
          <p:cNvSpPr>
            <a:spLocks noGrp="1"/>
          </p:cNvSpPr>
          <p:nvPr>
            <p:ph type="title"/>
          </p:nvPr>
        </p:nvSpPr>
        <p:spPr>
          <a:xfrm>
            <a:off x="-119709" y="43954"/>
            <a:ext cx="5808085" cy="1188720"/>
          </a:xfrm>
        </p:spPr>
        <p:txBody>
          <a:bodyPr/>
          <a:lstStyle/>
          <a:p>
            <a:r>
              <a:rPr lang="da-DK" dirty="0"/>
              <a:t>1: Klima og plantebælter</a:t>
            </a:r>
          </a:p>
        </p:txBody>
      </p:sp>
      <p:pic>
        <p:nvPicPr>
          <p:cNvPr id="3" name="Billede 2">
            <a:extLst>
              <a:ext uri="{FF2B5EF4-FFF2-40B4-BE49-F238E27FC236}">
                <a16:creationId xmlns:a16="http://schemas.microsoft.com/office/drawing/2014/main" id="{D9536072-7F54-204A-2776-77B7C876F8FA}"/>
              </a:ext>
            </a:extLst>
          </p:cNvPr>
          <p:cNvPicPr>
            <a:picLocks noChangeAspect="1"/>
          </p:cNvPicPr>
          <p:nvPr/>
        </p:nvPicPr>
        <p:blipFill>
          <a:blip r:embed="rId3"/>
          <a:stretch>
            <a:fillRect/>
          </a:stretch>
        </p:blipFill>
        <p:spPr>
          <a:xfrm rot="5400000">
            <a:off x="2151925" y="1502144"/>
            <a:ext cx="3227887" cy="7531737"/>
          </a:xfrm>
          <a:prstGeom prst="rect">
            <a:avLst/>
          </a:prstGeom>
        </p:spPr>
      </p:pic>
    </p:spTree>
    <p:extLst>
      <p:ext uri="{BB962C8B-B14F-4D97-AF65-F5344CB8AC3E}">
        <p14:creationId xmlns:p14="http://schemas.microsoft.com/office/powerpoint/2010/main" val="439950696"/>
      </p:ext>
    </p:extLst>
  </p:cSld>
  <p:clrMapOvr>
    <a:masterClrMapping/>
  </p:clrMapOvr>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TM10001115[[fn=Pakke]]</Template>
  <TotalTime>1704</TotalTime>
  <Words>574</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14</vt:i4>
      </vt:variant>
    </vt:vector>
  </HeadingPairs>
  <TitlesOfParts>
    <vt:vector size="17" baseType="lpstr">
      <vt:lpstr>Arial</vt:lpstr>
      <vt:lpstr>Gill Sans MT</vt:lpstr>
      <vt:lpstr>Pakke</vt:lpstr>
      <vt:lpstr>NF geografi</vt:lpstr>
      <vt:lpstr>Kernestof og temaer</vt:lpstr>
      <vt:lpstr>Lektier </vt:lpstr>
      <vt:lpstr>Hvad er det du skal lære?</vt:lpstr>
      <vt:lpstr>Afleveringer</vt:lpstr>
      <vt:lpstr>eksamen</vt:lpstr>
      <vt:lpstr>Hvad består verden af?</vt:lpstr>
      <vt:lpstr>Hvad består verden af?</vt:lpstr>
      <vt:lpstr>1: Klima og plantebælter</vt:lpstr>
      <vt:lpstr>2: Befolkningsudvikling</vt:lpstr>
      <vt:lpstr>3: HDI + Vækstrate </vt:lpstr>
      <vt:lpstr>4: Pladegrænser</vt:lpstr>
      <vt:lpstr>5: geografisk variation i energityper</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NF geografi</dc:title>
  <dc:creator>Vigga Nørgaard Madsbøll</dc:creator>
  <cp:lastModifiedBy>Vigga Nørgaard Madsbøll</cp:lastModifiedBy>
  <cp:revision>10</cp:revision>
  <dcterms:created xsi:type="dcterms:W3CDTF">2021-08-11T11:35:59Z</dcterms:created>
  <dcterms:modified xsi:type="dcterms:W3CDTF">2025-08-22T06:56:51Z</dcterms:modified>
</cp:coreProperties>
</file>