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62" r:id="rId4"/>
    <p:sldId id="267" r:id="rId5"/>
    <p:sldId id="263" r:id="rId6"/>
    <p:sldId id="264" r:id="rId7"/>
    <p:sldId id="265" r:id="rId8"/>
    <p:sldId id="266" r:id="rId9"/>
    <p:sldId id="268" r:id="rId10"/>
    <p:sldId id="258" r:id="rId11"/>
    <p:sldId id="260" r:id="rId12"/>
    <p:sldId id="261"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D090F-3F3D-4DB8-B18D-301F24DC3160}" v="13" dt="2025-08-22T08:34:40.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78" d="100"/>
          <a:sy n="78" d="100"/>
        </p:scale>
        <p:origin x="8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ja Droob" userId="f2b9f7fe8b9fa05b" providerId="LiveId" clId="{87441577-25D1-4FF9-B7DD-DE2136E6BE97}"/>
    <pc:docChg chg="modSld">
      <pc:chgData name="Natasja Droob" userId="f2b9f7fe8b9fa05b" providerId="LiveId" clId="{87441577-25D1-4FF9-B7DD-DE2136E6BE97}" dt="2025-04-10T07:23:16.995" v="86" actId="20577"/>
      <pc:docMkLst>
        <pc:docMk/>
      </pc:docMkLst>
      <pc:sldChg chg="modSp mod">
        <pc:chgData name="Natasja Droob" userId="f2b9f7fe8b9fa05b" providerId="LiveId" clId="{87441577-25D1-4FF9-B7DD-DE2136E6BE97}" dt="2025-04-10T07:23:16.995" v="86" actId="20577"/>
        <pc:sldMkLst>
          <pc:docMk/>
          <pc:sldMk cId="589786184" sldId="258"/>
        </pc:sldMkLst>
      </pc:sldChg>
    </pc:docChg>
  </pc:docChgLst>
  <pc:docChgLst>
    <pc:chgData name="Natasja Droob" userId="f2b9f7fe8b9fa05b" providerId="LiveId" clId="{A18D090F-3F3D-4DB8-B18D-301F24DC3160}"/>
    <pc:docChg chg="undo custSel addSld delSld modSld sldOrd">
      <pc:chgData name="Natasja Droob" userId="f2b9f7fe8b9fa05b" providerId="LiveId" clId="{A18D090F-3F3D-4DB8-B18D-301F24DC3160}" dt="2025-08-22T08:35:04.024" v="2855" actId="5793"/>
      <pc:docMkLst>
        <pc:docMk/>
      </pc:docMkLst>
      <pc:sldChg chg="modSp mod">
        <pc:chgData name="Natasja Droob" userId="f2b9f7fe8b9fa05b" providerId="LiveId" clId="{A18D090F-3F3D-4DB8-B18D-301F24DC3160}" dt="2025-08-20T12:34:38.312" v="1424" actId="20577"/>
        <pc:sldMkLst>
          <pc:docMk/>
          <pc:sldMk cId="1998854910" sldId="257"/>
        </pc:sldMkLst>
        <pc:spChg chg="mod">
          <ac:chgData name="Natasja Droob" userId="f2b9f7fe8b9fa05b" providerId="LiveId" clId="{A18D090F-3F3D-4DB8-B18D-301F24DC3160}" dt="2025-08-20T12:34:38.312" v="1424" actId="20577"/>
          <ac:spMkLst>
            <pc:docMk/>
            <pc:sldMk cId="1998854910" sldId="257"/>
            <ac:spMk id="3" creationId="{6CAC3FDD-539B-A4D4-02EB-B4ABC4D15CC4}"/>
          </ac:spMkLst>
        </pc:spChg>
      </pc:sldChg>
      <pc:sldChg chg="del">
        <pc:chgData name="Natasja Droob" userId="f2b9f7fe8b9fa05b" providerId="LiveId" clId="{A18D090F-3F3D-4DB8-B18D-301F24DC3160}" dt="2025-08-20T12:17:02.747" v="1119" actId="47"/>
        <pc:sldMkLst>
          <pc:docMk/>
          <pc:sldMk cId="1744767445" sldId="259"/>
        </pc:sldMkLst>
      </pc:sldChg>
      <pc:sldChg chg="modSp mod">
        <pc:chgData name="Natasja Droob" userId="f2b9f7fe8b9fa05b" providerId="LiveId" clId="{A18D090F-3F3D-4DB8-B18D-301F24DC3160}" dt="2025-08-21T07:33:53.335" v="2838" actId="27636"/>
        <pc:sldMkLst>
          <pc:docMk/>
          <pc:sldMk cId="436265892" sldId="260"/>
        </pc:sldMkLst>
        <pc:spChg chg="mod">
          <ac:chgData name="Natasja Droob" userId="f2b9f7fe8b9fa05b" providerId="LiveId" clId="{A18D090F-3F3D-4DB8-B18D-301F24DC3160}" dt="2025-08-21T07:33:53.335" v="2838" actId="27636"/>
          <ac:spMkLst>
            <pc:docMk/>
            <pc:sldMk cId="436265892" sldId="260"/>
            <ac:spMk id="3" creationId="{C4138E87-7441-DC8C-7470-044C8820A068}"/>
          </ac:spMkLst>
        </pc:spChg>
      </pc:sldChg>
      <pc:sldChg chg="addSp delSp modSp new mod setBg modAnim">
        <pc:chgData name="Natasja Droob" userId="f2b9f7fe8b9fa05b" providerId="LiveId" clId="{A18D090F-3F3D-4DB8-B18D-301F24DC3160}" dt="2025-08-20T12:18:46.004" v="1120"/>
        <pc:sldMkLst>
          <pc:docMk/>
          <pc:sldMk cId="213918933" sldId="262"/>
        </pc:sldMkLst>
        <pc:spChg chg="mod">
          <ac:chgData name="Natasja Droob" userId="f2b9f7fe8b9fa05b" providerId="LiveId" clId="{A18D090F-3F3D-4DB8-B18D-301F24DC3160}" dt="2025-08-20T12:01:56.400" v="129" actId="26606"/>
          <ac:spMkLst>
            <pc:docMk/>
            <pc:sldMk cId="213918933" sldId="262"/>
            <ac:spMk id="2" creationId="{CE719671-9018-9F87-46B6-E9FC5F92DBA0}"/>
          </ac:spMkLst>
        </pc:spChg>
        <pc:spChg chg="add del mod">
          <ac:chgData name="Natasja Droob" userId="f2b9f7fe8b9fa05b" providerId="LiveId" clId="{A18D090F-3F3D-4DB8-B18D-301F24DC3160}" dt="2025-08-20T12:02:51.171" v="139" actId="20577"/>
          <ac:spMkLst>
            <pc:docMk/>
            <pc:sldMk cId="213918933" sldId="262"/>
            <ac:spMk id="3" creationId="{76A6F722-BAEF-0E2A-6867-71D5556C1B1E}"/>
          </ac:spMkLst>
        </pc:spChg>
        <pc:spChg chg="add">
          <ac:chgData name="Natasja Droob" userId="f2b9f7fe8b9fa05b" providerId="LiveId" clId="{A18D090F-3F3D-4DB8-B18D-301F24DC3160}" dt="2025-08-20T12:01:56.400" v="129" actId="26606"/>
          <ac:spMkLst>
            <pc:docMk/>
            <pc:sldMk cId="213918933" sldId="262"/>
            <ac:spMk id="23" creationId="{B937640E-EF7A-4A6C-A950-D12B7D5C923E}"/>
          </ac:spMkLst>
        </pc:spChg>
        <pc:spChg chg="add">
          <ac:chgData name="Natasja Droob" userId="f2b9f7fe8b9fa05b" providerId="LiveId" clId="{A18D090F-3F3D-4DB8-B18D-301F24DC3160}" dt="2025-08-20T12:01:56.400" v="129" actId="26606"/>
          <ac:spMkLst>
            <pc:docMk/>
            <pc:sldMk cId="213918933" sldId="262"/>
            <ac:spMk id="25" creationId="{37C48F90-AFD5-4232-AE7D-27B956BF7EC5}"/>
          </ac:spMkLst>
        </pc:spChg>
        <pc:spChg chg="add">
          <ac:chgData name="Natasja Droob" userId="f2b9f7fe8b9fa05b" providerId="LiveId" clId="{A18D090F-3F3D-4DB8-B18D-301F24DC3160}" dt="2025-08-20T12:01:56.400" v="129" actId="26606"/>
          <ac:spMkLst>
            <pc:docMk/>
            <pc:sldMk cId="213918933" sldId="262"/>
            <ac:spMk id="27" creationId="{73C96EE1-9524-4300-BFAC-56AA55EB495C}"/>
          </ac:spMkLst>
        </pc:spChg>
        <pc:picChg chg="add mod">
          <ac:chgData name="Natasja Droob" userId="f2b9f7fe8b9fa05b" providerId="LiveId" clId="{A18D090F-3F3D-4DB8-B18D-301F24DC3160}" dt="2025-08-20T12:02:01.342" v="131" actId="1076"/>
          <ac:picMkLst>
            <pc:docMk/>
            <pc:sldMk cId="213918933" sldId="262"/>
            <ac:picMk id="5" creationId="{A5DACEB9-EF62-8DD3-2EA7-94A927077196}"/>
          </ac:picMkLst>
        </pc:picChg>
      </pc:sldChg>
      <pc:sldChg chg="modSp new mod">
        <pc:chgData name="Natasja Droob" userId="f2b9f7fe8b9fa05b" providerId="LiveId" clId="{A18D090F-3F3D-4DB8-B18D-301F24DC3160}" dt="2025-08-21T05:52:57.170" v="1439" actId="20577"/>
        <pc:sldMkLst>
          <pc:docMk/>
          <pc:sldMk cId="2108156452" sldId="263"/>
        </pc:sldMkLst>
        <pc:spChg chg="mod">
          <ac:chgData name="Natasja Droob" userId="f2b9f7fe8b9fa05b" providerId="LiveId" clId="{A18D090F-3F3D-4DB8-B18D-301F24DC3160}" dt="2025-08-20T12:08:57.854" v="362" actId="20577"/>
          <ac:spMkLst>
            <pc:docMk/>
            <pc:sldMk cId="2108156452" sldId="263"/>
            <ac:spMk id="2" creationId="{4A2E26E8-C2AE-9E87-D0A1-18F7819B512A}"/>
          </ac:spMkLst>
        </pc:spChg>
        <pc:spChg chg="mod">
          <ac:chgData name="Natasja Droob" userId="f2b9f7fe8b9fa05b" providerId="LiveId" clId="{A18D090F-3F3D-4DB8-B18D-301F24DC3160}" dt="2025-08-21T05:52:57.170" v="1439" actId="20577"/>
          <ac:spMkLst>
            <pc:docMk/>
            <pc:sldMk cId="2108156452" sldId="263"/>
            <ac:spMk id="3" creationId="{CF9583A5-8C0A-4A85-CB27-D22195990343}"/>
          </ac:spMkLst>
        </pc:spChg>
      </pc:sldChg>
      <pc:sldChg chg="modSp new mod modAnim">
        <pc:chgData name="Natasja Droob" userId="f2b9f7fe8b9fa05b" providerId="LiveId" clId="{A18D090F-3F3D-4DB8-B18D-301F24DC3160}" dt="2025-08-21T06:54:26.319" v="2179"/>
        <pc:sldMkLst>
          <pc:docMk/>
          <pc:sldMk cId="2898213788" sldId="264"/>
        </pc:sldMkLst>
        <pc:spChg chg="mod">
          <ac:chgData name="Natasja Droob" userId="f2b9f7fe8b9fa05b" providerId="LiveId" clId="{A18D090F-3F3D-4DB8-B18D-301F24DC3160}" dt="2025-08-21T06:51:37.408" v="1465" actId="20577"/>
          <ac:spMkLst>
            <pc:docMk/>
            <pc:sldMk cId="2898213788" sldId="264"/>
            <ac:spMk id="2" creationId="{9E76CFEE-498F-1D74-117A-44910C022774}"/>
          </ac:spMkLst>
        </pc:spChg>
        <pc:spChg chg="mod">
          <ac:chgData name="Natasja Droob" userId="f2b9f7fe8b9fa05b" providerId="LiveId" clId="{A18D090F-3F3D-4DB8-B18D-301F24DC3160}" dt="2025-08-21T06:54:20.484" v="2178" actId="20577"/>
          <ac:spMkLst>
            <pc:docMk/>
            <pc:sldMk cId="2898213788" sldId="264"/>
            <ac:spMk id="3" creationId="{67811ED9-FC54-3B9C-2F57-15B1EFF480FF}"/>
          </ac:spMkLst>
        </pc:spChg>
      </pc:sldChg>
      <pc:sldChg chg="modSp new mod modAnim">
        <pc:chgData name="Natasja Droob" userId="f2b9f7fe8b9fa05b" providerId="LiveId" clId="{A18D090F-3F3D-4DB8-B18D-301F24DC3160}" dt="2025-08-21T06:55:12.239" v="2210"/>
        <pc:sldMkLst>
          <pc:docMk/>
          <pc:sldMk cId="1047033077" sldId="265"/>
        </pc:sldMkLst>
        <pc:spChg chg="mod">
          <ac:chgData name="Natasja Droob" userId="f2b9f7fe8b9fa05b" providerId="LiveId" clId="{A18D090F-3F3D-4DB8-B18D-301F24DC3160}" dt="2025-08-21T06:54:52.882" v="2208" actId="20577"/>
          <ac:spMkLst>
            <pc:docMk/>
            <pc:sldMk cId="1047033077" sldId="265"/>
            <ac:spMk id="2" creationId="{722CB468-FB67-7A47-2FDF-462ECBF33126}"/>
          </ac:spMkLst>
        </pc:spChg>
        <pc:spChg chg="mod">
          <ac:chgData name="Natasja Droob" userId="f2b9f7fe8b9fa05b" providerId="LiveId" clId="{A18D090F-3F3D-4DB8-B18D-301F24DC3160}" dt="2025-08-21T06:55:06.242" v="2209"/>
          <ac:spMkLst>
            <pc:docMk/>
            <pc:sldMk cId="1047033077" sldId="265"/>
            <ac:spMk id="3" creationId="{C57E146B-2BBA-B7E3-B9E1-E705D353E42D}"/>
          </ac:spMkLst>
        </pc:spChg>
      </pc:sldChg>
      <pc:sldChg chg="addSp modSp new mod setBg modAnim">
        <pc:chgData name="Natasja Droob" userId="f2b9f7fe8b9fa05b" providerId="LiveId" clId="{A18D090F-3F3D-4DB8-B18D-301F24DC3160}" dt="2025-08-21T07:03:17.216" v="2248"/>
        <pc:sldMkLst>
          <pc:docMk/>
          <pc:sldMk cId="926612243" sldId="266"/>
        </pc:sldMkLst>
        <pc:spChg chg="mod">
          <ac:chgData name="Natasja Droob" userId="f2b9f7fe8b9fa05b" providerId="LiveId" clId="{A18D090F-3F3D-4DB8-B18D-301F24DC3160}" dt="2025-08-21T06:56:57.481" v="2244" actId="26606"/>
          <ac:spMkLst>
            <pc:docMk/>
            <pc:sldMk cId="926612243" sldId="266"/>
            <ac:spMk id="2" creationId="{2A47D8CB-05A1-0FB7-C302-67841C3B41DE}"/>
          </ac:spMkLst>
        </pc:spChg>
        <pc:spChg chg="mod">
          <ac:chgData name="Natasja Droob" userId="f2b9f7fe8b9fa05b" providerId="LiveId" clId="{A18D090F-3F3D-4DB8-B18D-301F24DC3160}" dt="2025-08-21T06:56:57.481" v="2244" actId="26606"/>
          <ac:spMkLst>
            <pc:docMk/>
            <pc:sldMk cId="926612243" sldId="266"/>
            <ac:spMk id="3" creationId="{7A1E0758-36FA-574B-2848-76CADB3E3E1A}"/>
          </ac:spMkLst>
        </pc:spChg>
        <pc:spChg chg="add">
          <ac:chgData name="Natasja Droob" userId="f2b9f7fe8b9fa05b" providerId="LiveId" clId="{A18D090F-3F3D-4DB8-B18D-301F24DC3160}" dt="2025-08-21T06:56:57.481" v="2244" actId="26606"/>
          <ac:spMkLst>
            <pc:docMk/>
            <pc:sldMk cId="926612243" sldId="266"/>
            <ac:spMk id="9" creationId="{B937640E-EF7A-4A6C-A950-D12B7D5C923E}"/>
          </ac:spMkLst>
        </pc:spChg>
        <pc:spChg chg="add">
          <ac:chgData name="Natasja Droob" userId="f2b9f7fe8b9fa05b" providerId="LiveId" clId="{A18D090F-3F3D-4DB8-B18D-301F24DC3160}" dt="2025-08-21T06:56:57.481" v="2244" actId="26606"/>
          <ac:spMkLst>
            <pc:docMk/>
            <pc:sldMk cId="926612243" sldId="266"/>
            <ac:spMk id="11" creationId="{37C48F90-AFD5-4232-AE7D-27B956BF7EC5}"/>
          </ac:spMkLst>
        </pc:spChg>
        <pc:spChg chg="add">
          <ac:chgData name="Natasja Droob" userId="f2b9f7fe8b9fa05b" providerId="LiveId" clId="{A18D090F-3F3D-4DB8-B18D-301F24DC3160}" dt="2025-08-21T06:56:57.481" v="2244" actId="26606"/>
          <ac:spMkLst>
            <pc:docMk/>
            <pc:sldMk cId="926612243" sldId="266"/>
            <ac:spMk id="13" creationId="{73C96EE1-9524-4300-BFAC-56AA55EB495C}"/>
          </ac:spMkLst>
        </pc:spChg>
        <pc:picChg chg="add mod">
          <ac:chgData name="Natasja Droob" userId="f2b9f7fe8b9fa05b" providerId="LiveId" clId="{A18D090F-3F3D-4DB8-B18D-301F24DC3160}" dt="2025-08-21T06:57:11.418" v="2247" actId="14100"/>
          <ac:picMkLst>
            <pc:docMk/>
            <pc:sldMk cId="926612243" sldId="266"/>
            <ac:picMk id="4" creationId="{4E7D2D07-99A8-A339-8950-D810EDC3E74F}"/>
          </ac:picMkLst>
        </pc:picChg>
      </pc:sldChg>
      <pc:sldChg chg="modSp new mod ord">
        <pc:chgData name="Natasja Droob" userId="f2b9f7fe8b9fa05b" providerId="LiveId" clId="{A18D090F-3F3D-4DB8-B18D-301F24DC3160}" dt="2025-08-21T07:13:03.208" v="2678" actId="20577"/>
        <pc:sldMkLst>
          <pc:docMk/>
          <pc:sldMk cId="1987268914" sldId="267"/>
        </pc:sldMkLst>
        <pc:spChg chg="mod">
          <ac:chgData name="Natasja Droob" userId="f2b9f7fe8b9fa05b" providerId="LiveId" clId="{A18D090F-3F3D-4DB8-B18D-301F24DC3160}" dt="2025-08-21T07:10:07.968" v="2274" actId="20577"/>
          <ac:spMkLst>
            <pc:docMk/>
            <pc:sldMk cId="1987268914" sldId="267"/>
            <ac:spMk id="2" creationId="{84F24149-543C-C0A7-94B8-C1507D231BD4}"/>
          </ac:spMkLst>
        </pc:spChg>
        <pc:spChg chg="mod">
          <ac:chgData name="Natasja Droob" userId="f2b9f7fe8b9fa05b" providerId="LiveId" clId="{A18D090F-3F3D-4DB8-B18D-301F24DC3160}" dt="2025-08-21T07:13:03.208" v="2678" actId="20577"/>
          <ac:spMkLst>
            <pc:docMk/>
            <pc:sldMk cId="1987268914" sldId="267"/>
            <ac:spMk id="3" creationId="{B24F48D6-1A6F-5547-D39D-202EC829EED5}"/>
          </ac:spMkLst>
        </pc:spChg>
      </pc:sldChg>
      <pc:sldChg chg="modSp new mod">
        <pc:chgData name="Natasja Droob" userId="f2b9f7fe8b9fa05b" providerId="LiveId" clId="{A18D090F-3F3D-4DB8-B18D-301F24DC3160}" dt="2025-08-22T08:35:04.024" v="2855" actId="5793"/>
        <pc:sldMkLst>
          <pc:docMk/>
          <pc:sldMk cId="576528131" sldId="268"/>
        </pc:sldMkLst>
        <pc:spChg chg="mod">
          <ac:chgData name="Natasja Droob" userId="f2b9f7fe8b9fa05b" providerId="LiveId" clId="{A18D090F-3F3D-4DB8-B18D-301F24DC3160}" dt="2025-08-22T08:35:04.024" v="2855" actId="5793"/>
          <ac:spMkLst>
            <pc:docMk/>
            <pc:sldMk cId="576528131" sldId="268"/>
            <ac:spMk id="2" creationId="{46DBDE99-90F1-5327-8972-E8CD93FB5BB8}"/>
          </ac:spMkLst>
        </pc:spChg>
        <pc:spChg chg="mod">
          <ac:chgData name="Natasja Droob" userId="f2b9f7fe8b9fa05b" providerId="LiveId" clId="{A18D090F-3F3D-4DB8-B18D-301F24DC3160}" dt="2025-08-22T08:34:40.913" v="2840"/>
          <ac:spMkLst>
            <pc:docMk/>
            <pc:sldMk cId="576528131" sldId="268"/>
            <ac:spMk id="3" creationId="{AEA15E93-4669-CE9A-6880-8B31D6682DD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8/22/2025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0448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8/22/2025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947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8/22/2025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22371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8/22/2025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9066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8/22/2025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1558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8/22/2025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75728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8/22/2025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21969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8/22/2025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5947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8/22/2025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0699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8/22/2025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20382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8/22/2025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25180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8/22/2025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31908013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1" r:id="rId6"/>
    <p:sldLayoutId id="2147483737" r:id="rId7"/>
    <p:sldLayoutId id="2147483738" r:id="rId8"/>
    <p:sldLayoutId id="2147483739" r:id="rId9"/>
    <p:sldLayoutId id="2147483740" r:id="rId10"/>
    <p:sldLayoutId id="214748374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Rectangle 10">
            <a:extLst>
              <a:ext uri="{FF2B5EF4-FFF2-40B4-BE49-F238E27FC236}">
                <a16:creationId xmlns:a16="http://schemas.microsoft.com/office/drawing/2014/main" id="{4A2DC5C2-CCA7-49E4-B67F-6F121D48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arverige blad mønstre">
            <a:extLst>
              <a:ext uri="{FF2B5EF4-FFF2-40B4-BE49-F238E27FC236}">
                <a16:creationId xmlns:a16="http://schemas.microsoft.com/office/drawing/2014/main" id="{2365D4DB-F79D-BF83-065C-1F1BC37E28FE}"/>
              </a:ext>
            </a:extLst>
          </p:cNvPr>
          <p:cNvPicPr>
            <a:picLocks noChangeAspect="1"/>
          </p:cNvPicPr>
          <p:nvPr/>
        </p:nvPicPr>
        <p:blipFill>
          <a:blip r:embed="rId2"/>
          <a:srcRect t="5753" b="13890"/>
          <a:stretch/>
        </p:blipFill>
        <p:spPr>
          <a:xfrm>
            <a:off x="-1" y="0"/>
            <a:ext cx="12192001" cy="6857990"/>
          </a:xfrm>
          <a:prstGeom prst="rect">
            <a:avLst/>
          </a:prstGeom>
        </p:spPr>
      </p:pic>
      <p:sp useBgFill="1">
        <p:nvSpPr>
          <p:cNvPr id="13" name="Freeform: Shape 12">
            <a:extLst>
              <a:ext uri="{FF2B5EF4-FFF2-40B4-BE49-F238E27FC236}">
                <a16:creationId xmlns:a16="http://schemas.microsoft.com/office/drawing/2014/main" id="{27966D5E-7857-415C-B50C-0DD96BCB7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986" y="0"/>
            <a:ext cx="10615629" cy="6858000"/>
          </a:xfrm>
          <a:custGeom>
            <a:avLst/>
            <a:gdLst>
              <a:gd name="connsiteX0" fmla="*/ 7169276 w 10615629"/>
              <a:gd name="connsiteY0" fmla="*/ 5704266 h 6858000"/>
              <a:gd name="connsiteX1" fmla="*/ 7514897 w 10615629"/>
              <a:gd name="connsiteY1" fmla="*/ 6049887 h 6858000"/>
              <a:gd name="connsiteX2" fmla="*/ 7169276 w 10615629"/>
              <a:gd name="connsiteY2" fmla="*/ 6395508 h 6858000"/>
              <a:gd name="connsiteX3" fmla="*/ 6823655 w 10615629"/>
              <a:gd name="connsiteY3" fmla="*/ 6049887 h 6858000"/>
              <a:gd name="connsiteX4" fmla="*/ 7169276 w 10615629"/>
              <a:gd name="connsiteY4" fmla="*/ 5704266 h 6858000"/>
              <a:gd name="connsiteX5" fmla="*/ 10010446 w 10615629"/>
              <a:gd name="connsiteY5" fmla="*/ 2324705 h 6858000"/>
              <a:gd name="connsiteX6" fmla="*/ 10456760 w 10615629"/>
              <a:gd name="connsiteY6" fmla="*/ 2771019 h 6858000"/>
              <a:gd name="connsiteX7" fmla="*/ 10010446 w 10615629"/>
              <a:gd name="connsiteY7" fmla="*/ 3217333 h 6858000"/>
              <a:gd name="connsiteX8" fmla="*/ 9564132 w 10615629"/>
              <a:gd name="connsiteY8" fmla="*/ 2771019 h 6858000"/>
              <a:gd name="connsiteX9" fmla="*/ 10010446 w 10615629"/>
              <a:gd name="connsiteY9" fmla="*/ 2324705 h 6858000"/>
              <a:gd name="connsiteX10" fmla="*/ 10354145 w 10615629"/>
              <a:gd name="connsiteY10" fmla="*/ 1665213 h 6858000"/>
              <a:gd name="connsiteX11" fmla="*/ 10615629 w 10615629"/>
              <a:gd name="connsiteY11" fmla="*/ 1926697 h 6858000"/>
              <a:gd name="connsiteX12" fmla="*/ 10354145 w 10615629"/>
              <a:gd name="connsiteY12" fmla="*/ 2188181 h 6858000"/>
              <a:gd name="connsiteX13" fmla="*/ 10092661 w 10615629"/>
              <a:gd name="connsiteY13" fmla="*/ 1926697 h 6858000"/>
              <a:gd name="connsiteX14" fmla="*/ 10354145 w 10615629"/>
              <a:gd name="connsiteY14" fmla="*/ 1665213 h 6858000"/>
              <a:gd name="connsiteX15" fmla="*/ 1458901 w 10615629"/>
              <a:gd name="connsiteY15" fmla="*/ 659644 h 6858000"/>
              <a:gd name="connsiteX16" fmla="*/ 1905215 w 10615629"/>
              <a:gd name="connsiteY16" fmla="*/ 1105958 h 6858000"/>
              <a:gd name="connsiteX17" fmla="*/ 1458901 w 10615629"/>
              <a:gd name="connsiteY17" fmla="*/ 1552272 h 6858000"/>
              <a:gd name="connsiteX18" fmla="*/ 1012587 w 10615629"/>
              <a:gd name="connsiteY18" fmla="*/ 1105958 h 6858000"/>
              <a:gd name="connsiteX19" fmla="*/ 1458901 w 10615629"/>
              <a:gd name="connsiteY19" fmla="*/ 659644 h 6858000"/>
              <a:gd name="connsiteX20" fmla="*/ 6674038 w 10615629"/>
              <a:gd name="connsiteY20" fmla="*/ 0 h 6858000"/>
              <a:gd name="connsiteX21" fmla="*/ 10121228 w 10615629"/>
              <a:gd name="connsiteY21" fmla="*/ 0 h 6858000"/>
              <a:gd name="connsiteX22" fmla="*/ 10122250 w 10615629"/>
              <a:gd name="connsiteY22" fmla="*/ 1542 h 6858000"/>
              <a:gd name="connsiteX23" fmla="*/ 9914575 w 10615629"/>
              <a:gd name="connsiteY23" fmla="*/ 1714821 h 6858000"/>
              <a:gd name="connsiteX24" fmla="*/ 9361609 w 10615629"/>
              <a:gd name="connsiteY24" fmla="*/ 2396453 h 6858000"/>
              <a:gd name="connsiteX25" fmla="*/ 9334635 w 10615629"/>
              <a:gd name="connsiteY25" fmla="*/ 3107486 h 6858000"/>
              <a:gd name="connsiteX26" fmla="*/ 9815042 w 10615629"/>
              <a:gd name="connsiteY26" fmla="*/ 3891891 h 6858000"/>
              <a:gd name="connsiteX27" fmla="*/ 9376176 w 10615629"/>
              <a:gd name="connsiteY27" fmla="*/ 5202286 h 6858000"/>
              <a:gd name="connsiteX28" fmla="*/ 7869813 w 10615629"/>
              <a:gd name="connsiteY28" fmla="*/ 5436960 h 6858000"/>
              <a:gd name="connsiteX29" fmla="*/ 6545392 w 10615629"/>
              <a:gd name="connsiteY29" fmla="*/ 5630362 h 6858000"/>
              <a:gd name="connsiteX30" fmla="*/ 5772723 w 10615629"/>
              <a:gd name="connsiteY30" fmla="*/ 6502431 h 6858000"/>
              <a:gd name="connsiteX31" fmla="*/ 5542129 w 10615629"/>
              <a:gd name="connsiteY31" fmla="*/ 6791052 h 6858000"/>
              <a:gd name="connsiteX32" fmla="*/ 5487454 w 10615629"/>
              <a:gd name="connsiteY32" fmla="*/ 6858000 h 6858000"/>
              <a:gd name="connsiteX33" fmla="*/ 3860772 w 10615629"/>
              <a:gd name="connsiteY33" fmla="*/ 6858000 h 6858000"/>
              <a:gd name="connsiteX34" fmla="*/ 3806309 w 10615629"/>
              <a:gd name="connsiteY34" fmla="*/ 6753976 h 6858000"/>
              <a:gd name="connsiteX35" fmla="*/ 3692626 w 10615629"/>
              <a:gd name="connsiteY35" fmla="*/ 6315366 h 6858000"/>
              <a:gd name="connsiteX36" fmla="*/ 2561203 w 10615629"/>
              <a:gd name="connsiteY36" fmla="*/ 5694965 h 6858000"/>
              <a:gd name="connsiteX37" fmla="*/ 69617 w 10615629"/>
              <a:gd name="connsiteY37" fmla="*/ 4316865 h 6858000"/>
              <a:gd name="connsiteX38" fmla="*/ 1643 w 10615629"/>
              <a:gd name="connsiteY38" fmla="*/ 3718987 h 6858000"/>
              <a:gd name="connsiteX39" fmla="*/ 368893 w 10615629"/>
              <a:gd name="connsiteY39" fmla="*/ 2555465 h 6858000"/>
              <a:gd name="connsiteX40" fmla="*/ 1113509 w 10615629"/>
              <a:gd name="connsiteY40" fmla="*/ 2231777 h 6858000"/>
              <a:gd name="connsiteX41" fmla="*/ 2037233 w 10615629"/>
              <a:gd name="connsiteY41" fmla="*/ 2044714 h 6858000"/>
              <a:gd name="connsiteX42" fmla="*/ 2547311 w 10615629"/>
              <a:gd name="connsiteY42" fmla="*/ 1444273 h 6858000"/>
              <a:gd name="connsiteX43" fmla="*/ 3900864 w 10615629"/>
              <a:gd name="connsiteY43" fmla="*/ 617925 h 6858000"/>
              <a:gd name="connsiteX44" fmla="*/ 4571572 w 10615629"/>
              <a:gd name="connsiteY44" fmla="*/ 899937 h 6858000"/>
              <a:gd name="connsiteX45" fmla="*/ 6039226 w 10615629"/>
              <a:gd name="connsiteY45" fmla="*/ 670658 h 6858000"/>
              <a:gd name="connsiteX46" fmla="*/ 6656610 w 10615629"/>
              <a:gd name="connsiteY46" fmla="*/ 161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15629" h="6858000">
                <a:moveTo>
                  <a:pt x="7169276" y="5704266"/>
                </a:moveTo>
                <a:cubicBezTo>
                  <a:pt x="7360157" y="5704266"/>
                  <a:pt x="7514897" y="5859006"/>
                  <a:pt x="7514897" y="6049887"/>
                </a:cubicBezTo>
                <a:cubicBezTo>
                  <a:pt x="7514897" y="6240768"/>
                  <a:pt x="7360157" y="6395508"/>
                  <a:pt x="7169276" y="6395508"/>
                </a:cubicBezTo>
                <a:cubicBezTo>
                  <a:pt x="6978395" y="6395508"/>
                  <a:pt x="6823655" y="6240768"/>
                  <a:pt x="6823655" y="6049887"/>
                </a:cubicBezTo>
                <a:cubicBezTo>
                  <a:pt x="6823655" y="5859006"/>
                  <a:pt x="6978395" y="5704266"/>
                  <a:pt x="7169276" y="5704266"/>
                </a:cubicBezTo>
                <a:close/>
                <a:moveTo>
                  <a:pt x="10010446" y="2324705"/>
                </a:moveTo>
                <a:cubicBezTo>
                  <a:pt x="10256938" y="2324705"/>
                  <a:pt x="10456760" y="2524528"/>
                  <a:pt x="10456760" y="2771019"/>
                </a:cubicBezTo>
                <a:cubicBezTo>
                  <a:pt x="10456760" y="3017511"/>
                  <a:pt x="10256938" y="3217333"/>
                  <a:pt x="10010446" y="3217333"/>
                </a:cubicBezTo>
                <a:cubicBezTo>
                  <a:pt x="9763954" y="3217333"/>
                  <a:pt x="9564132" y="3017511"/>
                  <a:pt x="9564132" y="2771019"/>
                </a:cubicBezTo>
                <a:cubicBezTo>
                  <a:pt x="9564132" y="2524528"/>
                  <a:pt x="9763954" y="2324705"/>
                  <a:pt x="10010446" y="2324705"/>
                </a:cubicBezTo>
                <a:close/>
                <a:moveTo>
                  <a:pt x="10354145" y="1665213"/>
                </a:moveTo>
                <a:cubicBezTo>
                  <a:pt x="10498559" y="1665213"/>
                  <a:pt x="10615629" y="1782283"/>
                  <a:pt x="10615629" y="1926697"/>
                </a:cubicBezTo>
                <a:cubicBezTo>
                  <a:pt x="10615629" y="2071111"/>
                  <a:pt x="10498559" y="2188181"/>
                  <a:pt x="10354145" y="2188181"/>
                </a:cubicBezTo>
                <a:cubicBezTo>
                  <a:pt x="10209731" y="2188181"/>
                  <a:pt x="10092661" y="2071111"/>
                  <a:pt x="10092661" y="1926697"/>
                </a:cubicBezTo>
                <a:cubicBezTo>
                  <a:pt x="10092661" y="1782283"/>
                  <a:pt x="10209731" y="1665213"/>
                  <a:pt x="10354145" y="1665213"/>
                </a:cubicBezTo>
                <a:close/>
                <a:moveTo>
                  <a:pt x="1458901" y="659644"/>
                </a:moveTo>
                <a:cubicBezTo>
                  <a:pt x="1705393" y="659644"/>
                  <a:pt x="1905215" y="859466"/>
                  <a:pt x="1905215" y="1105958"/>
                </a:cubicBezTo>
                <a:cubicBezTo>
                  <a:pt x="1905215" y="1352450"/>
                  <a:pt x="1705393" y="1552272"/>
                  <a:pt x="1458901" y="1552272"/>
                </a:cubicBezTo>
                <a:cubicBezTo>
                  <a:pt x="1212409" y="1552272"/>
                  <a:pt x="1012587" y="1352450"/>
                  <a:pt x="1012587" y="1105958"/>
                </a:cubicBezTo>
                <a:cubicBezTo>
                  <a:pt x="1012587" y="859466"/>
                  <a:pt x="1212409" y="659644"/>
                  <a:pt x="1458901" y="659644"/>
                </a:cubicBezTo>
                <a:close/>
                <a:moveTo>
                  <a:pt x="6674038" y="0"/>
                </a:moveTo>
                <a:lnTo>
                  <a:pt x="10121228" y="0"/>
                </a:lnTo>
                <a:lnTo>
                  <a:pt x="10122250" y="1542"/>
                </a:lnTo>
                <a:cubicBezTo>
                  <a:pt x="10407914" y="485220"/>
                  <a:pt x="10448238" y="1134713"/>
                  <a:pt x="9914575" y="1714821"/>
                </a:cubicBezTo>
                <a:cubicBezTo>
                  <a:pt x="9716856" y="1929804"/>
                  <a:pt x="9539638" y="2164208"/>
                  <a:pt x="9361609" y="2396453"/>
                </a:cubicBezTo>
                <a:cubicBezTo>
                  <a:pt x="9193292" y="2616157"/>
                  <a:pt x="9188572" y="2869712"/>
                  <a:pt x="9334635" y="3107486"/>
                </a:cubicBezTo>
                <a:cubicBezTo>
                  <a:pt x="9495670" y="3368730"/>
                  <a:pt x="9683004" y="3617025"/>
                  <a:pt x="9815042" y="3891891"/>
                </a:cubicBezTo>
                <a:cubicBezTo>
                  <a:pt x="10050525" y="4382007"/>
                  <a:pt x="9955575" y="4864841"/>
                  <a:pt x="9376176" y="5202286"/>
                </a:cubicBezTo>
                <a:cubicBezTo>
                  <a:pt x="8901029" y="5479039"/>
                  <a:pt x="8396077" y="5489829"/>
                  <a:pt x="7869813" y="5436960"/>
                </a:cubicBezTo>
                <a:cubicBezTo>
                  <a:pt x="7414764" y="5391373"/>
                  <a:pt x="6924917" y="5356038"/>
                  <a:pt x="6545392" y="5630362"/>
                </a:cubicBezTo>
                <a:cubicBezTo>
                  <a:pt x="6238294" y="5852628"/>
                  <a:pt x="6024795" y="6205178"/>
                  <a:pt x="5772723" y="6502431"/>
                </a:cubicBezTo>
                <a:cubicBezTo>
                  <a:pt x="5693285" y="6596233"/>
                  <a:pt x="5618533" y="6694485"/>
                  <a:pt x="5542129" y="6791052"/>
                </a:cubicBezTo>
                <a:lnTo>
                  <a:pt x="5487454" y="6858000"/>
                </a:lnTo>
                <a:lnTo>
                  <a:pt x="3860772" y="6858000"/>
                </a:lnTo>
                <a:lnTo>
                  <a:pt x="3806309" y="6753976"/>
                </a:lnTo>
                <a:cubicBezTo>
                  <a:pt x="3748311" y="6617180"/>
                  <a:pt x="3717510" y="6461835"/>
                  <a:pt x="3692626" y="6315366"/>
                </a:cubicBezTo>
                <a:cubicBezTo>
                  <a:pt x="3594980" y="5743923"/>
                  <a:pt x="2996563" y="5569132"/>
                  <a:pt x="2561203" y="5694965"/>
                </a:cubicBezTo>
                <a:cubicBezTo>
                  <a:pt x="1295584" y="6063834"/>
                  <a:pt x="405173" y="5417942"/>
                  <a:pt x="69617" y="4316865"/>
                </a:cubicBezTo>
                <a:cubicBezTo>
                  <a:pt x="12163" y="4128181"/>
                  <a:pt x="22818" y="3919404"/>
                  <a:pt x="1643" y="3718987"/>
                </a:cubicBezTo>
                <a:cubicBezTo>
                  <a:pt x="-11845" y="3285650"/>
                  <a:pt x="53163" y="2879692"/>
                  <a:pt x="368893" y="2555465"/>
                </a:cubicBezTo>
                <a:cubicBezTo>
                  <a:pt x="570254" y="2348709"/>
                  <a:pt x="826642" y="2266304"/>
                  <a:pt x="1113509" y="2231777"/>
                </a:cubicBezTo>
                <a:cubicBezTo>
                  <a:pt x="1425464" y="2194013"/>
                  <a:pt x="1739171" y="2139122"/>
                  <a:pt x="2037233" y="2044714"/>
                </a:cubicBezTo>
                <a:cubicBezTo>
                  <a:pt x="2313448" y="1957047"/>
                  <a:pt x="2430109" y="1689061"/>
                  <a:pt x="2547311" y="1444273"/>
                </a:cubicBezTo>
                <a:cubicBezTo>
                  <a:pt x="2839304" y="834121"/>
                  <a:pt x="3300290" y="529585"/>
                  <a:pt x="3900864" y="617925"/>
                </a:cubicBezTo>
                <a:cubicBezTo>
                  <a:pt x="4133785" y="652182"/>
                  <a:pt x="4362119" y="778959"/>
                  <a:pt x="4571572" y="899937"/>
                </a:cubicBezTo>
                <a:cubicBezTo>
                  <a:pt x="5133170" y="1224435"/>
                  <a:pt x="5641899" y="1068660"/>
                  <a:pt x="6039226" y="670658"/>
                </a:cubicBezTo>
                <a:cubicBezTo>
                  <a:pt x="6250634" y="458239"/>
                  <a:pt x="6444898" y="227157"/>
                  <a:pt x="6656610" y="161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el 1">
            <a:extLst>
              <a:ext uri="{FF2B5EF4-FFF2-40B4-BE49-F238E27FC236}">
                <a16:creationId xmlns:a16="http://schemas.microsoft.com/office/drawing/2014/main" id="{2D573606-27A2-E990-960B-9C0606535BDC}"/>
              </a:ext>
            </a:extLst>
          </p:cNvPr>
          <p:cNvSpPr>
            <a:spLocks noGrp="1"/>
          </p:cNvSpPr>
          <p:nvPr>
            <p:ph type="ctrTitle"/>
          </p:nvPr>
        </p:nvSpPr>
        <p:spPr>
          <a:xfrm>
            <a:off x="984738" y="1676405"/>
            <a:ext cx="9204289" cy="2387600"/>
          </a:xfrm>
        </p:spPr>
        <p:txBody>
          <a:bodyPr>
            <a:normAutofit/>
          </a:bodyPr>
          <a:lstStyle/>
          <a:p>
            <a:pPr algn="ctr"/>
            <a:r>
              <a:rPr lang="da-DK" dirty="0"/>
              <a:t>Bestemmer EU for meget?</a:t>
            </a:r>
          </a:p>
        </p:txBody>
      </p:sp>
      <p:sp>
        <p:nvSpPr>
          <p:cNvPr id="3" name="Undertitel 2">
            <a:extLst>
              <a:ext uri="{FF2B5EF4-FFF2-40B4-BE49-F238E27FC236}">
                <a16:creationId xmlns:a16="http://schemas.microsoft.com/office/drawing/2014/main" id="{1B835826-1738-387C-3F01-B1A0F414FFCA}"/>
              </a:ext>
            </a:extLst>
          </p:cNvPr>
          <p:cNvSpPr>
            <a:spLocks noGrp="1"/>
          </p:cNvSpPr>
          <p:nvPr>
            <p:ph type="subTitle" idx="1"/>
          </p:nvPr>
        </p:nvSpPr>
        <p:spPr>
          <a:xfrm>
            <a:off x="2891743" y="3602038"/>
            <a:ext cx="6458556" cy="1655762"/>
          </a:xfrm>
        </p:spPr>
        <p:txBody>
          <a:bodyPr>
            <a:normAutofit/>
          </a:bodyPr>
          <a:lstStyle/>
          <a:p>
            <a:pPr algn="ctr"/>
            <a:endParaRPr lang="da-DK" dirty="0"/>
          </a:p>
        </p:txBody>
      </p:sp>
    </p:spTree>
    <p:extLst>
      <p:ext uri="{BB962C8B-B14F-4D97-AF65-F5344CB8AC3E}">
        <p14:creationId xmlns:p14="http://schemas.microsoft.com/office/powerpoint/2010/main" val="291855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DA5B6-C8CF-BB2C-423D-1FB4511CC49E}"/>
              </a:ext>
            </a:extLst>
          </p:cNvPr>
          <p:cNvSpPr>
            <a:spLocks noGrp="1"/>
          </p:cNvSpPr>
          <p:nvPr>
            <p:ph type="title"/>
          </p:nvPr>
        </p:nvSpPr>
        <p:spPr/>
        <p:txBody>
          <a:bodyPr/>
          <a:lstStyle/>
          <a:p>
            <a:r>
              <a:rPr lang="da-DK" dirty="0"/>
              <a:t>EU-skepsis speeddating</a:t>
            </a:r>
          </a:p>
        </p:txBody>
      </p:sp>
      <p:sp>
        <p:nvSpPr>
          <p:cNvPr id="3" name="Pladsholder til indhold 2">
            <a:extLst>
              <a:ext uri="{FF2B5EF4-FFF2-40B4-BE49-F238E27FC236}">
                <a16:creationId xmlns:a16="http://schemas.microsoft.com/office/drawing/2014/main" id="{D2A60C88-7E2D-2905-51BC-373FEF417DEC}"/>
              </a:ext>
            </a:extLst>
          </p:cNvPr>
          <p:cNvSpPr>
            <a:spLocks noGrp="1"/>
          </p:cNvSpPr>
          <p:nvPr>
            <p:ph idx="1"/>
          </p:nvPr>
        </p:nvSpPr>
        <p:spPr/>
        <p:txBody>
          <a:bodyPr/>
          <a:lstStyle/>
          <a:p>
            <a:r>
              <a:rPr lang="da-DK" dirty="0"/>
              <a:t>Formål: at kunne argumentere for egne synspunkter på et fagligt grundlag.</a:t>
            </a:r>
          </a:p>
          <a:p>
            <a:endParaRPr lang="da-DK" dirty="0"/>
          </a:p>
          <a:p>
            <a:r>
              <a:rPr lang="da-DK" dirty="0"/>
              <a:t>I skal gå rundt blandt hinanden i klassen, og I må kun snakke med den samme person en gang. I har 1 minut hver til at fortælle den anden person, I står over for, hvad I mener om følgende (jeg siger til, når det er den </a:t>
            </a:r>
            <a:r>
              <a:rPr lang="da-DK"/>
              <a:t>andens tur, </a:t>
            </a:r>
            <a:r>
              <a:rPr lang="da-DK" dirty="0"/>
              <a:t>og når I skal finde en </a:t>
            </a:r>
            <a:r>
              <a:rPr lang="da-DK"/>
              <a:t>ny samtalepartner):</a:t>
            </a:r>
            <a:endParaRPr lang="da-DK" dirty="0"/>
          </a:p>
          <a:p>
            <a:pPr marL="342900" indent="-342900">
              <a:buFontTx/>
              <a:buChar char="-"/>
            </a:pPr>
            <a:r>
              <a:rPr lang="da-DK" dirty="0"/>
              <a:t>Nævn mindst én god ting ved EU. Begrund hvorfor.</a:t>
            </a:r>
          </a:p>
          <a:p>
            <a:pPr marL="342900" indent="-342900">
              <a:buFontTx/>
              <a:buChar char="-"/>
            </a:pPr>
            <a:r>
              <a:rPr lang="da-DK" dirty="0"/>
              <a:t>Nævn mindst én dårlig ting ved EU. Begrund hvorfor.</a:t>
            </a:r>
          </a:p>
        </p:txBody>
      </p:sp>
    </p:spTree>
    <p:extLst>
      <p:ext uri="{BB962C8B-B14F-4D97-AF65-F5344CB8AC3E}">
        <p14:creationId xmlns:p14="http://schemas.microsoft.com/office/powerpoint/2010/main" val="58978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0F684-E57B-7576-9A55-02ADC21AEDA2}"/>
              </a:ext>
            </a:extLst>
          </p:cNvPr>
          <p:cNvSpPr>
            <a:spLocks noGrp="1"/>
          </p:cNvSpPr>
          <p:nvPr>
            <p:ph type="title"/>
          </p:nvPr>
        </p:nvSpPr>
        <p:spPr/>
        <p:txBody>
          <a:bodyPr/>
          <a:lstStyle/>
          <a:p>
            <a:r>
              <a:rPr lang="da-DK" dirty="0"/>
              <a:t>Undersøgelse af EU-skepsis</a:t>
            </a:r>
          </a:p>
        </p:txBody>
      </p:sp>
      <p:sp>
        <p:nvSpPr>
          <p:cNvPr id="3" name="Pladsholder til indhold 2">
            <a:extLst>
              <a:ext uri="{FF2B5EF4-FFF2-40B4-BE49-F238E27FC236}">
                <a16:creationId xmlns:a16="http://schemas.microsoft.com/office/drawing/2014/main" id="{C4138E87-7441-DC8C-7470-044C8820A068}"/>
              </a:ext>
            </a:extLst>
          </p:cNvPr>
          <p:cNvSpPr>
            <a:spLocks noGrp="1"/>
          </p:cNvSpPr>
          <p:nvPr>
            <p:ph idx="1"/>
          </p:nvPr>
        </p:nvSpPr>
        <p:spPr>
          <a:xfrm>
            <a:off x="609600" y="1883347"/>
            <a:ext cx="11582400" cy="4974653"/>
          </a:xfrm>
        </p:spPr>
        <p:txBody>
          <a:bodyPr>
            <a:normAutofit fontScale="70000" lnSpcReduction="20000"/>
          </a:bodyPr>
          <a:lstStyle/>
          <a:p>
            <a:r>
              <a:rPr lang="da-DK" dirty="0"/>
              <a:t>Find sammen i grupper af 4 personer. Split derefter gruppen i 2, således et par tager opgave A og det andet par tager opgave B.</a:t>
            </a:r>
          </a:p>
          <a:p>
            <a:endParaRPr lang="da-DK" dirty="0"/>
          </a:p>
          <a:p>
            <a:r>
              <a:rPr lang="da-DK" dirty="0"/>
              <a:t>Runde 1 (25 minutter): </a:t>
            </a:r>
          </a:p>
          <a:p>
            <a:pPr marL="342900" indent="-342900">
              <a:buFontTx/>
              <a:buChar char="-"/>
            </a:pPr>
            <a:r>
              <a:rPr lang="da-DK" dirty="0"/>
              <a:t>Halvdelen af jer skal parvist løse opgave A og den anden halvdel skal parvist løse opgave B.</a:t>
            </a:r>
          </a:p>
          <a:p>
            <a:pPr marL="342900" indent="-342900">
              <a:buFontTx/>
              <a:buChar char="-"/>
            </a:pPr>
            <a:r>
              <a:rPr lang="da-DK" dirty="0"/>
              <a:t>Dvs. I har 5 minutter til hver tabel/figur og 5 minutter til at snakke, drikke vand, gå på toilet.</a:t>
            </a:r>
          </a:p>
          <a:p>
            <a:endParaRPr lang="da-DK" dirty="0"/>
          </a:p>
          <a:p>
            <a:r>
              <a:rPr lang="da-DK" dirty="0"/>
              <a:t>Runde 2 (20 minutter):</a:t>
            </a:r>
          </a:p>
          <a:p>
            <a:pPr marL="342900" indent="-342900">
              <a:buFontTx/>
              <a:buChar char="-"/>
            </a:pPr>
            <a:r>
              <a:rPr lang="da-DK" dirty="0"/>
              <a:t>Når par A har løst denne opgave, så skal I finde sammen med parret der har løst opgave B. Begge par skal nu fremlægge jeres svar for hinanden og i fællesskab løse opgave C. </a:t>
            </a:r>
          </a:p>
          <a:p>
            <a:pPr marL="342900" indent="-342900">
              <a:buFontTx/>
              <a:buChar char="-"/>
            </a:pPr>
            <a:r>
              <a:rPr lang="da-DK" dirty="0"/>
              <a:t>Det vil sige, at I har 10 minutter til at fremlægge opgave A og 10 minutter til at fremlægge opgave B. Del jeres noter med hinanden.</a:t>
            </a:r>
          </a:p>
          <a:p>
            <a:endParaRPr lang="da-DK" dirty="0"/>
          </a:p>
          <a:p>
            <a:r>
              <a:rPr lang="da-DK" dirty="0"/>
              <a:t>Runde 3 (10 minutter):</a:t>
            </a:r>
          </a:p>
          <a:p>
            <a:pPr marL="342900" indent="-342900">
              <a:buFontTx/>
              <a:buChar char="-"/>
            </a:pPr>
            <a:r>
              <a:rPr lang="da-DK" dirty="0"/>
              <a:t>Nu går par A og par B sammen om at lave opgave C (Kig i dokumentet under dagens lektion). </a:t>
            </a:r>
          </a:p>
          <a:p>
            <a:pPr marL="342900" indent="-342900">
              <a:buFontTx/>
              <a:buChar char="-"/>
            </a:pPr>
            <a:r>
              <a:rPr lang="da-DK" dirty="0"/>
              <a:t>Fælles opsamling på klassen.</a:t>
            </a:r>
          </a:p>
          <a:p>
            <a:pPr marL="342900" indent="-342900">
              <a:buFontTx/>
              <a:buChar char="-"/>
            </a:pPr>
            <a:endParaRPr lang="da-DK" dirty="0"/>
          </a:p>
          <a:p>
            <a:r>
              <a:rPr lang="da-DK" dirty="0"/>
              <a:t>Husk, at I skal bruge de nye begreber: hård og blød euroskepsis, formel vs. Reel suverænitet samt integration i bredde og dybde.</a:t>
            </a:r>
          </a:p>
        </p:txBody>
      </p:sp>
    </p:spTree>
    <p:extLst>
      <p:ext uri="{BB962C8B-B14F-4D97-AF65-F5344CB8AC3E}">
        <p14:creationId xmlns:p14="http://schemas.microsoft.com/office/powerpoint/2010/main" val="43626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C48F90-AFD5-4232-AE7D-27B956BF7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3C96EE1-9524-4300-BFAC-56AA55EB4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55747" y="-1"/>
            <a:ext cx="6336253" cy="6858001"/>
          </a:xfrm>
          <a:custGeom>
            <a:avLst/>
            <a:gdLst>
              <a:gd name="connsiteX0" fmla="*/ 5721063 w 6336253"/>
              <a:gd name="connsiteY0" fmla="*/ 3536635 h 6858001"/>
              <a:gd name="connsiteX1" fmla="*/ 6230651 w 6336253"/>
              <a:gd name="connsiteY1" fmla="*/ 4046223 h 6858001"/>
              <a:gd name="connsiteX2" fmla="*/ 5721063 w 6336253"/>
              <a:gd name="connsiteY2" fmla="*/ 4555811 h 6858001"/>
              <a:gd name="connsiteX3" fmla="*/ 5211475 w 6336253"/>
              <a:gd name="connsiteY3" fmla="*/ 4046223 h 6858001"/>
              <a:gd name="connsiteX4" fmla="*/ 5721063 w 6336253"/>
              <a:gd name="connsiteY4" fmla="*/ 3536635 h 6858001"/>
              <a:gd name="connsiteX5" fmla="*/ 5456902 w 6336253"/>
              <a:gd name="connsiteY5" fmla="*/ 0 h 6858001"/>
              <a:gd name="connsiteX6" fmla="*/ 6321710 w 6336253"/>
              <a:gd name="connsiteY6" fmla="*/ 0 h 6858001"/>
              <a:gd name="connsiteX7" fmla="*/ 6332019 w 6336253"/>
              <a:gd name="connsiteY7" fmla="*/ 42969 h 6858001"/>
              <a:gd name="connsiteX8" fmla="*/ 6320934 w 6336253"/>
              <a:gd name="connsiteY8" fmla="*/ 219852 h 6858001"/>
              <a:gd name="connsiteX9" fmla="*/ 5774313 w 6336253"/>
              <a:gd name="connsiteY9" fmla="*/ 535443 h 6858001"/>
              <a:gd name="connsiteX10" fmla="*/ 5444200 w 6336253"/>
              <a:gd name="connsiteY10" fmla="*/ 78052 h 6858001"/>
              <a:gd name="connsiteX11" fmla="*/ 609600 w 6336253"/>
              <a:gd name="connsiteY11" fmla="*/ 0 h 6858001"/>
              <a:gd name="connsiteX12" fmla="*/ 1171409 w 6336253"/>
              <a:gd name="connsiteY12" fmla="*/ 0 h 6858001"/>
              <a:gd name="connsiteX13" fmla="*/ 4838473 w 6336253"/>
              <a:gd name="connsiteY13" fmla="*/ 0 h 6858001"/>
              <a:gd name="connsiteX14" fmla="*/ 4830349 w 6336253"/>
              <a:gd name="connsiteY14" fmla="*/ 184996 h 6858001"/>
              <a:gd name="connsiteX15" fmla="*/ 4833376 w 6336253"/>
              <a:gd name="connsiteY15" fmla="*/ 419995 h 6858001"/>
              <a:gd name="connsiteX16" fmla="*/ 5281338 w 6336253"/>
              <a:gd name="connsiteY16" fmla="*/ 1068099 h 6858001"/>
              <a:gd name="connsiteX17" fmla="*/ 5729205 w 6336253"/>
              <a:gd name="connsiteY17" fmla="*/ 2589405 h 6858001"/>
              <a:gd name="connsiteX18" fmla="*/ 5283212 w 6336253"/>
              <a:gd name="connsiteY18" fmla="*/ 3164269 h 6858001"/>
              <a:gd name="connsiteX19" fmla="*/ 5124820 w 6336253"/>
              <a:gd name="connsiteY19" fmla="*/ 4641255 h 6858001"/>
              <a:gd name="connsiteX20" fmla="*/ 5736551 w 6336253"/>
              <a:gd name="connsiteY20" fmla="*/ 5670858 h 6858001"/>
              <a:gd name="connsiteX21" fmla="*/ 6022123 w 6336253"/>
              <a:gd name="connsiteY21" fmla="*/ 6707670 h 6858001"/>
              <a:gd name="connsiteX22" fmla="*/ 6024496 w 6336253"/>
              <a:gd name="connsiteY22" fmla="*/ 6858000 h 6858001"/>
              <a:gd name="connsiteX23" fmla="*/ 2242268 w 6336253"/>
              <a:gd name="connsiteY23" fmla="*/ 6858000 h 6858001"/>
              <a:gd name="connsiteX24" fmla="*/ 2242268 w 6336253"/>
              <a:gd name="connsiteY24" fmla="*/ 6858001 h 6858001"/>
              <a:gd name="connsiteX25" fmla="*/ 0 w 6336253"/>
              <a:gd name="connsiteY25" fmla="*/ 6858001 h 6858001"/>
              <a:gd name="connsiteX26" fmla="*/ 0 w 6336253"/>
              <a:gd name="connsiteY26" fmla="*/ 1 h 6858001"/>
              <a:gd name="connsiteX27" fmla="*/ 609600 w 6336253"/>
              <a:gd name="connsiteY2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36253" h="6858001">
                <a:moveTo>
                  <a:pt x="5721063" y="3536635"/>
                </a:moveTo>
                <a:cubicBezTo>
                  <a:pt x="6002501" y="3536635"/>
                  <a:pt x="6230651" y="3764785"/>
                  <a:pt x="6230651" y="4046223"/>
                </a:cubicBezTo>
                <a:cubicBezTo>
                  <a:pt x="6230651" y="4327661"/>
                  <a:pt x="6002501" y="4555811"/>
                  <a:pt x="5721063" y="4555811"/>
                </a:cubicBezTo>
                <a:cubicBezTo>
                  <a:pt x="5439625" y="4555811"/>
                  <a:pt x="5211475" y="4327661"/>
                  <a:pt x="5211475" y="4046223"/>
                </a:cubicBezTo>
                <a:cubicBezTo>
                  <a:pt x="5211475" y="3764785"/>
                  <a:pt x="5439625" y="3536635"/>
                  <a:pt x="5721063" y="3536635"/>
                </a:cubicBezTo>
                <a:close/>
                <a:moveTo>
                  <a:pt x="5456902" y="0"/>
                </a:moveTo>
                <a:lnTo>
                  <a:pt x="6321710" y="0"/>
                </a:lnTo>
                <a:lnTo>
                  <a:pt x="6332019" y="42969"/>
                </a:lnTo>
                <a:cubicBezTo>
                  <a:pt x="6340015" y="100391"/>
                  <a:pt x="6336884" y="160329"/>
                  <a:pt x="6320934" y="219852"/>
                </a:cubicBezTo>
                <a:cubicBezTo>
                  <a:pt x="6257137" y="457945"/>
                  <a:pt x="6012407" y="599240"/>
                  <a:pt x="5774313" y="535443"/>
                </a:cubicBezTo>
                <a:cubicBezTo>
                  <a:pt x="5565982" y="479621"/>
                  <a:pt x="5431761" y="285271"/>
                  <a:pt x="5444200" y="78052"/>
                </a:cubicBezTo>
                <a:close/>
                <a:moveTo>
                  <a:pt x="609600" y="0"/>
                </a:moveTo>
                <a:lnTo>
                  <a:pt x="1171409" y="0"/>
                </a:lnTo>
                <a:lnTo>
                  <a:pt x="4838473" y="0"/>
                </a:lnTo>
                <a:lnTo>
                  <a:pt x="4830349" y="184996"/>
                </a:lnTo>
                <a:cubicBezTo>
                  <a:pt x="4828991" y="263520"/>
                  <a:pt x="4829864" y="341910"/>
                  <a:pt x="4833376" y="419995"/>
                </a:cubicBezTo>
                <a:cubicBezTo>
                  <a:pt x="4846565" y="709488"/>
                  <a:pt x="5075226" y="891535"/>
                  <a:pt x="5281338" y="1068099"/>
                </a:cubicBezTo>
                <a:cubicBezTo>
                  <a:pt x="5795128" y="1508061"/>
                  <a:pt x="5969974" y="2032158"/>
                  <a:pt x="5729205" y="2589405"/>
                </a:cubicBezTo>
                <a:cubicBezTo>
                  <a:pt x="5635831" y="2805523"/>
                  <a:pt x="5454276" y="2993264"/>
                  <a:pt x="5283212" y="3164269"/>
                </a:cubicBezTo>
                <a:cubicBezTo>
                  <a:pt x="4824418" y="3622744"/>
                  <a:pt x="4843217" y="4154456"/>
                  <a:pt x="5124820" y="4641255"/>
                </a:cubicBezTo>
                <a:cubicBezTo>
                  <a:pt x="5325440" y="4986832"/>
                  <a:pt x="5565996" y="5311556"/>
                  <a:pt x="5736551" y="5670858"/>
                </a:cubicBezTo>
                <a:cubicBezTo>
                  <a:pt x="5902602" y="6019042"/>
                  <a:pt x="6001121" y="6366409"/>
                  <a:pt x="6022123" y="6707670"/>
                </a:cubicBezTo>
                <a:lnTo>
                  <a:pt x="6024496" y="6858000"/>
                </a:lnTo>
                <a:lnTo>
                  <a:pt x="2242268" y="6858000"/>
                </a:lnTo>
                <a:lnTo>
                  <a:pt x="2242268" y="6858001"/>
                </a:lnTo>
                <a:lnTo>
                  <a:pt x="0" y="6858001"/>
                </a:lnTo>
                <a:lnTo>
                  <a:pt x="0" y="1"/>
                </a:lnTo>
                <a:lnTo>
                  <a:pt x="60960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55C4368-EEE1-B328-05C7-7C915A072DB3}"/>
              </a:ext>
            </a:extLst>
          </p:cNvPr>
          <p:cNvSpPr>
            <a:spLocks noGrp="1"/>
          </p:cNvSpPr>
          <p:nvPr>
            <p:ph type="title"/>
          </p:nvPr>
        </p:nvSpPr>
        <p:spPr>
          <a:xfrm>
            <a:off x="609600" y="552782"/>
            <a:ext cx="5545870" cy="1658525"/>
          </a:xfrm>
        </p:spPr>
        <p:txBody>
          <a:bodyPr>
            <a:normAutofit/>
          </a:bodyPr>
          <a:lstStyle/>
          <a:p>
            <a:r>
              <a:rPr lang="da-DK" dirty="0"/>
              <a:t>Diskussion af forbeholdene</a:t>
            </a:r>
          </a:p>
        </p:txBody>
      </p:sp>
      <p:sp>
        <p:nvSpPr>
          <p:cNvPr id="3" name="Pladsholder til indhold 2">
            <a:extLst>
              <a:ext uri="{FF2B5EF4-FFF2-40B4-BE49-F238E27FC236}">
                <a16:creationId xmlns:a16="http://schemas.microsoft.com/office/drawing/2014/main" id="{40B4215B-6DB7-29DD-4B7E-4CB71F0BFEE9}"/>
              </a:ext>
            </a:extLst>
          </p:cNvPr>
          <p:cNvSpPr>
            <a:spLocks noGrp="1"/>
          </p:cNvSpPr>
          <p:nvPr>
            <p:ph idx="1"/>
          </p:nvPr>
        </p:nvSpPr>
        <p:spPr>
          <a:xfrm>
            <a:off x="609600" y="2211307"/>
            <a:ext cx="5545867" cy="4333872"/>
          </a:xfrm>
        </p:spPr>
        <p:txBody>
          <a:bodyPr>
            <a:normAutofit lnSpcReduction="10000"/>
          </a:bodyPr>
          <a:lstStyle/>
          <a:p>
            <a:pPr>
              <a:lnSpc>
                <a:spcPct val="100000"/>
              </a:lnSpc>
            </a:pPr>
            <a:r>
              <a:rPr lang="da-DK" sz="1800" dirty="0"/>
              <a:t>Hvilket udsagn er du mest enig i?</a:t>
            </a:r>
          </a:p>
          <a:p>
            <a:pPr marL="342900" indent="-342900">
              <a:lnSpc>
                <a:spcPct val="100000"/>
              </a:lnSpc>
              <a:buFontTx/>
              <a:buChar char="-"/>
            </a:pPr>
            <a:r>
              <a:rPr lang="da-DK" sz="1800" dirty="0"/>
              <a:t>Udsagn A: ”Forbeholdene bør bevares, så Danmark bevarer formel suverænitet på henholdsvis det økonomiske, det retslige og det forsvarspolitiske område” (stil dig ved døren)</a:t>
            </a:r>
          </a:p>
          <a:p>
            <a:pPr marL="342900" indent="-342900">
              <a:lnSpc>
                <a:spcPct val="100000"/>
              </a:lnSpc>
              <a:buFontTx/>
              <a:buChar char="-"/>
            </a:pPr>
            <a:r>
              <a:rPr lang="da-DK" sz="1800" dirty="0"/>
              <a:t>Udsagn B: ”Forbeholdene bør afskaffes, så Danmark opnår reel suverænitet på henholdsvis det økonomisk, det retslige og det forsvarspolitiske område” (stil dig ved vinduerne)</a:t>
            </a:r>
          </a:p>
          <a:p>
            <a:pPr>
              <a:lnSpc>
                <a:spcPct val="100000"/>
              </a:lnSpc>
            </a:pPr>
            <a:r>
              <a:rPr lang="da-DK" sz="1800" dirty="0"/>
              <a:t>Nu skal gruppe A og gruppe B diskutere indbyrdes om, hvorfor I er enige i dette udsagn.</a:t>
            </a:r>
          </a:p>
          <a:p>
            <a:pPr>
              <a:lnSpc>
                <a:spcPct val="100000"/>
              </a:lnSpc>
            </a:pPr>
            <a:r>
              <a:rPr lang="da-DK" sz="1800" dirty="0"/>
              <a:t>Fælles diskussion på klassen: hvilke argumenter har I for og imod?</a:t>
            </a:r>
          </a:p>
        </p:txBody>
      </p:sp>
      <p:pic>
        <p:nvPicPr>
          <p:cNvPr id="5" name="Billede 4" descr="Et billede, der indeholder tekst, Font/skrifttype, papir, brev&#10;&#10;Indhold genereret af kunstig intelligens kan være forkert.">
            <a:extLst>
              <a:ext uri="{FF2B5EF4-FFF2-40B4-BE49-F238E27FC236}">
                <a16:creationId xmlns:a16="http://schemas.microsoft.com/office/drawing/2014/main" id="{C510BC3F-BFDE-B673-8260-08865FB73FD3}"/>
              </a:ext>
            </a:extLst>
          </p:cNvPr>
          <p:cNvPicPr>
            <a:picLocks noChangeAspect="1"/>
          </p:cNvPicPr>
          <p:nvPr/>
        </p:nvPicPr>
        <p:blipFill>
          <a:blip r:embed="rId2"/>
          <a:stretch>
            <a:fillRect/>
          </a:stretch>
        </p:blipFill>
        <p:spPr>
          <a:xfrm>
            <a:off x="6374543" y="552782"/>
            <a:ext cx="5706222" cy="6305218"/>
          </a:xfrm>
          <a:prstGeom prst="rect">
            <a:avLst/>
          </a:prstGeom>
        </p:spPr>
      </p:pic>
    </p:spTree>
    <p:extLst>
      <p:ext uri="{BB962C8B-B14F-4D97-AF65-F5344CB8AC3E}">
        <p14:creationId xmlns:p14="http://schemas.microsoft.com/office/powerpoint/2010/main" val="105378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5601C-EA28-5171-FA00-9BF9B7C2B5A5}"/>
              </a:ext>
            </a:extLst>
          </p:cNvPr>
          <p:cNvSpPr>
            <a:spLocks noGrp="1"/>
          </p:cNvSpPr>
          <p:nvPr>
            <p:ph type="title"/>
          </p:nvPr>
        </p:nvSpPr>
        <p:spPr/>
        <p:txBody>
          <a:bodyPr/>
          <a:lstStyle/>
          <a:p>
            <a:r>
              <a:rPr lang="da-DK" dirty="0"/>
              <a:t>Dagens program</a:t>
            </a:r>
          </a:p>
        </p:txBody>
      </p:sp>
      <p:sp>
        <p:nvSpPr>
          <p:cNvPr id="3" name="Pladsholder til indhold 2">
            <a:extLst>
              <a:ext uri="{FF2B5EF4-FFF2-40B4-BE49-F238E27FC236}">
                <a16:creationId xmlns:a16="http://schemas.microsoft.com/office/drawing/2014/main" id="{6CAC3FDD-539B-A4D4-02EB-B4ABC4D15CC4}"/>
              </a:ext>
            </a:extLst>
          </p:cNvPr>
          <p:cNvSpPr>
            <a:spLocks noGrp="1"/>
          </p:cNvSpPr>
          <p:nvPr>
            <p:ph idx="1"/>
          </p:nvPr>
        </p:nvSpPr>
        <p:spPr/>
        <p:txBody>
          <a:bodyPr/>
          <a:lstStyle/>
          <a:p>
            <a:pPr marL="342900" indent="-342900">
              <a:buFont typeface="Arial" panose="020B0604020202020204" pitchFamily="34" charset="0"/>
              <a:buChar char="•"/>
            </a:pPr>
            <a:r>
              <a:rPr lang="da-DK" dirty="0"/>
              <a:t>Lektien til i dag: Lovgivningsprocessen i Danmark.</a:t>
            </a:r>
          </a:p>
          <a:p>
            <a:pPr marL="342900" indent="-342900">
              <a:buFont typeface="Arial" panose="020B0604020202020204" pitchFamily="34" charset="0"/>
              <a:buChar char="•"/>
            </a:pPr>
            <a:r>
              <a:rPr lang="da-DK" dirty="0"/>
              <a:t>Læse + begrebsdefinitioner</a:t>
            </a:r>
          </a:p>
          <a:p>
            <a:pPr marL="342900" indent="-342900">
              <a:buFont typeface="Arial" panose="020B0604020202020204" pitchFamily="34" charset="0"/>
              <a:buChar char="•"/>
            </a:pPr>
            <a:r>
              <a:rPr lang="da-DK" dirty="0"/>
              <a:t>(Hvis der er tid) Speeddating – Nævn én god ting ved EU og nævn </a:t>
            </a:r>
            <a:r>
              <a:rPr lang="da-DK" sz="1800" dirty="0"/>
              <a:t>én dårlig ting ved EU.</a:t>
            </a:r>
          </a:p>
          <a:p>
            <a:pPr marL="342900" indent="-342900">
              <a:buFont typeface="Arial" panose="020B0604020202020204" pitchFamily="34" charset="0"/>
              <a:buChar char="•"/>
            </a:pPr>
            <a:r>
              <a:rPr lang="da-DK" sz="1800" dirty="0"/>
              <a:t>Gruppearbejde: undersøgelse af EU-skepsis i Danmark og andre EU-medlemslande.</a:t>
            </a:r>
          </a:p>
          <a:p>
            <a:pPr marL="571500" lvl="1" indent="-342900">
              <a:buFont typeface="Arial" panose="020B0604020202020204" pitchFamily="34" charset="0"/>
              <a:buChar char="•"/>
            </a:pPr>
            <a:r>
              <a:rPr lang="da-DK" dirty="0"/>
              <a:t>Opsamling</a:t>
            </a:r>
          </a:p>
          <a:p>
            <a:pPr marL="342900" indent="-342900">
              <a:buFont typeface="Arial" panose="020B0604020202020204" pitchFamily="34" charset="0"/>
              <a:buChar char="•"/>
            </a:pPr>
            <a:r>
              <a:rPr lang="da-DK" dirty="0"/>
              <a:t>(Hvis der er tid) Diskussion af forbeholdene</a:t>
            </a:r>
          </a:p>
          <a:p>
            <a:pPr marL="342900" indent="-342900">
              <a:buFont typeface="Arial" panose="020B0604020202020204" pitchFamily="34" charset="0"/>
              <a:buChar char="•"/>
            </a:pPr>
            <a:endParaRPr lang="da-DK" dirty="0"/>
          </a:p>
        </p:txBody>
      </p:sp>
    </p:spTree>
    <p:extLst>
      <p:ext uri="{BB962C8B-B14F-4D97-AF65-F5344CB8AC3E}">
        <p14:creationId xmlns:p14="http://schemas.microsoft.com/office/powerpoint/2010/main" val="199885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C48F90-AFD5-4232-AE7D-27B956BF7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3C96EE1-9524-4300-BFAC-56AA55EB4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55747" y="-1"/>
            <a:ext cx="6336253" cy="6858001"/>
          </a:xfrm>
          <a:custGeom>
            <a:avLst/>
            <a:gdLst>
              <a:gd name="connsiteX0" fmla="*/ 5721063 w 6336253"/>
              <a:gd name="connsiteY0" fmla="*/ 3536635 h 6858001"/>
              <a:gd name="connsiteX1" fmla="*/ 6230651 w 6336253"/>
              <a:gd name="connsiteY1" fmla="*/ 4046223 h 6858001"/>
              <a:gd name="connsiteX2" fmla="*/ 5721063 w 6336253"/>
              <a:gd name="connsiteY2" fmla="*/ 4555811 h 6858001"/>
              <a:gd name="connsiteX3" fmla="*/ 5211475 w 6336253"/>
              <a:gd name="connsiteY3" fmla="*/ 4046223 h 6858001"/>
              <a:gd name="connsiteX4" fmla="*/ 5721063 w 6336253"/>
              <a:gd name="connsiteY4" fmla="*/ 3536635 h 6858001"/>
              <a:gd name="connsiteX5" fmla="*/ 5456902 w 6336253"/>
              <a:gd name="connsiteY5" fmla="*/ 0 h 6858001"/>
              <a:gd name="connsiteX6" fmla="*/ 6321710 w 6336253"/>
              <a:gd name="connsiteY6" fmla="*/ 0 h 6858001"/>
              <a:gd name="connsiteX7" fmla="*/ 6332019 w 6336253"/>
              <a:gd name="connsiteY7" fmla="*/ 42969 h 6858001"/>
              <a:gd name="connsiteX8" fmla="*/ 6320934 w 6336253"/>
              <a:gd name="connsiteY8" fmla="*/ 219852 h 6858001"/>
              <a:gd name="connsiteX9" fmla="*/ 5774313 w 6336253"/>
              <a:gd name="connsiteY9" fmla="*/ 535443 h 6858001"/>
              <a:gd name="connsiteX10" fmla="*/ 5444200 w 6336253"/>
              <a:gd name="connsiteY10" fmla="*/ 78052 h 6858001"/>
              <a:gd name="connsiteX11" fmla="*/ 609600 w 6336253"/>
              <a:gd name="connsiteY11" fmla="*/ 0 h 6858001"/>
              <a:gd name="connsiteX12" fmla="*/ 1171409 w 6336253"/>
              <a:gd name="connsiteY12" fmla="*/ 0 h 6858001"/>
              <a:gd name="connsiteX13" fmla="*/ 4838473 w 6336253"/>
              <a:gd name="connsiteY13" fmla="*/ 0 h 6858001"/>
              <a:gd name="connsiteX14" fmla="*/ 4830349 w 6336253"/>
              <a:gd name="connsiteY14" fmla="*/ 184996 h 6858001"/>
              <a:gd name="connsiteX15" fmla="*/ 4833376 w 6336253"/>
              <a:gd name="connsiteY15" fmla="*/ 419995 h 6858001"/>
              <a:gd name="connsiteX16" fmla="*/ 5281338 w 6336253"/>
              <a:gd name="connsiteY16" fmla="*/ 1068099 h 6858001"/>
              <a:gd name="connsiteX17" fmla="*/ 5729205 w 6336253"/>
              <a:gd name="connsiteY17" fmla="*/ 2589405 h 6858001"/>
              <a:gd name="connsiteX18" fmla="*/ 5283212 w 6336253"/>
              <a:gd name="connsiteY18" fmla="*/ 3164269 h 6858001"/>
              <a:gd name="connsiteX19" fmla="*/ 5124820 w 6336253"/>
              <a:gd name="connsiteY19" fmla="*/ 4641255 h 6858001"/>
              <a:gd name="connsiteX20" fmla="*/ 5736551 w 6336253"/>
              <a:gd name="connsiteY20" fmla="*/ 5670858 h 6858001"/>
              <a:gd name="connsiteX21" fmla="*/ 6022123 w 6336253"/>
              <a:gd name="connsiteY21" fmla="*/ 6707670 h 6858001"/>
              <a:gd name="connsiteX22" fmla="*/ 6024496 w 6336253"/>
              <a:gd name="connsiteY22" fmla="*/ 6858000 h 6858001"/>
              <a:gd name="connsiteX23" fmla="*/ 2242268 w 6336253"/>
              <a:gd name="connsiteY23" fmla="*/ 6858000 h 6858001"/>
              <a:gd name="connsiteX24" fmla="*/ 2242268 w 6336253"/>
              <a:gd name="connsiteY24" fmla="*/ 6858001 h 6858001"/>
              <a:gd name="connsiteX25" fmla="*/ 0 w 6336253"/>
              <a:gd name="connsiteY25" fmla="*/ 6858001 h 6858001"/>
              <a:gd name="connsiteX26" fmla="*/ 0 w 6336253"/>
              <a:gd name="connsiteY26" fmla="*/ 1 h 6858001"/>
              <a:gd name="connsiteX27" fmla="*/ 609600 w 6336253"/>
              <a:gd name="connsiteY2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36253" h="6858001">
                <a:moveTo>
                  <a:pt x="5721063" y="3536635"/>
                </a:moveTo>
                <a:cubicBezTo>
                  <a:pt x="6002501" y="3536635"/>
                  <a:pt x="6230651" y="3764785"/>
                  <a:pt x="6230651" y="4046223"/>
                </a:cubicBezTo>
                <a:cubicBezTo>
                  <a:pt x="6230651" y="4327661"/>
                  <a:pt x="6002501" y="4555811"/>
                  <a:pt x="5721063" y="4555811"/>
                </a:cubicBezTo>
                <a:cubicBezTo>
                  <a:pt x="5439625" y="4555811"/>
                  <a:pt x="5211475" y="4327661"/>
                  <a:pt x="5211475" y="4046223"/>
                </a:cubicBezTo>
                <a:cubicBezTo>
                  <a:pt x="5211475" y="3764785"/>
                  <a:pt x="5439625" y="3536635"/>
                  <a:pt x="5721063" y="3536635"/>
                </a:cubicBezTo>
                <a:close/>
                <a:moveTo>
                  <a:pt x="5456902" y="0"/>
                </a:moveTo>
                <a:lnTo>
                  <a:pt x="6321710" y="0"/>
                </a:lnTo>
                <a:lnTo>
                  <a:pt x="6332019" y="42969"/>
                </a:lnTo>
                <a:cubicBezTo>
                  <a:pt x="6340015" y="100391"/>
                  <a:pt x="6336884" y="160329"/>
                  <a:pt x="6320934" y="219852"/>
                </a:cubicBezTo>
                <a:cubicBezTo>
                  <a:pt x="6257137" y="457945"/>
                  <a:pt x="6012407" y="599240"/>
                  <a:pt x="5774313" y="535443"/>
                </a:cubicBezTo>
                <a:cubicBezTo>
                  <a:pt x="5565982" y="479621"/>
                  <a:pt x="5431761" y="285271"/>
                  <a:pt x="5444200" y="78052"/>
                </a:cubicBezTo>
                <a:close/>
                <a:moveTo>
                  <a:pt x="609600" y="0"/>
                </a:moveTo>
                <a:lnTo>
                  <a:pt x="1171409" y="0"/>
                </a:lnTo>
                <a:lnTo>
                  <a:pt x="4838473" y="0"/>
                </a:lnTo>
                <a:lnTo>
                  <a:pt x="4830349" y="184996"/>
                </a:lnTo>
                <a:cubicBezTo>
                  <a:pt x="4828991" y="263520"/>
                  <a:pt x="4829864" y="341910"/>
                  <a:pt x="4833376" y="419995"/>
                </a:cubicBezTo>
                <a:cubicBezTo>
                  <a:pt x="4846565" y="709488"/>
                  <a:pt x="5075226" y="891535"/>
                  <a:pt x="5281338" y="1068099"/>
                </a:cubicBezTo>
                <a:cubicBezTo>
                  <a:pt x="5795128" y="1508061"/>
                  <a:pt x="5969974" y="2032158"/>
                  <a:pt x="5729205" y="2589405"/>
                </a:cubicBezTo>
                <a:cubicBezTo>
                  <a:pt x="5635831" y="2805523"/>
                  <a:pt x="5454276" y="2993264"/>
                  <a:pt x="5283212" y="3164269"/>
                </a:cubicBezTo>
                <a:cubicBezTo>
                  <a:pt x="4824418" y="3622744"/>
                  <a:pt x="4843217" y="4154456"/>
                  <a:pt x="5124820" y="4641255"/>
                </a:cubicBezTo>
                <a:cubicBezTo>
                  <a:pt x="5325440" y="4986832"/>
                  <a:pt x="5565996" y="5311556"/>
                  <a:pt x="5736551" y="5670858"/>
                </a:cubicBezTo>
                <a:cubicBezTo>
                  <a:pt x="5902602" y="6019042"/>
                  <a:pt x="6001121" y="6366409"/>
                  <a:pt x="6022123" y="6707670"/>
                </a:cubicBezTo>
                <a:lnTo>
                  <a:pt x="6024496" y="6858000"/>
                </a:lnTo>
                <a:lnTo>
                  <a:pt x="2242268" y="6858000"/>
                </a:lnTo>
                <a:lnTo>
                  <a:pt x="2242268" y="6858001"/>
                </a:lnTo>
                <a:lnTo>
                  <a:pt x="0" y="6858001"/>
                </a:lnTo>
                <a:lnTo>
                  <a:pt x="0" y="1"/>
                </a:lnTo>
                <a:lnTo>
                  <a:pt x="60960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E719671-9018-9F87-46B6-E9FC5F92DBA0}"/>
              </a:ext>
            </a:extLst>
          </p:cNvPr>
          <p:cNvSpPr>
            <a:spLocks noGrp="1"/>
          </p:cNvSpPr>
          <p:nvPr>
            <p:ph type="title"/>
          </p:nvPr>
        </p:nvSpPr>
        <p:spPr>
          <a:xfrm>
            <a:off x="609600" y="552782"/>
            <a:ext cx="5545870" cy="1658525"/>
          </a:xfrm>
        </p:spPr>
        <p:txBody>
          <a:bodyPr vert="horz" lIns="91440" tIns="45720" rIns="91440" bIns="45720" rtlCol="0">
            <a:normAutofit/>
          </a:bodyPr>
          <a:lstStyle/>
          <a:p>
            <a:r>
              <a:rPr lang="en-US"/>
              <a:t>Lektien til i dag</a:t>
            </a:r>
          </a:p>
        </p:txBody>
      </p:sp>
      <p:sp>
        <p:nvSpPr>
          <p:cNvPr id="3" name="Pladsholder til indhold 2">
            <a:extLst>
              <a:ext uri="{FF2B5EF4-FFF2-40B4-BE49-F238E27FC236}">
                <a16:creationId xmlns:a16="http://schemas.microsoft.com/office/drawing/2014/main" id="{76A6F722-BAEF-0E2A-6867-71D5556C1B1E}"/>
              </a:ext>
            </a:extLst>
          </p:cNvPr>
          <p:cNvSpPr>
            <a:spLocks noGrp="1"/>
          </p:cNvSpPr>
          <p:nvPr>
            <p:ph idx="1"/>
          </p:nvPr>
        </p:nvSpPr>
        <p:spPr>
          <a:xfrm>
            <a:off x="609600" y="2548521"/>
            <a:ext cx="5545867" cy="3470616"/>
          </a:xfrm>
        </p:spPr>
        <p:txBody>
          <a:bodyPr vert="horz" lIns="91440" tIns="45720" rIns="91440" bIns="45720" rtlCol="0">
            <a:normAutofit/>
          </a:bodyPr>
          <a:lstStyle/>
          <a:p>
            <a:r>
              <a:rPr lang="da-DK" b="1" dirty="0"/>
              <a:t>Sammenligningen af beslutningsprocessen i Danmark og i EU</a:t>
            </a:r>
            <a:endParaRPr lang="da-DK" dirty="0"/>
          </a:p>
          <a:p>
            <a:r>
              <a:rPr lang="da-DK" b="1" dirty="0"/>
              <a:t> </a:t>
            </a:r>
            <a:endParaRPr lang="da-DK" dirty="0"/>
          </a:p>
          <a:p>
            <a:r>
              <a:rPr lang="da-DK" i="1" dirty="0"/>
              <a:t>Skriv de relevante aktører og deres handlinger i kolonnen under den almindelige lovgivningsprocedure i EU.</a:t>
            </a:r>
            <a:endParaRPr lang="da-DK" dirty="0"/>
          </a:p>
          <a:p>
            <a:endParaRPr lang="en-US" dirty="0"/>
          </a:p>
        </p:txBody>
      </p:sp>
      <p:pic>
        <p:nvPicPr>
          <p:cNvPr id="5" name="Pladsholder til indhold 4">
            <a:extLst>
              <a:ext uri="{FF2B5EF4-FFF2-40B4-BE49-F238E27FC236}">
                <a16:creationId xmlns:a16="http://schemas.microsoft.com/office/drawing/2014/main" id="{A5DACEB9-EF62-8DD3-2EA7-94A927077196}"/>
              </a:ext>
            </a:extLst>
          </p:cNvPr>
          <p:cNvPicPr>
            <a:picLocks noChangeAspect="1"/>
          </p:cNvPicPr>
          <p:nvPr/>
        </p:nvPicPr>
        <p:blipFill>
          <a:blip r:embed="rId2"/>
          <a:stretch>
            <a:fillRect/>
          </a:stretch>
        </p:blipFill>
        <p:spPr>
          <a:xfrm>
            <a:off x="6827885" y="552782"/>
            <a:ext cx="4754515" cy="6115133"/>
          </a:xfrm>
          <a:prstGeom prst="rect">
            <a:avLst/>
          </a:prstGeom>
        </p:spPr>
      </p:pic>
    </p:spTree>
    <p:extLst>
      <p:ext uri="{BB962C8B-B14F-4D97-AF65-F5344CB8AC3E}">
        <p14:creationId xmlns:p14="http://schemas.microsoft.com/office/powerpoint/2010/main" val="2139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24149-543C-C0A7-94B8-C1507D231BD4}"/>
              </a:ext>
            </a:extLst>
          </p:cNvPr>
          <p:cNvSpPr>
            <a:spLocks noGrp="1"/>
          </p:cNvSpPr>
          <p:nvPr>
            <p:ph type="title"/>
          </p:nvPr>
        </p:nvSpPr>
        <p:spPr/>
        <p:txBody>
          <a:bodyPr/>
          <a:lstStyle/>
          <a:p>
            <a:r>
              <a:rPr lang="da-DK" dirty="0"/>
              <a:t>Bestemmer EU for meget?</a:t>
            </a:r>
          </a:p>
        </p:txBody>
      </p:sp>
      <p:sp>
        <p:nvSpPr>
          <p:cNvPr id="3" name="Pladsholder til indhold 2">
            <a:extLst>
              <a:ext uri="{FF2B5EF4-FFF2-40B4-BE49-F238E27FC236}">
                <a16:creationId xmlns:a16="http://schemas.microsoft.com/office/drawing/2014/main" id="{B24F48D6-1A6F-5547-D39D-202EC829EED5}"/>
              </a:ext>
            </a:extLst>
          </p:cNvPr>
          <p:cNvSpPr>
            <a:spLocks noGrp="1"/>
          </p:cNvSpPr>
          <p:nvPr>
            <p:ph idx="1"/>
          </p:nvPr>
        </p:nvSpPr>
        <p:spPr/>
        <p:txBody>
          <a:bodyPr/>
          <a:lstStyle/>
          <a:p>
            <a:r>
              <a:rPr lang="da-DK" dirty="0"/>
              <a:t>Siden Kul- og Stålunionen er samarbejdet vokset både i bredden og dybden (integration). </a:t>
            </a:r>
          </a:p>
          <a:p>
            <a:r>
              <a:rPr lang="da-DK" dirty="0"/>
              <a:t>Formålet med EU er jo netop at skabe en stadig snævrere union mellem de europæiske folk, hvor fred, fri bevægelighed og fælles værdier står i centrum.</a:t>
            </a:r>
          </a:p>
          <a:p>
            <a:r>
              <a:rPr lang="da-DK" dirty="0"/>
              <a:t>MEN…</a:t>
            </a:r>
          </a:p>
          <a:p>
            <a:r>
              <a:rPr lang="da-DK" dirty="0"/>
              <a:t>Deler EU-borgerne nødvendigvis samme holdning til EU?</a:t>
            </a:r>
          </a:p>
        </p:txBody>
      </p:sp>
    </p:spTree>
    <p:extLst>
      <p:ext uri="{BB962C8B-B14F-4D97-AF65-F5344CB8AC3E}">
        <p14:creationId xmlns:p14="http://schemas.microsoft.com/office/powerpoint/2010/main" val="198726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E26E8-C2AE-9E87-D0A1-18F7819B512A}"/>
              </a:ext>
            </a:extLst>
          </p:cNvPr>
          <p:cNvSpPr>
            <a:spLocks noGrp="1"/>
          </p:cNvSpPr>
          <p:nvPr>
            <p:ph type="title"/>
          </p:nvPr>
        </p:nvSpPr>
        <p:spPr/>
        <p:txBody>
          <a:bodyPr>
            <a:normAutofit fontScale="90000"/>
          </a:bodyPr>
          <a:lstStyle/>
          <a:p>
            <a:r>
              <a:rPr lang="da-DK" dirty="0"/>
              <a:t>Læs fra s. 50 – 59 pdf’en ”EU’s udfordringer”</a:t>
            </a:r>
          </a:p>
        </p:txBody>
      </p:sp>
      <p:sp>
        <p:nvSpPr>
          <p:cNvPr id="3" name="Pladsholder til indhold 2">
            <a:extLst>
              <a:ext uri="{FF2B5EF4-FFF2-40B4-BE49-F238E27FC236}">
                <a16:creationId xmlns:a16="http://schemas.microsoft.com/office/drawing/2014/main" id="{CF9583A5-8C0A-4A85-CB27-D22195990343}"/>
              </a:ext>
            </a:extLst>
          </p:cNvPr>
          <p:cNvSpPr>
            <a:spLocks noGrp="1"/>
          </p:cNvSpPr>
          <p:nvPr>
            <p:ph idx="1"/>
          </p:nvPr>
        </p:nvSpPr>
        <p:spPr/>
        <p:txBody>
          <a:bodyPr/>
          <a:lstStyle/>
          <a:p>
            <a:endParaRPr lang="da-DK" dirty="0"/>
          </a:p>
          <a:p>
            <a:pPr marL="342900" indent="-342900">
              <a:buFontTx/>
              <a:buChar char="-"/>
            </a:pPr>
            <a:r>
              <a:rPr lang="da-DK" dirty="0"/>
              <a:t>Notér løbende følgende begreber i jeres begrebsliste: </a:t>
            </a:r>
          </a:p>
          <a:p>
            <a:pPr marL="342900" indent="-342900">
              <a:buFontTx/>
              <a:buChar char="-"/>
            </a:pPr>
            <a:r>
              <a:rPr lang="da-DK" dirty="0"/>
              <a:t>Det nationale kompromis, herunder de konkrete forbehold.</a:t>
            </a:r>
          </a:p>
          <a:p>
            <a:pPr marL="342900" indent="-342900">
              <a:buFontTx/>
              <a:buChar char="-"/>
            </a:pPr>
            <a:r>
              <a:rPr lang="da-DK" dirty="0"/>
              <a:t>Hård vs. blød euroskepsis</a:t>
            </a:r>
          </a:p>
          <a:p>
            <a:pPr marL="342900" indent="-342900">
              <a:buFontTx/>
              <a:buChar char="-"/>
            </a:pPr>
            <a:r>
              <a:rPr lang="da-DK" dirty="0"/>
              <a:t>Formel vs. reel suverænitet</a:t>
            </a:r>
          </a:p>
        </p:txBody>
      </p:sp>
    </p:spTree>
    <p:extLst>
      <p:ext uri="{BB962C8B-B14F-4D97-AF65-F5344CB8AC3E}">
        <p14:creationId xmlns:p14="http://schemas.microsoft.com/office/powerpoint/2010/main" val="210815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6CFEE-498F-1D74-117A-44910C022774}"/>
              </a:ext>
            </a:extLst>
          </p:cNvPr>
          <p:cNvSpPr>
            <a:spLocks noGrp="1"/>
          </p:cNvSpPr>
          <p:nvPr>
            <p:ph type="title"/>
          </p:nvPr>
        </p:nvSpPr>
        <p:spPr/>
        <p:txBody>
          <a:bodyPr/>
          <a:lstStyle/>
          <a:p>
            <a:r>
              <a:rPr lang="da-DK" dirty="0"/>
              <a:t>Det nationale kompromis</a:t>
            </a:r>
          </a:p>
        </p:txBody>
      </p:sp>
      <p:sp>
        <p:nvSpPr>
          <p:cNvPr id="3" name="Pladsholder til indhold 2">
            <a:extLst>
              <a:ext uri="{FF2B5EF4-FFF2-40B4-BE49-F238E27FC236}">
                <a16:creationId xmlns:a16="http://schemas.microsoft.com/office/drawing/2014/main" id="{67811ED9-FC54-3B9C-2F57-15B1EFF480FF}"/>
              </a:ext>
            </a:extLst>
          </p:cNvPr>
          <p:cNvSpPr>
            <a:spLocks noGrp="1"/>
          </p:cNvSpPr>
          <p:nvPr>
            <p:ph idx="1"/>
          </p:nvPr>
        </p:nvSpPr>
        <p:spPr/>
        <p:txBody>
          <a:bodyPr>
            <a:normAutofit fontScale="92500"/>
          </a:bodyPr>
          <a:lstStyle/>
          <a:p>
            <a:r>
              <a:rPr lang="da-DK" dirty="0"/>
              <a:t>DK stemte ‘nej’ til Maastricht-traktaten i 1992 – ville ikke afgive så meget suverænitet, som det krævede.</a:t>
            </a:r>
          </a:p>
          <a:p>
            <a:r>
              <a:rPr lang="da-DK" dirty="0"/>
              <a:t>Indgik Edinburgh-aftalen eller det nationale kompromis, som det også kaldes. Det betød, at DK stadig deltog i EU-samarbejdet, men ikke på de fire nedenstående punkter:</a:t>
            </a:r>
          </a:p>
          <a:p>
            <a:pPr marL="457200" indent="-457200">
              <a:buAutoNum type="arabicPeriod"/>
            </a:pPr>
            <a:r>
              <a:rPr lang="da-DK" dirty="0"/>
              <a:t>Den økonomiske og monetære unions tredje fase, der indebærer indførelsen af euroen som valuta.</a:t>
            </a:r>
          </a:p>
          <a:p>
            <a:pPr marL="457200" indent="-457200">
              <a:buAutoNum type="arabicPeriod"/>
            </a:pPr>
            <a:r>
              <a:rPr lang="da-DK" dirty="0"/>
              <a:t>Beslutninger eller aktioner med indvirkning på forsvarsområdet.</a:t>
            </a:r>
          </a:p>
          <a:p>
            <a:pPr marL="457200" indent="-457200">
              <a:buAutoNum type="arabicPeriod"/>
            </a:pPr>
            <a:r>
              <a:rPr lang="da-DK" dirty="0"/>
              <a:t>De retlige og indre anliggender (RIA), når beslutninger træffes som overstatsligt samarbejde.</a:t>
            </a:r>
          </a:p>
          <a:p>
            <a:pPr marL="457200" indent="-457200">
              <a:buAutoNum type="arabicPeriod"/>
            </a:pPr>
            <a:r>
              <a:rPr lang="da-DK" dirty="0"/>
              <a:t>Indførelsen af et unionsborgerskab, der vil kunne træde i kraft i stedet for det danske statsborgerskab.</a:t>
            </a:r>
          </a:p>
        </p:txBody>
      </p:sp>
    </p:spTree>
    <p:extLst>
      <p:ext uri="{BB962C8B-B14F-4D97-AF65-F5344CB8AC3E}">
        <p14:creationId xmlns:p14="http://schemas.microsoft.com/office/powerpoint/2010/main" val="28982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CB468-FB67-7A47-2FDF-462ECBF33126}"/>
              </a:ext>
            </a:extLst>
          </p:cNvPr>
          <p:cNvSpPr>
            <a:spLocks noGrp="1"/>
          </p:cNvSpPr>
          <p:nvPr>
            <p:ph type="title"/>
          </p:nvPr>
        </p:nvSpPr>
        <p:spPr/>
        <p:txBody>
          <a:bodyPr/>
          <a:lstStyle/>
          <a:p>
            <a:r>
              <a:rPr lang="da-DK" dirty="0"/>
              <a:t>Hård vs. Blød euroskepsis</a:t>
            </a:r>
          </a:p>
        </p:txBody>
      </p:sp>
      <p:sp>
        <p:nvSpPr>
          <p:cNvPr id="3" name="Pladsholder til indhold 2">
            <a:extLst>
              <a:ext uri="{FF2B5EF4-FFF2-40B4-BE49-F238E27FC236}">
                <a16:creationId xmlns:a16="http://schemas.microsoft.com/office/drawing/2014/main" id="{C57E146B-2BBA-B7E3-B9E1-E705D353E42D}"/>
              </a:ext>
            </a:extLst>
          </p:cNvPr>
          <p:cNvSpPr>
            <a:spLocks noGrp="1"/>
          </p:cNvSpPr>
          <p:nvPr>
            <p:ph idx="1"/>
          </p:nvPr>
        </p:nvSpPr>
        <p:spPr/>
        <p:txBody>
          <a:bodyPr/>
          <a:lstStyle/>
          <a:p>
            <a:r>
              <a:rPr lang="da-DK" b="1" dirty="0"/>
              <a:t>Hård EU-skepsis</a:t>
            </a:r>
            <a:r>
              <a:rPr lang="da-DK" dirty="0"/>
              <a:t>: modstand over for selve EU-medlemskabet.</a:t>
            </a:r>
          </a:p>
          <a:p>
            <a:r>
              <a:rPr lang="da-DK" b="1" dirty="0"/>
              <a:t>Blød EU-skepsis:</a:t>
            </a:r>
            <a:r>
              <a:rPr lang="da-DK" dirty="0"/>
              <a:t> modstand over for EU-samarbejdet på bestemte politikområder. Danskerne er skeptiske tilhængere – vi vil gerne være med så længe det ikke bliver for vidtgående og udfordrer forbeholdene.</a:t>
            </a:r>
          </a:p>
          <a:p>
            <a:endParaRPr lang="da-DK" dirty="0"/>
          </a:p>
        </p:txBody>
      </p:sp>
    </p:spTree>
    <p:extLst>
      <p:ext uri="{BB962C8B-B14F-4D97-AF65-F5344CB8AC3E}">
        <p14:creationId xmlns:p14="http://schemas.microsoft.com/office/powerpoint/2010/main" val="104703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C48F90-AFD5-4232-AE7D-27B956BF7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3C96EE1-9524-4300-BFAC-56AA55EB4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55747" y="-1"/>
            <a:ext cx="6336253" cy="6858001"/>
          </a:xfrm>
          <a:custGeom>
            <a:avLst/>
            <a:gdLst>
              <a:gd name="connsiteX0" fmla="*/ 5721063 w 6336253"/>
              <a:gd name="connsiteY0" fmla="*/ 3536635 h 6858001"/>
              <a:gd name="connsiteX1" fmla="*/ 6230651 w 6336253"/>
              <a:gd name="connsiteY1" fmla="*/ 4046223 h 6858001"/>
              <a:gd name="connsiteX2" fmla="*/ 5721063 w 6336253"/>
              <a:gd name="connsiteY2" fmla="*/ 4555811 h 6858001"/>
              <a:gd name="connsiteX3" fmla="*/ 5211475 w 6336253"/>
              <a:gd name="connsiteY3" fmla="*/ 4046223 h 6858001"/>
              <a:gd name="connsiteX4" fmla="*/ 5721063 w 6336253"/>
              <a:gd name="connsiteY4" fmla="*/ 3536635 h 6858001"/>
              <a:gd name="connsiteX5" fmla="*/ 5456902 w 6336253"/>
              <a:gd name="connsiteY5" fmla="*/ 0 h 6858001"/>
              <a:gd name="connsiteX6" fmla="*/ 6321710 w 6336253"/>
              <a:gd name="connsiteY6" fmla="*/ 0 h 6858001"/>
              <a:gd name="connsiteX7" fmla="*/ 6332019 w 6336253"/>
              <a:gd name="connsiteY7" fmla="*/ 42969 h 6858001"/>
              <a:gd name="connsiteX8" fmla="*/ 6320934 w 6336253"/>
              <a:gd name="connsiteY8" fmla="*/ 219852 h 6858001"/>
              <a:gd name="connsiteX9" fmla="*/ 5774313 w 6336253"/>
              <a:gd name="connsiteY9" fmla="*/ 535443 h 6858001"/>
              <a:gd name="connsiteX10" fmla="*/ 5444200 w 6336253"/>
              <a:gd name="connsiteY10" fmla="*/ 78052 h 6858001"/>
              <a:gd name="connsiteX11" fmla="*/ 609600 w 6336253"/>
              <a:gd name="connsiteY11" fmla="*/ 0 h 6858001"/>
              <a:gd name="connsiteX12" fmla="*/ 1171409 w 6336253"/>
              <a:gd name="connsiteY12" fmla="*/ 0 h 6858001"/>
              <a:gd name="connsiteX13" fmla="*/ 4838473 w 6336253"/>
              <a:gd name="connsiteY13" fmla="*/ 0 h 6858001"/>
              <a:gd name="connsiteX14" fmla="*/ 4830349 w 6336253"/>
              <a:gd name="connsiteY14" fmla="*/ 184996 h 6858001"/>
              <a:gd name="connsiteX15" fmla="*/ 4833376 w 6336253"/>
              <a:gd name="connsiteY15" fmla="*/ 419995 h 6858001"/>
              <a:gd name="connsiteX16" fmla="*/ 5281338 w 6336253"/>
              <a:gd name="connsiteY16" fmla="*/ 1068099 h 6858001"/>
              <a:gd name="connsiteX17" fmla="*/ 5729205 w 6336253"/>
              <a:gd name="connsiteY17" fmla="*/ 2589405 h 6858001"/>
              <a:gd name="connsiteX18" fmla="*/ 5283212 w 6336253"/>
              <a:gd name="connsiteY18" fmla="*/ 3164269 h 6858001"/>
              <a:gd name="connsiteX19" fmla="*/ 5124820 w 6336253"/>
              <a:gd name="connsiteY19" fmla="*/ 4641255 h 6858001"/>
              <a:gd name="connsiteX20" fmla="*/ 5736551 w 6336253"/>
              <a:gd name="connsiteY20" fmla="*/ 5670858 h 6858001"/>
              <a:gd name="connsiteX21" fmla="*/ 6022123 w 6336253"/>
              <a:gd name="connsiteY21" fmla="*/ 6707670 h 6858001"/>
              <a:gd name="connsiteX22" fmla="*/ 6024496 w 6336253"/>
              <a:gd name="connsiteY22" fmla="*/ 6858000 h 6858001"/>
              <a:gd name="connsiteX23" fmla="*/ 2242268 w 6336253"/>
              <a:gd name="connsiteY23" fmla="*/ 6858000 h 6858001"/>
              <a:gd name="connsiteX24" fmla="*/ 2242268 w 6336253"/>
              <a:gd name="connsiteY24" fmla="*/ 6858001 h 6858001"/>
              <a:gd name="connsiteX25" fmla="*/ 0 w 6336253"/>
              <a:gd name="connsiteY25" fmla="*/ 6858001 h 6858001"/>
              <a:gd name="connsiteX26" fmla="*/ 0 w 6336253"/>
              <a:gd name="connsiteY26" fmla="*/ 1 h 6858001"/>
              <a:gd name="connsiteX27" fmla="*/ 609600 w 6336253"/>
              <a:gd name="connsiteY2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36253" h="6858001">
                <a:moveTo>
                  <a:pt x="5721063" y="3536635"/>
                </a:moveTo>
                <a:cubicBezTo>
                  <a:pt x="6002501" y="3536635"/>
                  <a:pt x="6230651" y="3764785"/>
                  <a:pt x="6230651" y="4046223"/>
                </a:cubicBezTo>
                <a:cubicBezTo>
                  <a:pt x="6230651" y="4327661"/>
                  <a:pt x="6002501" y="4555811"/>
                  <a:pt x="5721063" y="4555811"/>
                </a:cubicBezTo>
                <a:cubicBezTo>
                  <a:pt x="5439625" y="4555811"/>
                  <a:pt x="5211475" y="4327661"/>
                  <a:pt x="5211475" y="4046223"/>
                </a:cubicBezTo>
                <a:cubicBezTo>
                  <a:pt x="5211475" y="3764785"/>
                  <a:pt x="5439625" y="3536635"/>
                  <a:pt x="5721063" y="3536635"/>
                </a:cubicBezTo>
                <a:close/>
                <a:moveTo>
                  <a:pt x="5456902" y="0"/>
                </a:moveTo>
                <a:lnTo>
                  <a:pt x="6321710" y="0"/>
                </a:lnTo>
                <a:lnTo>
                  <a:pt x="6332019" y="42969"/>
                </a:lnTo>
                <a:cubicBezTo>
                  <a:pt x="6340015" y="100391"/>
                  <a:pt x="6336884" y="160329"/>
                  <a:pt x="6320934" y="219852"/>
                </a:cubicBezTo>
                <a:cubicBezTo>
                  <a:pt x="6257137" y="457945"/>
                  <a:pt x="6012407" y="599240"/>
                  <a:pt x="5774313" y="535443"/>
                </a:cubicBezTo>
                <a:cubicBezTo>
                  <a:pt x="5565982" y="479621"/>
                  <a:pt x="5431761" y="285271"/>
                  <a:pt x="5444200" y="78052"/>
                </a:cubicBezTo>
                <a:close/>
                <a:moveTo>
                  <a:pt x="609600" y="0"/>
                </a:moveTo>
                <a:lnTo>
                  <a:pt x="1171409" y="0"/>
                </a:lnTo>
                <a:lnTo>
                  <a:pt x="4838473" y="0"/>
                </a:lnTo>
                <a:lnTo>
                  <a:pt x="4830349" y="184996"/>
                </a:lnTo>
                <a:cubicBezTo>
                  <a:pt x="4828991" y="263520"/>
                  <a:pt x="4829864" y="341910"/>
                  <a:pt x="4833376" y="419995"/>
                </a:cubicBezTo>
                <a:cubicBezTo>
                  <a:pt x="4846565" y="709488"/>
                  <a:pt x="5075226" y="891535"/>
                  <a:pt x="5281338" y="1068099"/>
                </a:cubicBezTo>
                <a:cubicBezTo>
                  <a:pt x="5795128" y="1508061"/>
                  <a:pt x="5969974" y="2032158"/>
                  <a:pt x="5729205" y="2589405"/>
                </a:cubicBezTo>
                <a:cubicBezTo>
                  <a:pt x="5635831" y="2805523"/>
                  <a:pt x="5454276" y="2993264"/>
                  <a:pt x="5283212" y="3164269"/>
                </a:cubicBezTo>
                <a:cubicBezTo>
                  <a:pt x="4824418" y="3622744"/>
                  <a:pt x="4843217" y="4154456"/>
                  <a:pt x="5124820" y="4641255"/>
                </a:cubicBezTo>
                <a:cubicBezTo>
                  <a:pt x="5325440" y="4986832"/>
                  <a:pt x="5565996" y="5311556"/>
                  <a:pt x="5736551" y="5670858"/>
                </a:cubicBezTo>
                <a:cubicBezTo>
                  <a:pt x="5902602" y="6019042"/>
                  <a:pt x="6001121" y="6366409"/>
                  <a:pt x="6022123" y="6707670"/>
                </a:cubicBezTo>
                <a:lnTo>
                  <a:pt x="6024496" y="6858000"/>
                </a:lnTo>
                <a:lnTo>
                  <a:pt x="2242268" y="6858000"/>
                </a:lnTo>
                <a:lnTo>
                  <a:pt x="2242268" y="6858001"/>
                </a:lnTo>
                <a:lnTo>
                  <a:pt x="0" y="6858001"/>
                </a:lnTo>
                <a:lnTo>
                  <a:pt x="0" y="1"/>
                </a:lnTo>
                <a:lnTo>
                  <a:pt x="60960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A47D8CB-05A1-0FB7-C302-67841C3B41DE}"/>
              </a:ext>
            </a:extLst>
          </p:cNvPr>
          <p:cNvSpPr>
            <a:spLocks noGrp="1"/>
          </p:cNvSpPr>
          <p:nvPr>
            <p:ph type="title"/>
          </p:nvPr>
        </p:nvSpPr>
        <p:spPr>
          <a:xfrm>
            <a:off x="609600" y="552782"/>
            <a:ext cx="5545870" cy="1658525"/>
          </a:xfrm>
        </p:spPr>
        <p:txBody>
          <a:bodyPr>
            <a:normAutofit/>
          </a:bodyPr>
          <a:lstStyle/>
          <a:p>
            <a:r>
              <a:rPr lang="da-DK" dirty="0"/>
              <a:t>Formel vs. Reel suverænitet</a:t>
            </a:r>
          </a:p>
        </p:txBody>
      </p:sp>
      <p:sp>
        <p:nvSpPr>
          <p:cNvPr id="3" name="Pladsholder til indhold 2">
            <a:extLst>
              <a:ext uri="{FF2B5EF4-FFF2-40B4-BE49-F238E27FC236}">
                <a16:creationId xmlns:a16="http://schemas.microsoft.com/office/drawing/2014/main" id="{7A1E0758-36FA-574B-2848-76CADB3E3E1A}"/>
              </a:ext>
            </a:extLst>
          </p:cNvPr>
          <p:cNvSpPr>
            <a:spLocks noGrp="1"/>
          </p:cNvSpPr>
          <p:nvPr>
            <p:ph idx="1"/>
          </p:nvPr>
        </p:nvSpPr>
        <p:spPr>
          <a:xfrm>
            <a:off x="609600" y="2548521"/>
            <a:ext cx="5545867" cy="3470616"/>
          </a:xfrm>
        </p:spPr>
        <p:txBody>
          <a:bodyPr>
            <a:normAutofit/>
          </a:bodyPr>
          <a:lstStyle/>
          <a:p>
            <a:pPr>
              <a:lnSpc>
                <a:spcPct val="100000"/>
              </a:lnSpc>
            </a:pPr>
            <a:r>
              <a:rPr lang="da-DK" sz="1700" b="1" dirty="0"/>
              <a:t>Formel suverænitet:</a:t>
            </a:r>
            <a:r>
              <a:rPr lang="da-DK" sz="1700" dirty="0"/>
              <a:t> Den klassiske forståelse af suverænitet, der indebærer, at en stat har myndighed over sit territorium og kan træffe beslutninger uafhængigt af andre. I denne forståelse afgiver et land formel suverænitet ved at være med i EU.</a:t>
            </a:r>
          </a:p>
          <a:p>
            <a:pPr>
              <a:lnSpc>
                <a:spcPct val="100000"/>
              </a:lnSpc>
            </a:pPr>
            <a:r>
              <a:rPr lang="da-DK" sz="1700" dirty="0"/>
              <a:t> </a:t>
            </a:r>
          </a:p>
          <a:p>
            <a:pPr>
              <a:lnSpc>
                <a:spcPct val="100000"/>
              </a:lnSpc>
            </a:pPr>
            <a:r>
              <a:rPr lang="da-DK" sz="1700" b="1" dirty="0"/>
              <a:t>Uformel suverænitet (reel): </a:t>
            </a:r>
            <a:r>
              <a:rPr lang="da-DK" sz="1700" dirty="0"/>
              <a:t>En alternativ forståelse af suverænitetsbegrebet, der indebærer, at en stat ved at samarbejde med andre stater om grænseoverskridende udfordringer bedre kan udøve sin myndighed over sit territorium. I denne forståelse vinder et land reel suverænitet ved at være med i EU.</a:t>
            </a:r>
          </a:p>
          <a:p>
            <a:pPr>
              <a:lnSpc>
                <a:spcPct val="100000"/>
              </a:lnSpc>
            </a:pPr>
            <a:endParaRPr lang="da-DK" sz="1700" dirty="0"/>
          </a:p>
        </p:txBody>
      </p:sp>
      <p:pic>
        <p:nvPicPr>
          <p:cNvPr id="4" name="Billede 3" descr="Et billede, der indeholder tekst, papir, Tryk, bog&#10;&#10;AI-genereret indhold kan være ukorrekt.">
            <a:extLst>
              <a:ext uri="{FF2B5EF4-FFF2-40B4-BE49-F238E27FC236}">
                <a16:creationId xmlns:a16="http://schemas.microsoft.com/office/drawing/2014/main" id="{4E7D2D07-99A8-A339-8950-D810EDC3E7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80" b="13581"/>
          <a:stretch>
            <a:fillRect/>
          </a:stretch>
        </p:blipFill>
        <p:spPr bwMode="auto">
          <a:xfrm>
            <a:off x="6645888" y="1150375"/>
            <a:ext cx="5403403" cy="513243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266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BDE99-90F1-5327-8972-E8CD93FB5BB8}"/>
              </a:ext>
            </a:extLst>
          </p:cNvPr>
          <p:cNvSpPr>
            <a:spLocks noGrp="1"/>
          </p:cNvSpPr>
          <p:nvPr>
            <p:ph type="title"/>
          </p:nvPr>
        </p:nvSpPr>
        <p:spPr/>
        <p:txBody>
          <a:bodyPr/>
          <a:lstStyle/>
          <a:p>
            <a:r>
              <a:rPr lang="da-DK" dirty="0"/>
              <a:t>Et eksempel…</a:t>
            </a:r>
          </a:p>
        </p:txBody>
      </p:sp>
      <p:sp>
        <p:nvSpPr>
          <p:cNvPr id="3" name="Pladsholder til indhold 2">
            <a:extLst>
              <a:ext uri="{FF2B5EF4-FFF2-40B4-BE49-F238E27FC236}">
                <a16:creationId xmlns:a16="http://schemas.microsoft.com/office/drawing/2014/main" id="{AEA15E93-4669-CE9A-6880-8B31D6682DD7}"/>
              </a:ext>
            </a:extLst>
          </p:cNvPr>
          <p:cNvSpPr>
            <a:spLocks noGrp="1"/>
          </p:cNvSpPr>
          <p:nvPr>
            <p:ph idx="1"/>
          </p:nvPr>
        </p:nvSpPr>
        <p:spPr/>
        <p:txBody>
          <a:bodyPr/>
          <a:lstStyle/>
          <a:p>
            <a:r>
              <a:rPr lang="da-DK" dirty="0"/>
              <a:t>Tænk på en global udfordring som klimaforandringer. Hvis Danmark holder fast i sin </a:t>
            </a:r>
            <a:r>
              <a:rPr lang="da-DK" i="1" dirty="0"/>
              <a:t>formelle suverænitet</a:t>
            </a:r>
            <a:r>
              <a:rPr lang="da-DK" dirty="0"/>
              <a:t> (retten til at bestemme alting selv), kan vi kun lave vores egne nationale løsninger. Det er fint, men sandsynligvis ikke så effektivt, fordi klimaet er et globalt problem.</a:t>
            </a:r>
          </a:p>
          <a:p>
            <a:r>
              <a:rPr lang="da-DK" dirty="0"/>
              <a:t>Hvis vi i stedet går med i EU’s fælles klimapolitik, giver vi noget af vores </a:t>
            </a:r>
            <a:r>
              <a:rPr lang="da-DK" i="1" dirty="0"/>
              <a:t>formelle suverænitet</a:t>
            </a:r>
            <a:r>
              <a:rPr lang="da-DK" dirty="0"/>
              <a:t> væk, fordi vi ikke længere alene bestemmer over området. Til gengæld får vi </a:t>
            </a:r>
            <a:r>
              <a:rPr lang="da-DK" i="1" dirty="0"/>
              <a:t>reel suverænitet</a:t>
            </a:r>
            <a:r>
              <a:rPr lang="da-DK" dirty="0"/>
              <a:t>: vi får indflydelse på EU’s politik og adgang til stærkere, fælles løsninger, som Danmark aldrig kunne have skabt alene. På den måde øges vores reelle handlefrihed (fordi vi kan lave nogle effektive løsninger), selv om vi formelt har afgivet noget.</a:t>
            </a:r>
          </a:p>
          <a:p>
            <a:endParaRPr lang="da-DK" dirty="0"/>
          </a:p>
        </p:txBody>
      </p:sp>
    </p:spTree>
    <p:extLst>
      <p:ext uri="{BB962C8B-B14F-4D97-AF65-F5344CB8AC3E}">
        <p14:creationId xmlns:p14="http://schemas.microsoft.com/office/powerpoint/2010/main" val="576528131"/>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docProps/app.xml><?xml version="1.0" encoding="utf-8"?>
<Properties xmlns="http://schemas.openxmlformats.org/officeDocument/2006/extended-properties" xmlns:vt="http://schemas.openxmlformats.org/officeDocument/2006/docPropsVTypes">
  <TotalTime>469</TotalTime>
  <Words>997</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Avenir Next LT Pro</vt:lpstr>
      <vt:lpstr>Posterama</vt:lpstr>
      <vt:lpstr>SplashVTI</vt:lpstr>
      <vt:lpstr>Bestemmer EU for meget?</vt:lpstr>
      <vt:lpstr>Dagens program</vt:lpstr>
      <vt:lpstr>Lektien til i dag</vt:lpstr>
      <vt:lpstr>Bestemmer EU for meget?</vt:lpstr>
      <vt:lpstr>Læs fra s. 50 – 59 pdf’en ”EU’s udfordringer”</vt:lpstr>
      <vt:lpstr>Det nationale kompromis</vt:lpstr>
      <vt:lpstr>Hård vs. Blød euroskepsis</vt:lpstr>
      <vt:lpstr>Formel vs. Reel suverænitet</vt:lpstr>
      <vt:lpstr>Et eksempel…</vt:lpstr>
      <vt:lpstr>EU-skepsis speeddating</vt:lpstr>
      <vt:lpstr>Undersøgelse af EU-skepsis</vt:lpstr>
      <vt:lpstr>Diskussion af forbeholdene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Natasja Droob</dc:creator>
  <cp:lastModifiedBy>Natasja Droob</cp:lastModifiedBy>
  <cp:revision>1</cp:revision>
  <dcterms:created xsi:type="dcterms:W3CDTF">2025-04-10T06:52:13Z</dcterms:created>
  <dcterms:modified xsi:type="dcterms:W3CDTF">2025-08-22T08:41:12Z</dcterms:modified>
</cp:coreProperties>
</file>