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0" r:id="rId3"/>
    <p:sldId id="280" r:id="rId4"/>
    <p:sldId id="282" r:id="rId5"/>
    <p:sldId id="283" r:id="rId6"/>
    <p:sldId id="256" r:id="rId7"/>
    <p:sldId id="268" r:id="rId8"/>
    <p:sldId id="271" r:id="rId9"/>
    <p:sldId id="272" r:id="rId10"/>
    <p:sldId id="273" r:id="rId11"/>
    <p:sldId id="277" r:id="rId12"/>
    <p:sldId id="261" r:id="rId13"/>
    <p:sldId id="285" r:id="rId14"/>
    <p:sldId id="286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14E33C-5895-49A8-9C8B-A9DEFFB4E7B5}" v="101" dt="2021-08-17T11:43:35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e Elstrøm" userId="668b837f-e629-4f9b-a257-aa345220691d" providerId="ADAL" clId="{FF14E33C-5895-49A8-9C8B-A9DEFFB4E7B5}"/>
    <pc:docChg chg="undo custSel addSld delSld modSld sldOrd">
      <pc:chgData name="Ole Elstrøm" userId="668b837f-e629-4f9b-a257-aa345220691d" providerId="ADAL" clId="{FF14E33C-5895-49A8-9C8B-A9DEFFB4E7B5}" dt="2021-08-18T11:56:03.097" v="1100" actId="20577"/>
      <pc:docMkLst>
        <pc:docMk/>
      </pc:docMkLst>
      <pc:sldChg chg="modSp mod">
        <pc:chgData name="Ole Elstrøm" userId="668b837f-e629-4f9b-a257-aa345220691d" providerId="ADAL" clId="{FF14E33C-5895-49A8-9C8B-A9DEFFB4E7B5}" dt="2021-08-17T11:36:43.794" v="719" actId="20577"/>
        <pc:sldMkLst>
          <pc:docMk/>
          <pc:sldMk cId="2952443838" sldId="256"/>
        </pc:sldMkLst>
        <pc:spChg chg="mod">
          <ac:chgData name="Ole Elstrøm" userId="668b837f-e629-4f9b-a257-aa345220691d" providerId="ADAL" clId="{FF14E33C-5895-49A8-9C8B-A9DEFFB4E7B5}" dt="2021-08-17T11:36:43.794" v="719" actId="20577"/>
          <ac:spMkLst>
            <pc:docMk/>
            <pc:sldMk cId="2952443838" sldId="256"/>
            <ac:spMk id="3" creationId="{A8A63E09-A67A-4866-9DC3-262C8C3F7B3F}"/>
          </ac:spMkLst>
        </pc:spChg>
      </pc:sldChg>
      <pc:sldChg chg="ord">
        <pc:chgData name="Ole Elstrøm" userId="668b837f-e629-4f9b-a257-aa345220691d" providerId="ADAL" clId="{FF14E33C-5895-49A8-9C8B-A9DEFFB4E7B5}" dt="2021-08-17T11:43:11.221" v="1007"/>
        <pc:sldMkLst>
          <pc:docMk/>
          <pc:sldMk cId="2643505632" sldId="259"/>
        </pc:sldMkLst>
      </pc:sldChg>
      <pc:sldChg chg="ord">
        <pc:chgData name="Ole Elstrøm" userId="668b837f-e629-4f9b-a257-aa345220691d" providerId="ADAL" clId="{FF14E33C-5895-49A8-9C8B-A9DEFFB4E7B5}" dt="2021-08-17T11:40:32.173" v="1004"/>
        <pc:sldMkLst>
          <pc:docMk/>
          <pc:sldMk cId="3403867196" sldId="261"/>
        </pc:sldMkLst>
      </pc:sldChg>
      <pc:sldChg chg="del">
        <pc:chgData name="Ole Elstrøm" userId="668b837f-e629-4f9b-a257-aa345220691d" providerId="ADAL" clId="{FF14E33C-5895-49A8-9C8B-A9DEFFB4E7B5}" dt="2021-08-17T11:40:28.665" v="1002" actId="2696"/>
        <pc:sldMkLst>
          <pc:docMk/>
          <pc:sldMk cId="4260562017" sldId="267"/>
        </pc:sldMkLst>
      </pc:sldChg>
      <pc:sldChg chg="add ord">
        <pc:chgData name="Ole Elstrøm" userId="668b837f-e629-4f9b-a257-aa345220691d" providerId="ADAL" clId="{FF14E33C-5895-49A8-9C8B-A9DEFFB4E7B5}" dt="2021-08-17T11:44:20.496" v="1012"/>
        <pc:sldMkLst>
          <pc:docMk/>
          <pc:sldMk cId="2326583776" sldId="269"/>
        </pc:sldMkLst>
      </pc:sldChg>
      <pc:sldChg chg="modSp mod ord">
        <pc:chgData name="Ole Elstrøm" userId="668b837f-e629-4f9b-a257-aa345220691d" providerId="ADAL" clId="{FF14E33C-5895-49A8-9C8B-A9DEFFB4E7B5}" dt="2021-08-18T11:56:03.097" v="1100" actId="20577"/>
        <pc:sldMkLst>
          <pc:docMk/>
          <pc:sldMk cId="3847645183" sldId="270"/>
        </pc:sldMkLst>
        <pc:spChg chg="mod">
          <ac:chgData name="Ole Elstrøm" userId="668b837f-e629-4f9b-a257-aa345220691d" providerId="ADAL" clId="{FF14E33C-5895-49A8-9C8B-A9DEFFB4E7B5}" dt="2021-08-17T11:45:44.260" v="1051" actId="20577"/>
          <ac:spMkLst>
            <pc:docMk/>
            <pc:sldMk cId="3847645183" sldId="270"/>
            <ac:spMk id="2" creationId="{C8BABA95-4299-4F7C-B136-A56101C2614B}"/>
          </ac:spMkLst>
        </pc:spChg>
        <pc:spChg chg="mod">
          <ac:chgData name="Ole Elstrøm" userId="668b837f-e629-4f9b-a257-aa345220691d" providerId="ADAL" clId="{FF14E33C-5895-49A8-9C8B-A9DEFFB4E7B5}" dt="2021-08-18T11:56:03.097" v="1100" actId="20577"/>
          <ac:spMkLst>
            <pc:docMk/>
            <pc:sldMk cId="3847645183" sldId="270"/>
            <ac:spMk id="3" creationId="{3AEE17CC-C7FF-4EC3-A37B-F2CA7D216D23}"/>
          </ac:spMkLst>
        </pc:spChg>
      </pc:sldChg>
      <pc:sldChg chg="modSp mod">
        <pc:chgData name="Ole Elstrøm" userId="668b837f-e629-4f9b-a257-aa345220691d" providerId="ADAL" clId="{FF14E33C-5895-49A8-9C8B-A9DEFFB4E7B5}" dt="2021-08-17T11:36:20.129" v="714" actId="255"/>
        <pc:sldMkLst>
          <pc:docMk/>
          <pc:sldMk cId="3005844703" sldId="271"/>
        </pc:sldMkLst>
        <pc:spChg chg="mod">
          <ac:chgData name="Ole Elstrøm" userId="668b837f-e629-4f9b-a257-aa345220691d" providerId="ADAL" clId="{FF14E33C-5895-49A8-9C8B-A9DEFFB4E7B5}" dt="2021-08-17T11:33:36.832" v="664" actId="14100"/>
          <ac:spMkLst>
            <pc:docMk/>
            <pc:sldMk cId="3005844703" sldId="271"/>
            <ac:spMk id="2" creationId="{99280A73-5A7F-4DA8-B2E2-8740BC3D2EA5}"/>
          </ac:spMkLst>
        </pc:spChg>
        <pc:spChg chg="mod">
          <ac:chgData name="Ole Elstrøm" userId="668b837f-e629-4f9b-a257-aa345220691d" providerId="ADAL" clId="{FF14E33C-5895-49A8-9C8B-A9DEFFB4E7B5}" dt="2021-08-17T11:36:20.129" v="714" actId="255"/>
          <ac:spMkLst>
            <pc:docMk/>
            <pc:sldMk cId="3005844703" sldId="271"/>
            <ac:spMk id="3" creationId="{AA13C92C-ABE0-4233-A7E8-D008BE15DB4D}"/>
          </ac:spMkLst>
        </pc:spChg>
      </pc:sldChg>
      <pc:sldChg chg="modSp mod">
        <pc:chgData name="Ole Elstrøm" userId="668b837f-e629-4f9b-a257-aa345220691d" providerId="ADAL" clId="{FF14E33C-5895-49A8-9C8B-A9DEFFB4E7B5}" dt="2021-08-17T11:40:06.532" v="1001" actId="20577"/>
        <pc:sldMkLst>
          <pc:docMk/>
          <pc:sldMk cId="1273543791" sldId="272"/>
        </pc:sldMkLst>
        <pc:spChg chg="mod">
          <ac:chgData name="Ole Elstrøm" userId="668b837f-e629-4f9b-a257-aa345220691d" providerId="ADAL" clId="{FF14E33C-5895-49A8-9C8B-A9DEFFB4E7B5}" dt="2021-08-17T11:39:42.552" v="995" actId="14100"/>
          <ac:spMkLst>
            <pc:docMk/>
            <pc:sldMk cId="1273543791" sldId="272"/>
            <ac:spMk id="2" creationId="{639C661F-0F37-40F0-A18D-BF773B8C49BB}"/>
          </ac:spMkLst>
        </pc:spChg>
        <pc:spChg chg="mod">
          <ac:chgData name="Ole Elstrøm" userId="668b837f-e629-4f9b-a257-aa345220691d" providerId="ADAL" clId="{FF14E33C-5895-49A8-9C8B-A9DEFFB4E7B5}" dt="2021-08-17T11:40:06.532" v="1001" actId="20577"/>
          <ac:spMkLst>
            <pc:docMk/>
            <pc:sldMk cId="1273543791" sldId="272"/>
            <ac:spMk id="3" creationId="{6361AFBA-B562-4D4F-BF5E-2EFB548E1AC9}"/>
          </ac:spMkLst>
        </pc:spChg>
      </pc:sldChg>
      <pc:sldChg chg="delSp modSp mod">
        <pc:chgData name="Ole Elstrøm" userId="668b837f-e629-4f9b-a257-aa345220691d" providerId="ADAL" clId="{FF14E33C-5895-49A8-9C8B-A9DEFFB4E7B5}" dt="2021-08-17T11:34:25.328" v="677" actId="6549"/>
        <pc:sldMkLst>
          <pc:docMk/>
          <pc:sldMk cId="455481059" sldId="273"/>
        </pc:sldMkLst>
        <pc:spChg chg="mod">
          <ac:chgData name="Ole Elstrøm" userId="668b837f-e629-4f9b-a257-aa345220691d" providerId="ADAL" clId="{FF14E33C-5895-49A8-9C8B-A9DEFFB4E7B5}" dt="2021-08-17T11:34:25.328" v="677" actId="6549"/>
          <ac:spMkLst>
            <pc:docMk/>
            <pc:sldMk cId="455481059" sldId="273"/>
            <ac:spMk id="3" creationId="{2D2280D0-2C55-4E84-ACC7-B1B1D45F597E}"/>
          </ac:spMkLst>
        </pc:spChg>
        <pc:picChg chg="del mod">
          <ac:chgData name="Ole Elstrøm" userId="668b837f-e629-4f9b-a257-aa345220691d" providerId="ADAL" clId="{FF14E33C-5895-49A8-9C8B-A9DEFFB4E7B5}" dt="2021-08-17T11:34:10.351" v="666" actId="478"/>
          <ac:picMkLst>
            <pc:docMk/>
            <pc:sldMk cId="455481059" sldId="273"/>
            <ac:picMk id="5" creationId="{E50E577A-8048-4AC8-ABAB-722D92FA8B88}"/>
          </ac:picMkLst>
        </pc:picChg>
      </pc:sldChg>
      <pc:sldChg chg="del">
        <pc:chgData name="Ole Elstrøm" userId="668b837f-e629-4f9b-a257-aa345220691d" providerId="ADAL" clId="{FF14E33C-5895-49A8-9C8B-A9DEFFB4E7B5}" dt="2021-08-17T11:40:28.665" v="1002" actId="2696"/>
        <pc:sldMkLst>
          <pc:docMk/>
          <pc:sldMk cId="4201799887" sldId="274"/>
        </pc:sldMkLst>
      </pc:sldChg>
      <pc:sldChg chg="modSp mod ord">
        <pc:chgData name="Ole Elstrøm" userId="668b837f-e629-4f9b-a257-aa345220691d" providerId="ADAL" clId="{FF14E33C-5895-49A8-9C8B-A9DEFFB4E7B5}" dt="2021-08-17T11:35:40.311" v="707" actId="20577"/>
        <pc:sldMkLst>
          <pc:docMk/>
          <pc:sldMk cId="1405017480" sldId="275"/>
        </pc:sldMkLst>
        <pc:spChg chg="mod">
          <ac:chgData name="Ole Elstrøm" userId="668b837f-e629-4f9b-a257-aa345220691d" providerId="ADAL" clId="{FF14E33C-5895-49A8-9C8B-A9DEFFB4E7B5}" dt="2021-08-17T11:35:40.311" v="707" actId="20577"/>
          <ac:spMkLst>
            <pc:docMk/>
            <pc:sldMk cId="1405017480" sldId="275"/>
            <ac:spMk id="3" creationId="{3F63B40D-95D8-4988-910D-6AA47C2833AE}"/>
          </ac:spMkLst>
        </pc:spChg>
      </pc:sldChg>
      <pc:sldChg chg="modSp new mod">
        <pc:chgData name="Ole Elstrøm" userId="668b837f-e629-4f9b-a257-aa345220691d" providerId="ADAL" clId="{FF14E33C-5895-49A8-9C8B-A9DEFFB4E7B5}" dt="2021-08-17T11:35:23.397" v="696" actId="122"/>
        <pc:sldMkLst>
          <pc:docMk/>
          <pc:sldMk cId="2614706395" sldId="276"/>
        </pc:sldMkLst>
        <pc:spChg chg="mod">
          <ac:chgData name="Ole Elstrøm" userId="668b837f-e629-4f9b-a257-aa345220691d" providerId="ADAL" clId="{FF14E33C-5895-49A8-9C8B-A9DEFFB4E7B5}" dt="2021-08-17T11:35:23.397" v="696" actId="122"/>
          <ac:spMkLst>
            <pc:docMk/>
            <pc:sldMk cId="2614706395" sldId="276"/>
            <ac:spMk id="2" creationId="{F103306C-FECC-4DA1-BA28-77ED24146687}"/>
          </ac:spMkLst>
        </pc:spChg>
      </pc:sldChg>
      <pc:sldChg chg="modSp new mod">
        <pc:chgData name="Ole Elstrøm" userId="668b837f-e629-4f9b-a257-aa345220691d" providerId="ADAL" clId="{FF14E33C-5895-49A8-9C8B-A9DEFFB4E7B5}" dt="2021-08-17T11:39:09.153" v="994" actId="20577"/>
        <pc:sldMkLst>
          <pc:docMk/>
          <pc:sldMk cId="4192350038" sldId="277"/>
        </pc:sldMkLst>
        <pc:spChg chg="mod">
          <ac:chgData name="Ole Elstrøm" userId="668b837f-e629-4f9b-a257-aa345220691d" providerId="ADAL" clId="{FF14E33C-5895-49A8-9C8B-A9DEFFB4E7B5}" dt="2021-08-17T11:38:12.845" v="812" actId="20577"/>
          <ac:spMkLst>
            <pc:docMk/>
            <pc:sldMk cId="4192350038" sldId="277"/>
            <ac:spMk id="2" creationId="{C02A476B-DB62-483C-9522-3BFB49620A02}"/>
          </ac:spMkLst>
        </pc:spChg>
        <pc:spChg chg="mod">
          <ac:chgData name="Ole Elstrøm" userId="668b837f-e629-4f9b-a257-aa345220691d" providerId="ADAL" clId="{FF14E33C-5895-49A8-9C8B-A9DEFFB4E7B5}" dt="2021-08-17T11:39:09.153" v="994" actId="20577"/>
          <ac:spMkLst>
            <pc:docMk/>
            <pc:sldMk cId="4192350038" sldId="277"/>
            <ac:spMk id="3" creationId="{A9CD7C03-6813-4BFC-ADF3-B2818858A3D9}"/>
          </ac:spMkLst>
        </pc:spChg>
      </pc:sldChg>
      <pc:sldChg chg="new del">
        <pc:chgData name="Ole Elstrøm" userId="668b837f-e629-4f9b-a257-aa345220691d" providerId="ADAL" clId="{FF14E33C-5895-49A8-9C8B-A9DEFFB4E7B5}" dt="2021-08-17T11:43:13.424" v="1008" actId="47"/>
        <pc:sldMkLst>
          <pc:docMk/>
          <pc:sldMk cId="479056848" sldId="278"/>
        </pc:sldMkLst>
      </pc:sldChg>
      <pc:sldChg chg="addSp delSp new del mod">
        <pc:chgData name="Ole Elstrøm" userId="668b837f-e629-4f9b-a257-aa345220691d" providerId="ADAL" clId="{FF14E33C-5895-49A8-9C8B-A9DEFFB4E7B5}" dt="2021-08-17T11:48:09.003" v="1096" actId="47"/>
        <pc:sldMkLst>
          <pc:docMk/>
          <pc:sldMk cId="574142491" sldId="278"/>
        </pc:sldMkLst>
        <pc:spChg chg="add del">
          <ac:chgData name="Ole Elstrøm" userId="668b837f-e629-4f9b-a257-aa345220691d" providerId="ADAL" clId="{FF14E33C-5895-49A8-9C8B-A9DEFFB4E7B5}" dt="2021-08-17T11:45:09.527" v="1014" actId="22"/>
          <ac:spMkLst>
            <pc:docMk/>
            <pc:sldMk cId="574142491" sldId="278"/>
            <ac:spMk id="5" creationId="{7446E9B5-103C-493C-B507-AD5640AC0F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371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457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5373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8493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5077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7326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352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302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125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3905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321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029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2840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209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529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7070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B0772-0936-48E5-9522-EF94251D92C1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B3CF58-A920-410F-BE06-CACA6865E02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847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6BF09FE-D6FF-AE49-C615-723E15CE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rgbClr val="FFFFFF"/>
                </a:solidFill>
              </a:rPr>
              <a:t>Hængeparti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95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C574B7-4A3D-455E-90E0-7821576AC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”</a:t>
            </a:r>
            <a:r>
              <a:rPr lang="da-DK" dirty="0" err="1"/>
              <a:t>Karvonen</a:t>
            </a:r>
            <a:r>
              <a:rPr lang="da-DK" dirty="0"/>
              <a:t>” en mere præcis beregning.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D2280D0-2C55-4E84-ACC7-B1B1D45F59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93289"/>
                <a:ext cx="8596668" cy="4248073"/>
              </a:xfrm>
            </p:spPr>
            <p:txBody>
              <a:bodyPr>
                <a:normAutofit/>
              </a:bodyPr>
              <a:lstStyle/>
              <a:p>
                <a:r>
                  <a:rPr lang="da-DK" dirty="0" err="1"/>
                  <a:t>Karvonen</a:t>
                </a:r>
                <a:r>
                  <a:rPr lang="da-DK" dirty="0"/>
                  <a:t> 1: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𝐴𝑟𝑏𝑒𝑗𝑑𝑠𝑖𝑛𝑡𝑒𝑛𝑠𝑖𝑡𝑒𝑡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 %=</m:t>
                    </m:r>
                    <m:f>
                      <m:f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𝐴𝑃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𝐻𝑃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𝑀𝑃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𝐻𝑃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da-DK" b="0" dirty="0"/>
              </a:p>
              <a:p>
                <a:endParaRPr lang="da-DK" dirty="0"/>
              </a:p>
              <a:p>
                <a:r>
                  <a:rPr lang="da-DK" dirty="0" err="1"/>
                  <a:t>Karvonen</a:t>
                </a:r>
                <a:r>
                  <a:rPr lang="da-DK" dirty="0"/>
                  <a:t> 2: 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𝐴𝑃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a-DK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𝑀𝑃</m:t>
                            </m:r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da-DK" b="0" i="1" smtClean="0">
                                <a:latin typeface="Cambria Math" panose="02040503050406030204" pitchFamily="18" charset="0"/>
                              </a:rPr>
                              <m:t>𝐻𝑃</m:t>
                            </m:r>
                          </m:e>
                        </m:d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𝑖𝑛𝑡𝑒𝑛𝑠𝑖𝑡𝑒𝑡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 %</m:t>
                        </m:r>
                      </m:e>
                    </m:d>
                    <m:r>
                      <a:rPr lang="da-DK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𝐻𝑃</m:t>
                    </m:r>
                  </m:oMath>
                </a14:m>
                <a:endParaRPr lang="da-DK" b="0" dirty="0"/>
              </a:p>
              <a:p>
                <a:endParaRPr lang="da-DK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da-DK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Udregn din egen intensitet ud fra din nuværende hvilepuls (mål den om 1min), en arbejdspuls svarende til </a:t>
                </a:r>
                <a:r>
                  <a:rPr lang="da-DK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den under ”tæmningsøvelsen” nævnt før</a:t>
                </a:r>
                <a:r>
                  <a:rPr lang="da-DK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og din estimerede maxpuls.</a:t>
                </a:r>
              </a:p>
              <a:p>
                <a:endParaRPr lang="da-DK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r>
                  <a:rPr lang="da-DK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Hvis I skal arbejde med en intensitet på 90% af VO</a:t>
                </a:r>
                <a:r>
                  <a:rPr lang="da-DK" sz="1800" baseline="-250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2max</a:t>
                </a:r>
                <a:r>
                  <a:rPr lang="da-DK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udregnet ved </a:t>
                </a:r>
                <a:r>
                  <a:rPr lang="da-DK" sz="1800" dirty="0" err="1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Karvonen</a:t>
                </a:r>
                <a:r>
                  <a:rPr lang="da-DK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-formlen, hvad bliver så jeres gennemsnits arbejdspuls, og vil det være en optimal intensitet at arbejde ved, hvis I skal forbedre jeres kondital?</a:t>
                </a:r>
                <a:endParaRPr lang="da-DK" dirty="0"/>
              </a:p>
            </p:txBody>
          </p:sp>
        </mc:Choice>
        <mc:Fallback>
          <p:sp>
            <p:nvSpPr>
              <p:cNvPr id="3" name="Pladsholder til indhold 2">
                <a:extLst>
                  <a:ext uri="{FF2B5EF4-FFF2-40B4-BE49-F238E27FC236}">
                    <a16:creationId xmlns:a16="http://schemas.microsoft.com/office/drawing/2014/main" id="{2D2280D0-2C55-4E84-ACC7-B1B1D45F59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93289"/>
                <a:ext cx="8596668" cy="4248073"/>
              </a:xfr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5481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2A476B-DB62-483C-9522-3BFB49620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NÆSTSIDSTE 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CD7C03-6813-4BFC-ADF3-B2818858A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Nedskriv 3 specifikke principper for, hvordan man bør træne, hvis man skal forbedre konditallet.</a:t>
            </a:r>
          </a:p>
        </p:txBody>
      </p:sp>
    </p:spTree>
    <p:extLst>
      <p:ext uri="{BB962C8B-B14F-4D97-AF65-F5344CB8AC3E}">
        <p14:creationId xmlns:p14="http://schemas.microsoft.com/office/powerpoint/2010/main" val="4192350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/>
              <a:t>Hvad kan vi lære?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da-DK" altLang="da-DK"/>
          </a:p>
        </p:txBody>
      </p:sp>
      <p:pic>
        <p:nvPicPr>
          <p:cNvPr id="46084" name="Picture 4" descr="Intensitetens betydning for den maksimale iltoptagelse - B-for bedre idræt s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2276476"/>
            <a:ext cx="6840537" cy="403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 rot="-1580782">
            <a:off x="2690813" y="4313238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 rot="-1580782">
            <a:off x="2906713" y="4529138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 rot="-1580782">
            <a:off x="7608888" y="2997201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 rot="-1580782">
            <a:off x="3338513" y="4960938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 rot="-1580782">
            <a:off x="3554413" y="5176838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 rot="-1580782">
            <a:off x="6311900" y="5300663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 rot="-1580782">
            <a:off x="4511675" y="2565401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 rot="-1580782">
            <a:off x="5087938" y="4797426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 rot="-1580782">
            <a:off x="4202113" y="5824538"/>
            <a:ext cx="1111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 rot="-1580782">
            <a:off x="5880100" y="2997201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 rot="-1580782">
            <a:off x="6743700" y="4292601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 rot="-1580782">
            <a:off x="4943475" y="4149726"/>
            <a:ext cx="1111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a-DK" altLang="da-DK">
                <a:solidFill>
                  <a:srgbClr val="FF0000"/>
                </a:solidFill>
              </a:rPr>
              <a:t>Intensitet</a:t>
            </a:r>
          </a:p>
        </p:txBody>
      </p:sp>
    </p:spTree>
    <p:extLst>
      <p:ext uri="{BB962C8B-B14F-4D97-AF65-F5344CB8AC3E}">
        <p14:creationId xmlns:p14="http://schemas.microsoft.com/office/powerpoint/2010/main" val="340386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6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6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FBCCA2-DCA5-B54F-1A02-21666C17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Intervaltræning og intensitet (aerob effekt)</a:t>
            </a:r>
            <a:br>
              <a:rPr lang="da-DK" sz="3200" dirty="0"/>
            </a:br>
            <a:r>
              <a:rPr lang="da-DK" sz="3200" dirty="0"/>
              <a:t>Kig ”Garmin Connect” for intervaller.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E54003E6-869B-A885-F342-1671508FF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" t="5831" r="15717" b="7514"/>
          <a:stretch/>
        </p:blipFill>
        <p:spPr>
          <a:xfrm rot="16200000">
            <a:off x="3019276" y="-1073889"/>
            <a:ext cx="3912783" cy="9441714"/>
          </a:xfrm>
        </p:spPr>
      </p:pic>
    </p:spTree>
    <p:extLst>
      <p:ext uri="{BB962C8B-B14F-4D97-AF65-F5344CB8AC3E}">
        <p14:creationId xmlns:p14="http://schemas.microsoft.com/office/powerpoint/2010/main" val="1775459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571D23-11EB-7666-E6B0-CF76ED90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600" dirty="0"/>
              <a:t>Det næstsidste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54D369-B957-B8A7-8992-D69A99EE3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Indenfor hvilke idrætsgrene finder vi typisk de højeste kondital og hvorfor?</a:t>
            </a:r>
          </a:p>
          <a:p>
            <a:r>
              <a:rPr lang="da-DK" dirty="0"/>
              <a:t>Indenfor hvilke idrætsgrene finder vi oftest doping og hvorfor?</a:t>
            </a:r>
          </a:p>
          <a:p>
            <a:r>
              <a:rPr lang="da-DK" dirty="0"/>
              <a:t>Hvis vi træner den aerobe effekt/den maksimale iltoptagelse/konditallet, hvor ser vi så de primære forbedringer i kroppen.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34692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F78300-5F19-476E-A495-ABF81B7F4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har I fået ud af i dag?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63B40D-95D8-4988-910D-6AA47C283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63003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03306C-FECC-4DA1-BA28-77ED24146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HOLD FRI!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4B1D83-4242-4F06-90CB-922FB737E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470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ABA95-4299-4F7C-B136-A56101C26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dirty="0"/>
              <a:t>Hæmatokritværdi og blod - repetition </a:t>
            </a:r>
            <a:r>
              <a:rPr lang="da-DK" sz="2400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AEE17CC-C7FF-4EC3-A37B-F2CA7D216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901672" cy="3880773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1. Overvej, hvilken funktion man kan sige, at blodet har.</a:t>
            </a:r>
          </a:p>
          <a:p>
            <a:pPr lvl="0"/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2. Gør rede for blodets sammensætning. Forklar herunder begreberne hæmoglobin og hæmatokritværdi. </a:t>
            </a:r>
          </a:p>
          <a:p>
            <a:pPr lvl="0"/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3. Hvad kan påvirke vores hæmatokritværdi?</a:t>
            </a:r>
          </a:p>
          <a:p>
            <a:pPr lvl="0"/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4. Hvad kan vi bruge jeres viden om hæmatokritværdi til?</a:t>
            </a:r>
          </a:p>
          <a:p>
            <a:r>
              <a:rPr lang="da-DK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Hvad er realistiske hæmatokritværdier?</a:t>
            </a:r>
          </a:p>
          <a:p>
            <a:r>
              <a:rPr lang="da-DK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Kan man udlede noget om, indenfor hvilke idrætsgrene en høj hæmatokritværdi er af stor betydning?</a:t>
            </a:r>
          </a:p>
          <a:p>
            <a:r>
              <a:rPr lang="da-DK" sz="6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Hvad viser holdets data? (analysér)</a:t>
            </a:r>
          </a:p>
          <a:p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8. Hvad sker der med blodet som følge af træning?</a:t>
            </a:r>
          </a:p>
          <a:p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9. Bloddoping?</a:t>
            </a:r>
          </a:p>
          <a:p>
            <a:r>
              <a:rPr lang="da-DK" sz="6400" dirty="0">
                <a:latin typeface="Arial" panose="020B0604020202020204" pitchFamily="34" charset="0"/>
                <a:cs typeface="Arial" panose="020B0604020202020204" pitchFamily="34" charset="0"/>
              </a:rPr>
              <a:t>10. EPO?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284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DOPING?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17" t="19223" r="30407" b="12595"/>
          <a:stretch/>
        </p:blipFill>
        <p:spPr bwMode="auto">
          <a:xfrm>
            <a:off x="3465784" y="450426"/>
            <a:ext cx="5808218" cy="5957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877497" y="3920728"/>
            <a:ext cx="18133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b="1" u="sng" dirty="0"/>
              <a:t>Normalværdier</a:t>
            </a:r>
          </a:p>
          <a:p>
            <a:r>
              <a:rPr lang="da-DK" i="1" dirty="0"/>
              <a:t>Mænd 40-45</a:t>
            </a:r>
          </a:p>
          <a:p>
            <a:r>
              <a:rPr lang="da-DK" i="1" dirty="0"/>
              <a:t>Kvinder 37-42</a:t>
            </a:r>
          </a:p>
        </p:txBody>
      </p:sp>
    </p:spTree>
    <p:extLst>
      <p:ext uri="{BB962C8B-B14F-4D97-AF65-F5344CB8AC3E}">
        <p14:creationId xmlns:p14="http://schemas.microsoft.com/office/powerpoint/2010/main" val="97461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400B38-8FE4-DB43-ADE7-F3469207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67830" cy="1320800"/>
          </a:xfrm>
        </p:spPr>
        <p:txBody>
          <a:bodyPr/>
          <a:lstStyle/>
          <a:p>
            <a:r>
              <a:rPr lang="da-DK" dirty="0"/>
              <a:t>Effekt af EPO					Effekt af bloddoping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93B3F71-A7E3-2A9A-8A45-85D4EE928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47CC2476-FCDA-74DA-081A-32426CADEC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8742" y="1642589"/>
            <a:ext cx="4286422" cy="4080117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42521EC7-9DFE-7B2B-1F13-BEFDC6395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061" y="1269999"/>
            <a:ext cx="3825101" cy="512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8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9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3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526CFB-142F-27D1-7602-F0671257D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Højdetræning er</a:t>
            </a:r>
            <a:br>
              <a:rPr lang="da-DK" dirty="0">
                <a:solidFill>
                  <a:srgbClr val="FFFFFF"/>
                </a:solidFill>
              </a:rPr>
            </a:br>
            <a:r>
              <a:rPr lang="da-DK" dirty="0">
                <a:solidFill>
                  <a:srgbClr val="FFFFFF"/>
                </a:solidFill>
              </a:rPr>
              <a:t>ikke på doping-</a:t>
            </a:r>
            <a:br>
              <a:rPr lang="da-DK" dirty="0">
                <a:solidFill>
                  <a:srgbClr val="FFFFFF"/>
                </a:solidFill>
              </a:rPr>
            </a:br>
            <a:r>
              <a:rPr lang="da-DK" dirty="0">
                <a:solidFill>
                  <a:srgbClr val="FFFFFF"/>
                </a:solidFill>
              </a:rPr>
              <a:t>listen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A4C80CE8-8424-C0CE-B767-74E361756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036" y="1168399"/>
            <a:ext cx="2755204" cy="4610101"/>
          </a:xfrm>
          <a:prstGeom prst="rect">
            <a:avLst/>
          </a:prstGeom>
        </p:spPr>
      </p:pic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FBDB02F-9AD7-5B17-417D-73ED4824A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da-DK">
                <a:solidFill>
                  <a:srgbClr val="FFFFFF"/>
                </a:solidFill>
              </a:rPr>
              <a:t>Hvorfor stiger mængden af </a:t>
            </a:r>
            <a:br>
              <a:rPr lang="da-DK">
                <a:solidFill>
                  <a:srgbClr val="FFFFFF"/>
                </a:solidFill>
              </a:rPr>
            </a:br>
            <a:r>
              <a:rPr lang="da-DK">
                <a:solidFill>
                  <a:srgbClr val="FFFFFF"/>
                </a:solidFill>
              </a:rPr>
              <a:t>røde blodlegemer?</a:t>
            </a:r>
          </a:p>
        </p:txBody>
      </p:sp>
    </p:spTree>
    <p:extLst>
      <p:ext uri="{BB962C8B-B14F-4D97-AF65-F5344CB8AC3E}">
        <p14:creationId xmlns:p14="http://schemas.microsoft.com/office/powerpoint/2010/main" val="785655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132E54-ED47-4811-8BF9-3C4613A92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da-DK" sz="6000">
                <a:solidFill>
                  <a:srgbClr val="FFFFFF"/>
                </a:solidFill>
              </a:rPr>
              <a:t>Aerobt og anaerobt arbejde 2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8A63E09-A67A-4866-9DC3-262C8C3F7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>
            <a:normAutofit/>
          </a:bodyPr>
          <a:lstStyle/>
          <a:p>
            <a:pPr algn="l"/>
            <a:r>
              <a:rPr lang="da-DK" dirty="0">
                <a:solidFill>
                  <a:srgbClr val="FFFFFF">
                    <a:alpha val="70000"/>
                  </a:srgbClr>
                </a:solidFill>
              </a:rPr>
              <a:t>s.77-83 (86) (VO</a:t>
            </a:r>
            <a:r>
              <a:rPr lang="da-DK" baseline="-25000" dirty="0">
                <a:solidFill>
                  <a:srgbClr val="FFFFFF">
                    <a:alpha val="70000"/>
                  </a:srgbClr>
                </a:solidFill>
              </a:rPr>
              <a:t>2max</a:t>
            </a:r>
            <a:r>
              <a:rPr lang="da-DK" dirty="0">
                <a:solidFill>
                  <a:srgbClr val="FFFFFF">
                    <a:alpha val="70000"/>
                  </a:srgbClr>
                </a:solidFill>
              </a:rPr>
              <a:t> og træning med høj intensitet)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438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6D2B33-07E6-4D3C-8DB0-7B9329392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Spørgsmål til dagens tekst?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36E4E0D-9371-4AE3-8602-56A0D1E5F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9031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280A73-5A7F-4DA8-B2E2-8740BC3D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8683"/>
          </a:xfrm>
        </p:spPr>
        <p:txBody>
          <a:bodyPr/>
          <a:lstStyle/>
          <a:p>
            <a:r>
              <a:rPr lang="da-DK" dirty="0"/>
              <a:t>Korte tekstspørgsmål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13C92C-ABE0-4233-A7E8-D008BE15D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00327"/>
            <a:ext cx="8596668" cy="4541036"/>
          </a:xfrm>
        </p:spPr>
        <p:txBody>
          <a:bodyPr/>
          <a:lstStyle/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Hvad er forskellen på maksimal iltoptagelse</a:t>
            </a: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konditallet? </a:t>
            </a:r>
          </a:p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Hvad er den begrænsende faktor for den maksimale iltoptagelse?</a:t>
            </a:r>
          </a:p>
          <a:p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 er afgørende i den aerobe træning, hvis man ønsker at forbedre præstationen?  </a:t>
            </a:r>
          </a:p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Kig på data fra tabel 4.2 s.79 og find en forklaring på ændringerne mellem ”før” og ”efter”.</a:t>
            </a:r>
          </a:p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Undersøg Tabel 4.4 s.81. Bemærk forholdet mellem arbejdstid og pause.</a:t>
            </a:r>
          </a:p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Hvordan bestemmes maxpulsen (teoretisk/praktisk)?</a:t>
            </a:r>
          </a:p>
        </p:txBody>
      </p:sp>
    </p:spTree>
    <p:extLst>
      <p:ext uri="{BB962C8B-B14F-4D97-AF65-F5344CB8AC3E}">
        <p14:creationId xmlns:p14="http://schemas.microsoft.com/office/powerpoint/2010/main" val="3005844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9C661F-0F37-40F0-A18D-BF773B8C4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6439"/>
          </a:xfrm>
        </p:spPr>
        <p:txBody>
          <a:bodyPr/>
          <a:lstStyle/>
          <a:p>
            <a:r>
              <a:rPr lang="da-DK" dirty="0"/>
              <a:t>Beregninger på puls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61AFBA-B562-4D4F-BF5E-2EFB548E1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5737"/>
            <a:ext cx="8596668" cy="4425626"/>
          </a:xfrm>
        </p:spPr>
        <p:txBody>
          <a:bodyPr/>
          <a:lstStyle/>
          <a:p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forrige praktiske blok snakkede vi om ”Borgskalaen”. I teorien konverteres tallene fra Borgskalaen lige over med puls, hvis man sætter et 0 efter det vurderede ”Borg-trin”. Med denne viden, så 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havde de fleste af jer en puls på 120 (Borg 12) under opvarmning og omkring 140-150 (Borg 14-15) efter tæmningsøvelsen. Ud fra den viden, 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 I udregne jeres egen arbejdsintensitet (% af maxpulsen) i begge øvelser.</a:t>
            </a:r>
          </a:p>
          <a:p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Vil man forvente, at I forbedrer j</a:t>
            </a:r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eres</a:t>
            </a:r>
            <a:r>
              <a:rPr lang="da-DK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kondition på baggrund af forrige undervisningsgang (hvorfor/hvorfor ikke)? </a:t>
            </a:r>
          </a:p>
          <a:p>
            <a:r>
              <a:rPr lang="da-DK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Fejlkilder ved metoden? Hvordan kunne vi estimere intensiteten mere præcist?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35437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572</Words>
  <Application>Microsoft Office PowerPoint</Application>
  <PresentationFormat>Widescreen</PresentationFormat>
  <Paragraphs>63</Paragraphs>
  <Slides>16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Trebuchet MS</vt:lpstr>
      <vt:lpstr>Wingdings 3</vt:lpstr>
      <vt:lpstr>Facet</vt:lpstr>
      <vt:lpstr>Hængeparti</vt:lpstr>
      <vt:lpstr>Hæmatokritværdi og blod - repetition  </vt:lpstr>
      <vt:lpstr>DOPING?</vt:lpstr>
      <vt:lpstr>Effekt af EPO     Effekt af bloddoping</vt:lpstr>
      <vt:lpstr>Højdetræning er ikke på doping- listen</vt:lpstr>
      <vt:lpstr>Aerobt og anaerobt arbejde 2</vt:lpstr>
      <vt:lpstr>Spørgsmål til dagens tekst?</vt:lpstr>
      <vt:lpstr>Korte tekstspørgsmål</vt:lpstr>
      <vt:lpstr>Beregninger på puls</vt:lpstr>
      <vt:lpstr>”Karvonen” en mere præcis beregning.</vt:lpstr>
      <vt:lpstr>NÆSTSIDSTE SPØRGSMÅL</vt:lpstr>
      <vt:lpstr>Hvad kan vi lære?</vt:lpstr>
      <vt:lpstr>Intervaltræning og intensitet (aerob effekt) Kig ”Garmin Connect” for intervaller.</vt:lpstr>
      <vt:lpstr>Det næstsidste</vt:lpstr>
      <vt:lpstr>Hvad har I fået ud af i dag?</vt:lpstr>
      <vt:lpstr>HOLD FRI!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Aerobt og anaerobt arbejde 2</dc:title>
  <dc:creator>Ole Elstrøm</dc:creator>
  <cp:lastModifiedBy>Ole Elstrøm</cp:lastModifiedBy>
  <cp:revision>45</cp:revision>
  <dcterms:created xsi:type="dcterms:W3CDTF">2020-08-24T14:05:29Z</dcterms:created>
  <dcterms:modified xsi:type="dcterms:W3CDTF">2025-08-25T06:52:27Z</dcterms:modified>
</cp:coreProperties>
</file>