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2145B-150A-4924-A763-7179D9CB2612}" v="2" dt="2025-08-25T08:26:43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e Mølgaard" userId="33e33e6a-21bc-4519-be40-3e1fbc33e48c" providerId="ADAL" clId="{FAB2145B-150A-4924-A763-7179D9CB2612}"/>
    <pc:docChg chg="addSld modSld sldOrd">
      <pc:chgData name="Mine Mølgaard" userId="33e33e6a-21bc-4519-be40-3e1fbc33e48c" providerId="ADAL" clId="{FAB2145B-150A-4924-A763-7179D9CB2612}" dt="2025-08-25T08:26:43.486" v="5"/>
      <pc:docMkLst>
        <pc:docMk/>
      </pc:docMkLst>
      <pc:sldChg chg="addSp new ord">
        <pc:chgData name="Mine Mølgaard" userId="33e33e6a-21bc-4519-be40-3e1fbc33e48c" providerId="ADAL" clId="{FAB2145B-150A-4924-A763-7179D9CB2612}" dt="2025-08-25T08:25:59.134" v="3"/>
        <pc:sldMkLst>
          <pc:docMk/>
          <pc:sldMk cId="1902200010" sldId="262"/>
        </pc:sldMkLst>
        <pc:picChg chg="add">
          <ac:chgData name="Mine Mølgaard" userId="33e33e6a-21bc-4519-be40-3e1fbc33e48c" providerId="ADAL" clId="{FAB2145B-150A-4924-A763-7179D9CB2612}" dt="2025-08-25T08:25:59.134" v="3"/>
          <ac:picMkLst>
            <pc:docMk/>
            <pc:sldMk cId="1902200010" sldId="262"/>
            <ac:picMk id="2" creationId="{54215D6E-C6B1-CF49-8263-F6D91FC05A30}"/>
          </ac:picMkLst>
        </pc:picChg>
      </pc:sldChg>
      <pc:sldChg chg="addSp new">
        <pc:chgData name="Mine Mølgaard" userId="33e33e6a-21bc-4519-be40-3e1fbc33e48c" providerId="ADAL" clId="{FAB2145B-150A-4924-A763-7179D9CB2612}" dt="2025-08-25T08:26:43.486" v="5"/>
        <pc:sldMkLst>
          <pc:docMk/>
          <pc:sldMk cId="3904705526" sldId="263"/>
        </pc:sldMkLst>
        <pc:picChg chg="add">
          <ac:chgData name="Mine Mølgaard" userId="33e33e6a-21bc-4519-be40-3e1fbc33e48c" providerId="ADAL" clId="{FAB2145B-150A-4924-A763-7179D9CB2612}" dt="2025-08-25T08:26:43.486" v="5"/>
          <ac:picMkLst>
            <pc:docMk/>
            <pc:sldMk cId="3904705526" sldId="263"/>
            <ac:picMk id="2" creationId="{4F384EBE-DFFF-F5CE-3A28-396B296B90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E9BFE-A6FF-F973-024A-CE15BAAD5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C7CA029-4264-7A73-6173-6F8CF4D27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9E456C-3922-3805-F9CB-101439384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F85D6C-9DAD-57B7-30C1-EE23853C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E261BC-6CE7-3CB8-C491-250A3A08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50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58B04-A772-F3C7-64C2-9B535CF83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6693172-E71A-C08C-34C8-B8856F4B9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5A77E4-754C-EAD4-ADB5-BDF5182B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6DF5C27-13B7-DF70-9A07-49FEB43D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810087-1BDC-5E56-9972-B087AD76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820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F8C0C5D-D0F3-934E-63E4-50DADB2BB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EED1F6E-E031-9E24-6B54-143E111D7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F0C8298-DBE6-33C5-FFB8-96C66B25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74915C-6381-4F44-ACFC-21C24A80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056970-6939-BEAC-EDA3-DC5CE9E0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265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9D975-074E-3E64-1D3A-41A8E342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DDE64A-ADB9-4F91-00EC-D1F4CEA3A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BE7AC4-D359-F0D7-B8F6-5382F259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304FCC-243A-AD88-224F-2A640EB9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130D06-F5EC-7518-0C17-F547429C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879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CFF60-4CD2-E988-5A62-BC337AFC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4E2C3A4-4801-55E5-8217-BC16FEC3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5EA680B-C34A-1528-43BE-DBF55B1B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5853B4-C7D4-0685-2657-8EA6FAE4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DACED9A-4B0D-01E7-AEBB-85AB99F5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182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DDF37-42E4-BC39-82B9-ACA98FEC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33C59D-7EC2-AA84-BAC2-50013FDAF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BA8A28E-5425-FBE7-D524-BAFBE7DC6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AD0A4A8-678B-6EEE-B95A-0AD3E55A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596385B-A355-92C2-FE0F-7D714CA6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F0C9FA-59A7-20CF-0EA2-BBC96503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233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6B417-1E48-3CEB-C4D1-F98DAF90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1EC2037-1D6F-B000-24B8-0055ACFC6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55C1BA5-C907-F454-B6E0-8F85B6747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41C81F4-FC54-69CE-A52E-62E2B5620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A0BF111-AF9A-C8C1-B920-D420EDAEC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F5FA151-8AB3-FD61-DC68-AAEBF89A5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A67A90F-09E0-C2A3-9C2B-9A981AB7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5C4BB34-5979-FE25-ADD0-8FF07D76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705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07A16A-2995-E303-5823-64230322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50F9EFD-AA26-2033-DECB-080F2F2F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289F0AE-1D06-6951-CD68-94B6AD84E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956B6BF-D40E-DD14-3978-D47EA791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70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C197445-B74E-DC18-45F2-A279FFFA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7A66AD-DE14-FA2F-3DB4-D44B6104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BA56BA-2D63-7FEA-F8CA-590D7437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90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5EE55-5739-C269-F737-F871615D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B2C5801-185C-F838-B23E-259F125A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2173113-FE0F-E63C-6B26-09A8C26A8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A35BDD6-58D9-250E-8FAB-EA29C5FB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8CC4127-ED07-E86C-3584-6B3867C9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5B42279-2F8E-4A14-419D-F08F549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209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5ED53-F778-2364-708E-13F12A12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D6A85F2-B993-5B5D-3063-D4B76CA4A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0AE923-DB56-E2A3-6B03-BC9FA31D8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5E8DB72-BF30-A255-A49E-48390A2A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70B3046-DA95-3740-9C9B-35FBE38C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0674EC2-5FC7-94EC-0F3E-3D3F7C7B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26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24BD212-0AE9-2174-3C8D-B8D18889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471398-A42F-E496-2C42-DE73986B7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E4D587-254A-0F01-988C-E44ECE1DD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72A94-F09C-4CF0-9A69-5B6CADAF4882}" type="datetimeFigureOut">
              <a:rPr lang="da-DK" smtClean="0"/>
              <a:t>25-08-2025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9BB7E5-62C4-1462-1804-B52305A3D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9102CB-449A-E602-0324-29438C288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D3BAB5-06D7-4DE2-A75E-E790628337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15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215D6E-C6B1-CF49-8263-F6D91FC05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0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F384EBE-DFFF-F5CE-3A28-396B296B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0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229A4-340F-FD5D-2A5E-A75C230071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Komposition og fremstillingsformer i Sildig Opvågnen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A001662-EB92-C31C-C2B4-36489C07E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390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26247-B657-A4A9-D3FD-8988B3C8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Læsning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41D792-588C-F9A0-DC5E-1A9C9F1BA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Læs Mesterfortællinger, kap. 5: Komposition og fremstillingsformer.</a:t>
            </a:r>
          </a:p>
          <a:p>
            <a:pPr marL="0" indent="0">
              <a:buNone/>
            </a:pPr>
            <a:r>
              <a:rPr lang="da-DK" dirty="0"/>
              <a:t>Fokus er at forstå følgende:</a:t>
            </a:r>
          </a:p>
          <a:p>
            <a:pPr>
              <a:buFontTx/>
              <a:buChar char="-"/>
            </a:pPr>
            <a:r>
              <a:rPr lang="da-DK" dirty="0"/>
              <a:t>Hvad vil det sige at lave en kompositionsanalyse, herunder indre og ydre komposition</a:t>
            </a:r>
          </a:p>
          <a:p>
            <a:pPr>
              <a:buFontTx/>
              <a:buChar char="-"/>
            </a:pPr>
            <a:r>
              <a:rPr lang="da-DK" dirty="0"/>
              <a:t>Begreberne </a:t>
            </a:r>
            <a:r>
              <a:rPr lang="da-DK" dirty="0" err="1"/>
              <a:t>fabula</a:t>
            </a:r>
            <a:r>
              <a:rPr lang="da-DK" dirty="0"/>
              <a:t> og </a:t>
            </a:r>
            <a:r>
              <a:rPr lang="da-DK" dirty="0" err="1"/>
              <a:t>sjuzet</a:t>
            </a:r>
            <a:endParaRPr lang="da-DK" dirty="0"/>
          </a:p>
          <a:p>
            <a:pPr>
              <a:buFontTx/>
              <a:buChar char="-"/>
            </a:pPr>
            <a:r>
              <a:rPr lang="da-DK" dirty="0"/>
              <a:t>Scenisk og panoramisk fremstilling – to fortælleteknikker</a:t>
            </a:r>
          </a:p>
        </p:txBody>
      </p:sp>
    </p:spTree>
    <p:extLst>
      <p:ext uri="{BB962C8B-B14F-4D97-AF65-F5344CB8AC3E}">
        <p14:creationId xmlns:p14="http://schemas.microsoft.com/office/powerpoint/2010/main" val="171347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336203-461B-54DC-CD5E-26BF24B2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Opsamling på begreberne</a:t>
            </a:r>
          </a:p>
        </p:txBody>
      </p:sp>
    </p:spTree>
    <p:extLst>
      <p:ext uri="{BB962C8B-B14F-4D97-AF65-F5344CB8AC3E}">
        <p14:creationId xmlns:p14="http://schemas.microsoft.com/office/powerpoint/2010/main" val="142744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C2B339E-5200-30BF-9F0E-CD7F3B06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Opgaver – komposition  (læg mærke til fagbegreber fremhævet – dem skal I kunne)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2D94C54-1F64-6629-4910-522A74C29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dirty="0"/>
              <a:t>Giv en analyse af novellens </a:t>
            </a:r>
            <a:r>
              <a:rPr lang="da-DK" b="1" dirty="0"/>
              <a:t>ydre komposition</a:t>
            </a:r>
            <a:r>
              <a:rPr lang="da-DK" dirty="0"/>
              <a:t>. I skal komme ind på</a:t>
            </a:r>
          </a:p>
          <a:p>
            <a:pPr>
              <a:buFontTx/>
              <a:buChar char="-"/>
            </a:pPr>
            <a:r>
              <a:rPr lang="da-DK" dirty="0"/>
              <a:t>Fortællerens beretning. Det er (vel) ikke direkte en dagbog, men hvad er det så? Læs mærke til, hvad han skriver s. 69 l. 2-7</a:t>
            </a:r>
          </a:p>
          <a:p>
            <a:pPr>
              <a:buFontTx/>
              <a:buChar char="-"/>
            </a:pPr>
            <a:r>
              <a:rPr lang="da-DK" dirty="0"/>
              <a:t>Brevene fra Elise (og den rækkefølge, de præsenteres i). Hvilken effekt har de?</a:t>
            </a:r>
          </a:p>
          <a:p>
            <a:pPr>
              <a:buFontTx/>
              <a:buChar char="-"/>
            </a:pPr>
            <a:endParaRPr lang="da-DK" dirty="0"/>
          </a:p>
          <a:p>
            <a:pPr marL="0" indent="0">
              <a:buNone/>
            </a:pPr>
            <a:r>
              <a:rPr lang="da-DK" dirty="0"/>
              <a:t>Giv en analyse af den </a:t>
            </a:r>
            <a:r>
              <a:rPr lang="da-DK" b="1" dirty="0"/>
              <a:t>indre komposition</a:t>
            </a:r>
            <a:r>
              <a:rPr lang="da-DK" dirty="0"/>
              <a:t>:</a:t>
            </a:r>
          </a:p>
          <a:p>
            <a:pPr>
              <a:buFontTx/>
              <a:buChar char="-"/>
            </a:pPr>
            <a:r>
              <a:rPr lang="da-DK" dirty="0"/>
              <a:t>Undersøg handlingsforløbet i Sildig Opvågnen fra start  til s. 69, l.10, og forklar, hvor der </a:t>
            </a:r>
            <a:r>
              <a:rPr lang="da-DK" b="1" dirty="0"/>
              <a:t>ikke</a:t>
            </a:r>
            <a:r>
              <a:rPr lang="da-DK" b="1" i="1" dirty="0"/>
              <a:t> </a:t>
            </a:r>
            <a:r>
              <a:rPr lang="da-DK" dirty="0"/>
              <a:t>er overensstemmelse mellem </a:t>
            </a:r>
            <a:r>
              <a:rPr lang="da-DK" b="1" dirty="0" err="1"/>
              <a:t>fabula</a:t>
            </a:r>
            <a:r>
              <a:rPr lang="da-DK" b="1" dirty="0"/>
              <a:t> og </a:t>
            </a:r>
            <a:r>
              <a:rPr lang="da-DK" b="1" dirty="0" err="1"/>
              <a:t>sjuzet</a:t>
            </a:r>
            <a:r>
              <a:rPr lang="da-DK" dirty="0"/>
              <a:t>.</a:t>
            </a:r>
          </a:p>
          <a:p>
            <a:pPr>
              <a:buFontTx/>
              <a:buChar char="-"/>
            </a:pPr>
            <a:r>
              <a:rPr lang="da-DK" dirty="0"/>
              <a:t>Hvorfor har Blicher mon valgt, at der i novellen ikke skal være overensstemmelse mellem </a:t>
            </a:r>
            <a:r>
              <a:rPr lang="da-DK" dirty="0" err="1"/>
              <a:t>fabula</a:t>
            </a:r>
            <a:r>
              <a:rPr lang="da-DK" dirty="0"/>
              <a:t> og </a:t>
            </a:r>
            <a:r>
              <a:rPr lang="da-DK" dirty="0" err="1"/>
              <a:t>sjuzet</a:t>
            </a:r>
            <a:r>
              <a:rPr lang="da-DK" dirty="0"/>
              <a:t> – hvorfor fortæller han det ikke bare i den rækkefølge, der er foregået i?</a:t>
            </a:r>
          </a:p>
          <a:p>
            <a:pPr>
              <a:buFontTx/>
              <a:buChar char="-"/>
            </a:pPr>
            <a:r>
              <a:rPr lang="da-DK" dirty="0"/>
              <a:t>Undersøg novellens </a:t>
            </a:r>
            <a:r>
              <a:rPr lang="da-DK" dirty="0" err="1"/>
              <a:t>sjuzet</a:t>
            </a:r>
            <a:r>
              <a:rPr lang="da-DK" dirty="0"/>
              <a:t> (se næste slide). Hvilken effekt har det, at der skiftes mellem </a:t>
            </a:r>
            <a:r>
              <a:rPr lang="da-DK" b="1" dirty="0"/>
              <a:t>fortælletid og fortalt tid </a:t>
            </a:r>
            <a:r>
              <a:rPr lang="da-DK" dirty="0"/>
              <a:t>i novellens </a:t>
            </a:r>
            <a:r>
              <a:rPr lang="da-DK" dirty="0" err="1"/>
              <a:t>sjuzet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6800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FA0FA-1FF0-4940-59F1-6D22844F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2" y="112077"/>
            <a:ext cx="4105940" cy="1325563"/>
          </a:xfrm>
        </p:spPr>
        <p:txBody>
          <a:bodyPr/>
          <a:lstStyle/>
          <a:p>
            <a:r>
              <a:rPr lang="da-DK" dirty="0" err="1"/>
              <a:t>Fabula</a:t>
            </a:r>
            <a:r>
              <a:rPr lang="da-DK" dirty="0"/>
              <a:t> og </a:t>
            </a:r>
            <a:r>
              <a:rPr lang="da-DK" dirty="0" err="1"/>
              <a:t>sjuzét</a:t>
            </a:r>
            <a:r>
              <a:rPr lang="da-DK" dirty="0"/>
              <a:t> i Sildig Opvågnen</a:t>
            </a:r>
          </a:p>
        </p:txBody>
      </p:sp>
      <p:graphicFrame>
        <p:nvGraphicFramePr>
          <p:cNvPr id="16" name="Pladsholder til indhold 15">
            <a:extLst>
              <a:ext uri="{FF2B5EF4-FFF2-40B4-BE49-F238E27FC236}">
                <a16:creationId xmlns:a16="http://schemas.microsoft.com/office/drawing/2014/main" id="{DCFB3C28-1BAC-CA9F-FCB9-092F7FF01C0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36790663"/>
              </p:ext>
            </p:extLst>
          </p:nvPr>
        </p:nvGraphicFramePr>
        <p:xfrm>
          <a:off x="545805" y="1325563"/>
          <a:ext cx="4924647" cy="542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4647">
                  <a:extLst>
                    <a:ext uri="{9D8B030D-6E8A-4147-A177-3AD203B41FA5}">
                      <a16:colId xmlns:a16="http://schemas.microsoft.com/office/drawing/2014/main" val="1352102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Fabula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449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da-DK" dirty="0"/>
                        <a:t>Ballet:</a:t>
                      </a:r>
                    </a:p>
                    <a:p>
                      <a:pPr lvl="0"/>
                      <a:r>
                        <a:rPr lang="da-DK" dirty="0"/>
                        <a:t>Elise 18 år, s 72, l. 17</a:t>
                      </a:r>
                    </a:p>
                    <a:p>
                      <a:pPr lvl="0"/>
                      <a:r>
                        <a:rPr lang="da-DK" dirty="0"/>
                        <a:t>Doktor L 23 år, s. 68-69 48 år, minus 25=23</a:t>
                      </a:r>
                    </a:p>
                    <a:p>
                      <a:pPr lvl="0"/>
                      <a:r>
                        <a:rPr lang="da-DK" dirty="0"/>
                        <a:t>Præsten ét år ældre end doktor 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5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5 ÅR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01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Maskerade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9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20 ÅR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38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Majoren bliver syg – affæren afsløres – doktorens selvmord</a:t>
                      </a:r>
                    </a:p>
                    <a:p>
                      <a:r>
                        <a:rPr lang="da-DK" dirty="0"/>
                        <a:t>Doktor L 48 år, Elise 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164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6 ÅR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8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Fortæller ser Elise (s. 72: ”Jeg så hende for nylig”)</a:t>
                      </a:r>
                    </a:p>
                    <a:p>
                      <a:r>
                        <a:rPr lang="da-DK" dirty="0"/>
                        <a:t>Elise 49</a:t>
                      </a:r>
                    </a:p>
                    <a:p>
                      <a:r>
                        <a:rPr lang="da-DK" dirty="0"/>
                        <a:t>Skriver umiddelbart herefter fortællingen (fortælletidspunkt)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141652"/>
                  </a:ext>
                </a:extLst>
              </a:tr>
            </a:tbl>
          </a:graphicData>
        </a:graphic>
      </p:graphicFrame>
      <p:graphicFrame>
        <p:nvGraphicFramePr>
          <p:cNvPr id="17" name="Pladsholder til indhold 16">
            <a:extLst>
              <a:ext uri="{FF2B5EF4-FFF2-40B4-BE49-F238E27FC236}">
                <a16:creationId xmlns:a16="http://schemas.microsoft.com/office/drawing/2014/main" id="{4F0A09BE-770E-5300-6654-E9E693932B3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5047820"/>
              </p:ext>
            </p:extLst>
          </p:nvPr>
        </p:nvGraphicFramePr>
        <p:xfrm>
          <a:off x="6096000" y="152400"/>
          <a:ext cx="5746898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009">
                  <a:extLst>
                    <a:ext uri="{9D8B030D-6E8A-4147-A177-3AD203B41FA5}">
                      <a16:colId xmlns:a16="http://schemas.microsoft.com/office/drawing/2014/main" val="3547599656"/>
                    </a:ext>
                  </a:extLst>
                </a:gridCol>
                <a:gridCol w="1454889">
                  <a:extLst>
                    <a:ext uri="{9D8B030D-6E8A-4147-A177-3AD203B41FA5}">
                      <a16:colId xmlns:a16="http://schemas.microsoft.com/office/drawing/2014/main" val="1172849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Sjuzét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Side/linje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86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Doktorens selvmord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68-69/9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89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Ballet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69/8-70/14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87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Refleksion over Elise (</a:t>
                      </a:r>
                      <a:r>
                        <a:rPr lang="da-DK" i="1" dirty="0"/>
                        <a:t>Overvej ved alle refleksioner: Foregår hans refleksion på fortælletidspunktet (dvs. efter handlingen) – eller er det refleksioner, han havde, mens det stod på??</a:t>
                      </a:r>
                      <a:r>
                        <a:rPr lang="da-DK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70/15-72/31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37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Tiden efter ballet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72/32-75/3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Refleksion – partnerbytte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75/4-75/11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4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Maskeraden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76/5-77/23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69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20 år efter: Afsløringen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78/37-82/32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6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Refleksion over trøst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82/33-83/17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383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Elises breve (3, 1,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83/25-84/34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981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Doktorens sammenbrud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84/35-88/27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105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Refleksion over doktorens manglende religion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88/28-88/36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28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Præsten sover over sig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89/3-89/19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55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Refleksion over skyld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89/20-slut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968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57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7CFFE-0D08-17F4-9D12-A33FB61B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Fremstillingsformer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58474D-9F77-49C3-21DD-71E9930D9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Giv find mindst ét eksempel på hhv. scenisk og panoramisk fremstillingsform i novellen, og diskutér effekten af/begrundelsen for at bruge dem de pågældende steder.</a:t>
            </a:r>
          </a:p>
          <a:p>
            <a:r>
              <a:rPr lang="da-DK" dirty="0"/>
              <a:t>Læs de to citater nedenfor og  besvar:</a:t>
            </a:r>
          </a:p>
          <a:p>
            <a:pPr lvl="1"/>
            <a:r>
              <a:rPr lang="da-DK" dirty="0"/>
              <a:t>Hvilken fremstillingsform er der tale om?</a:t>
            </a:r>
          </a:p>
          <a:p>
            <a:pPr lvl="1"/>
            <a:r>
              <a:rPr lang="da-DK" dirty="0"/>
              <a:t>Hvilken virkning har de valgte fremstillingsformer?</a:t>
            </a:r>
          </a:p>
          <a:p>
            <a:pPr lvl="1"/>
            <a:r>
              <a:rPr lang="da-DK" dirty="0"/>
              <a:t>Hvorfor bruger Blicher dem netop de to steder i teksten?</a:t>
            </a:r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r>
              <a:rPr lang="da-DK" dirty="0"/>
              <a:t>Citater:</a:t>
            </a:r>
          </a:p>
          <a:p>
            <a:pPr marL="457200" lvl="1" indent="0">
              <a:buNone/>
            </a:pPr>
            <a:r>
              <a:rPr lang="da-DK" dirty="0"/>
              <a:t>S. 81, l. 11-l.18</a:t>
            </a:r>
          </a:p>
          <a:p>
            <a:pPr marL="457200" lvl="1" indent="0">
              <a:buNone/>
            </a:pPr>
            <a:r>
              <a:rPr lang="da-DK" dirty="0"/>
              <a:t>S. 69, l. 2 /</a:t>
            </a:r>
            <a:r>
              <a:rPr lang="da-DK" i="1" dirty="0"/>
              <a:t>Hvad i hint </a:t>
            </a:r>
            <a:r>
              <a:rPr lang="da-DK" i="1" dirty="0" err="1"/>
              <a:t>tid</a:t>
            </a:r>
            <a:r>
              <a:rPr lang="da-DK" dirty="0" err="1"/>
              <a:t>-l</a:t>
            </a:r>
            <a:r>
              <a:rPr lang="da-DK" dirty="0"/>
              <a:t>. 8</a:t>
            </a:r>
          </a:p>
        </p:txBody>
      </p:sp>
    </p:spTree>
    <p:extLst>
      <p:ext uri="{BB962C8B-B14F-4D97-AF65-F5344CB8AC3E}">
        <p14:creationId xmlns:p14="http://schemas.microsoft.com/office/powerpoint/2010/main" val="4163279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491</Words>
  <Application>Microsoft Office PowerPoint</Application>
  <PresentationFormat>Widescreen</PresentationFormat>
  <Paragraphs>70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Komposition og fremstillingsformer i Sildig Opvågnen</vt:lpstr>
      <vt:lpstr>Læsning</vt:lpstr>
      <vt:lpstr>Opsamling på begreberne</vt:lpstr>
      <vt:lpstr>Opgaver – komposition  (læg mærke til fagbegreber fremhævet – dem skal I kunne)</vt:lpstr>
      <vt:lpstr>Fabula og sjuzét i Sildig Opvågnen</vt:lpstr>
      <vt:lpstr>Fremstillingsformer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Mine Mølgaard</dc:creator>
  <cp:lastModifiedBy>Mine Mølgaard</cp:lastModifiedBy>
  <cp:revision>1</cp:revision>
  <dcterms:created xsi:type="dcterms:W3CDTF">2025-08-25T07:13:49Z</dcterms:created>
  <dcterms:modified xsi:type="dcterms:W3CDTF">2025-08-25T08:26:52Z</dcterms:modified>
</cp:coreProperties>
</file>