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13"/>
  </p:notesMasterIdLst>
  <p:sldIdLst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D722-993C-4CB4-8D92-7158BBF9E7CF}" type="datetimeFigureOut">
              <a:rPr lang="da-DK" smtClean="0"/>
              <a:t>28-08-2025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80D73-0282-43E5-B07C-AD5FC84124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04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6849B-DA21-4E49-9CF7-AE2D564B5D3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01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4329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228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37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74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98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019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143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67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458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823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08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450E-F711-4C3A-B641-C122F8FC9784}" type="datetimeFigureOut">
              <a:rPr lang="da-DK" smtClean="0"/>
              <a:pPr/>
              <a:t>28-08-2025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F88E-FD33-4901-991E-072F1CB26B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573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F7E33-8730-4707-9F38-FCD0CC2F6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565597" cy="3329581"/>
          </a:xfrm>
        </p:spPr>
        <p:txBody>
          <a:bodyPr/>
          <a:lstStyle/>
          <a:p>
            <a:r>
              <a:rPr lang="da-DK" dirty="0"/>
              <a:t>Lokale og globale tryk- og </a:t>
            </a:r>
            <a:r>
              <a:rPr lang="da-DK" dirty="0" err="1"/>
              <a:t>vindsystemer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9F757C-77D7-4E31-BA95-464EA07C0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89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D4431-1D56-4FA0-AE48-051E584A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atmosfæriske cirkulation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D42BC7-6D47-4AC9-B3EC-9E6F8D6B3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Lidt mere kompliceret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>
                <a:solidFill>
                  <a:srgbClr val="FF0000"/>
                </a:solidFill>
              </a:rPr>
              <a:t>PROBLEM: TAGER IKKE HØJDE FOR AT DER NOGLE STEDER ER HAV, ANDRE STEDER LAND, AT DER ER BJERGE, DALE, SKOVE, ÅBNE OMRPDER MM – ALLE DISSE FORHOLD BETYDER NOGET FOR, HVORDAN JORDEN OPVARMES, OG HVORDAN TRYK OG VINDE ER</a:t>
            </a:r>
          </a:p>
        </p:txBody>
      </p:sp>
    </p:spTree>
    <p:extLst>
      <p:ext uri="{BB962C8B-B14F-4D97-AF65-F5344CB8AC3E}">
        <p14:creationId xmlns:p14="http://schemas.microsoft.com/office/powerpoint/2010/main" val="22944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8BC45-4746-46D0-AA26-E5D5381E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TRYK OG VIND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EA307C-FD98-4A55-9903-476166D1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94723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HUSKEREGLER FOR TRYK: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LUFTTRYK: TYNGDEN AF DEN MÆNGDE LUFT DER ER OVER EN LOKALITET – DEN SAMLEDE VÆGT AF ALLE LUFTMOLEKYLER I ATMOSFÆREN OVER ET PUNKT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NORMALTTRYK ER 1013hPa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L VED MINDRE END 1013hPa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H VED MERE END 1013hPa</a:t>
            </a:r>
          </a:p>
          <a:p>
            <a:r>
              <a:rPr lang="da-DK" b="1" dirty="0">
                <a:solidFill>
                  <a:srgbClr val="FF0000"/>
                </a:solidFill>
              </a:rPr>
              <a:t>HUSKEREGELER FOR VIND: 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VINDE BLÆSER ALTID FRA HØJTRYK TIL LAVTRYK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VINDHASTIGHEDEN AFHÆNGER AF AFSTANDEN MELLEM HØJTRYK OG LAVTRYK + AF FORSKELLEN PÅ HØJTRYK OG LAVTRYK</a:t>
            </a:r>
          </a:p>
          <a:p>
            <a:pPr lvl="1"/>
            <a:r>
              <a:rPr lang="da-DK" b="1" dirty="0">
                <a:solidFill>
                  <a:srgbClr val="FF0000"/>
                </a:solidFill>
              </a:rPr>
              <a:t>TRYKGRADIENTEN=TRYKFORSKEL/AFSTAND</a:t>
            </a:r>
          </a:p>
          <a:p>
            <a:pPr lvl="1"/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D9860-46FF-4B53-8BDB-9905509A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TRYK OG VIND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1C4B89-5544-49D5-9575-6EDCDE9F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534951" cy="4395151"/>
          </a:xfrm>
        </p:spPr>
        <p:txBody>
          <a:bodyPr/>
          <a:lstStyle/>
          <a:p>
            <a:r>
              <a:rPr lang="da-DK" dirty="0"/>
              <a:t>TERMISKE TRYK:</a:t>
            </a:r>
          </a:p>
          <a:p>
            <a:pPr lvl="1"/>
            <a:r>
              <a:rPr lang="da-DK" dirty="0"/>
              <a:t>Dannes ud fra temperaturen på jordoverfladen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Termisk L</a:t>
            </a:r>
            <a:r>
              <a:rPr lang="da-DK" dirty="0"/>
              <a:t>: Jorden opvarmes, luften opvarmes, bliver lettere, stiger op</a:t>
            </a:r>
          </a:p>
          <a:p>
            <a:pPr lvl="1"/>
            <a:r>
              <a:rPr lang="da-DK" dirty="0"/>
              <a:t>Her ses typisk skyer og nedbør pga. opadstigende luft</a:t>
            </a:r>
          </a:p>
          <a:p>
            <a:pPr lvl="1"/>
            <a:r>
              <a:rPr lang="da-DK" dirty="0"/>
              <a:t>Dannes ved ækvator hele året og over store kontinenter om sommeren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Termisk H</a:t>
            </a:r>
            <a:r>
              <a:rPr lang="da-DK" dirty="0"/>
              <a:t>: Jorden afkøles, luften afkøles, bliver tungere, synker ned </a:t>
            </a:r>
          </a:p>
          <a:p>
            <a:pPr lvl="1"/>
            <a:r>
              <a:rPr lang="da-DK" dirty="0"/>
              <a:t>Der dannes ikke skyer og dermed heller ikke nedbør, da luften synker ned</a:t>
            </a:r>
          </a:p>
          <a:p>
            <a:pPr lvl="1"/>
            <a:r>
              <a:rPr lang="da-DK" dirty="0"/>
              <a:t>Dannes ved polerne hele året og over store kontinenter  om vinteren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63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0C2BC-92D9-4332-B9F2-B58B7144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LOKALE VINDE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F68A59-363C-4AB0-A1C1-0E7E659A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783998" cy="4195481"/>
          </a:xfrm>
        </p:spPr>
        <p:txBody>
          <a:bodyPr/>
          <a:lstStyle/>
          <a:p>
            <a:r>
              <a:rPr lang="da-DK" dirty="0"/>
              <a:t>FØHN-VIND VED ALPERNE</a:t>
            </a:r>
          </a:p>
          <a:p>
            <a:r>
              <a:rPr lang="da-DK" dirty="0"/>
              <a:t>Nedbør på den ene side og tørvejr på den anden afhængigt af lavtrykkets placering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FFABF5-734B-4236-9F25-9F4385187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07" t="11494" r="14397" b="5747"/>
          <a:stretch/>
        </p:blipFill>
        <p:spPr>
          <a:xfrm>
            <a:off x="5044967" y="93144"/>
            <a:ext cx="7147034" cy="67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ombinationstegning 13"/>
          <p:cNvSpPr/>
          <p:nvPr/>
        </p:nvSpPr>
        <p:spPr>
          <a:xfrm>
            <a:off x="4511824" y="1268761"/>
            <a:ext cx="2230332" cy="1317475"/>
          </a:xfrm>
          <a:custGeom>
            <a:avLst/>
            <a:gdLst>
              <a:gd name="connsiteX0" fmla="*/ 1069145 w 2644726"/>
              <a:gd name="connsiteY0" fmla="*/ 890149 h 1709419"/>
              <a:gd name="connsiteX1" fmla="*/ 1069145 w 2644726"/>
              <a:gd name="connsiteY1" fmla="*/ 890149 h 1709419"/>
              <a:gd name="connsiteX2" fmla="*/ 914400 w 2644726"/>
              <a:gd name="connsiteY2" fmla="*/ 791675 h 1709419"/>
              <a:gd name="connsiteX3" fmla="*/ 815926 w 2644726"/>
              <a:gd name="connsiteY3" fmla="*/ 665066 h 1709419"/>
              <a:gd name="connsiteX4" fmla="*/ 745588 w 2644726"/>
              <a:gd name="connsiteY4" fmla="*/ 439983 h 1709419"/>
              <a:gd name="connsiteX5" fmla="*/ 844062 w 2644726"/>
              <a:gd name="connsiteY5" fmla="*/ 102358 h 1709419"/>
              <a:gd name="connsiteX6" fmla="*/ 886265 w 2644726"/>
              <a:gd name="connsiteY6" fmla="*/ 74223 h 1709419"/>
              <a:gd name="connsiteX7" fmla="*/ 942536 w 2644726"/>
              <a:gd name="connsiteY7" fmla="*/ 32020 h 1709419"/>
              <a:gd name="connsiteX8" fmla="*/ 1026942 w 2644726"/>
              <a:gd name="connsiteY8" fmla="*/ 17952 h 1709419"/>
              <a:gd name="connsiteX9" fmla="*/ 1195754 w 2644726"/>
              <a:gd name="connsiteY9" fmla="*/ 3884 h 1709419"/>
              <a:gd name="connsiteX10" fmla="*/ 1589650 w 2644726"/>
              <a:gd name="connsiteY10" fmla="*/ 17952 h 1709419"/>
              <a:gd name="connsiteX11" fmla="*/ 1603717 w 2644726"/>
              <a:gd name="connsiteY11" fmla="*/ 60155 h 1709419"/>
              <a:gd name="connsiteX12" fmla="*/ 1631853 w 2644726"/>
              <a:gd name="connsiteY12" fmla="*/ 88290 h 1709419"/>
              <a:gd name="connsiteX13" fmla="*/ 1659988 w 2644726"/>
              <a:gd name="connsiteY13" fmla="*/ 186764 h 1709419"/>
              <a:gd name="connsiteX14" fmla="*/ 1688123 w 2644726"/>
              <a:gd name="connsiteY14" fmla="*/ 214900 h 1709419"/>
              <a:gd name="connsiteX15" fmla="*/ 1716259 w 2644726"/>
              <a:gd name="connsiteY15" fmla="*/ 257103 h 1709419"/>
              <a:gd name="connsiteX16" fmla="*/ 1730326 w 2644726"/>
              <a:gd name="connsiteY16" fmla="*/ 299306 h 1709419"/>
              <a:gd name="connsiteX17" fmla="*/ 1744394 w 2644726"/>
              <a:gd name="connsiteY17" fmla="*/ 355577 h 1709419"/>
              <a:gd name="connsiteX18" fmla="*/ 1772530 w 2644726"/>
              <a:gd name="connsiteY18" fmla="*/ 411847 h 1709419"/>
              <a:gd name="connsiteX19" fmla="*/ 1786597 w 2644726"/>
              <a:gd name="connsiteY19" fmla="*/ 454050 h 1709419"/>
              <a:gd name="connsiteX20" fmla="*/ 1772530 w 2644726"/>
              <a:gd name="connsiteY20" fmla="*/ 510321 h 1709419"/>
              <a:gd name="connsiteX21" fmla="*/ 1814733 w 2644726"/>
              <a:gd name="connsiteY21" fmla="*/ 468118 h 1709419"/>
              <a:gd name="connsiteX22" fmla="*/ 1941342 w 2644726"/>
              <a:gd name="connsiteY22" fmla="*/ 383712 h 1709419"/>
              <a:gd name="connsiteX23" fmla="*/ 2138290 w 2644726"/>
              <a:gd name="connsiteY23" fmla="*/ 327441 h 1709419"/>
              <a:gd name="connsiteX24" fmla="*/ 2264899 w 2644726"/>
              <a:gd name="connsiteY24" fmla="*/ 341509 h 1709419"/>
              <a:gd name="connsiteX25" fmla="*/ 2307102 w 2644726"/>
              <a:gd name="connsiteY25" fmla="*/ 369644 h 1709419"/>
              <a:gd name="connsiteX26" fmla="*/ 2349305 w 2644726"/>
              <a:gd name="connsiteY26" fmla="*/ 468118 h 1709419"/>
              <a:gd name="connsiteX27" fmla="*/ 2321170 w 2644726"/>
              <a:gd name="connsiteY27" fmla="*/ 693201 h 1709419"/>
              <a:gd name="connsiteX28" fmla="*/ 2307102 w 2644726"/>
              <a:gd name="connsiteY28" fmla="*/ 749472 h 1709419"/>
              <a:gd name="connsiteX29" fmla="*/ 2278966 w 2644726"/>
              <a:gd name="connsiteY29" fmla="*/ 791675 h 1709419"/>
              <a:gd name="connsiteX30" fmla="*/ 2447779 w 2644726"/>
              <a:gd name="connsiteY30" fmla="*/ 777607 h 1709419"/>
              <a:gd name="connsiteX31" fmla="*/ 2644726 w 2644726"/>
              <a:gd name="connsiteY31" fmla="*/ 791675 h 1709419"/>
              <a:gd name="connsiteX32" fmla="*/ 2630659 w 2644726"/>
              <a:gd name="connsiteY32" fmla="*/ 1030826 h 1709419"/>
              <a:gd name="connsiteX33" fmla="*/ 2616591 w 2644726"/>
              <a:gd name="connsiteY33" fmla="*/ 1073029 h 1709419"/>
              <a:gd name="connsiteX34" fmla="*/ 2560320 w 2644726"/>
              <a:gd name="connsiteY34" fmla="*/ 1157435 h 1709419"/>
              <a:gd name="connsiteX35" fmla="*/ 2461846 w 2644726"/>
              <a:gd name="connsiteY35" fmla="*/ 1227773 h 1709419"/>
              <a:gd name="connsiteX36" fmla="*/ 2264899 w 2644726"/>
              <a:gd name="connsiteY36" fmla="*/ 1227773 h 1709419"/>
              <a:gd name="connsiteX37" fmla="*/ 2560320 w 2644726"/>
              <a:gd name="connsiteY37" fmla="*/ 1551330 h 1709419"/>
              <a:gd name="connsiteX38" fmla="*/ 2447779 w 2644726"/>
              <a:gd name="connsiteY38" fmla="*/ 1621669 h 1709419"/>
              <a:gd name="connsiteX39" fmla="*/ 2278966 w 2644726"/>
              <a:gd name="connsiteY39" fmla="*/ 1677940 h 1709419"/>
              <a:gd name="connsiteX40" fmla="*/ 2236763 w 2644726"/>
              <a:gd name="connsiteY40" fmla="*/ 1692007 h 1709419"/>
              <a:gd name="connsiteX41" fmla="*/ 2082019 w 2644726"/>
              <a:gd name="connsiteY41" fmla="*/ 1706075 h 1709419"/>
              <a:gd name="connsiteX42" fmla="*/ 1505243 w 2644726"/>
              <a:gd name="connsiteY42" fmla="*/ 1692007 h 1709419"/>
              <a:gd name="connsiteX43" fmla="*/ 1463040 w 2644726"/>
              <a:gd name="connsiteY43" fmla="*/ 1649804 h 1709419"/>
              <a:gd name="connsiteX44" fmla="*/ 1448973 w 2644726"/>
              <a:gd name="connsiteY44" fmla="*/ 1579466 h 1709419"/>
              <a:gd name="connsiteX45" fmla="*/ 1223890 w 2644726"/>
              <a:gd name="connsiteY45" fmla="*/ 1593533 h 1709419"/>
              <a:gd name="connsiteX46" fmla="*/ 1069145 w 2644726"/>
              <a:gd name="connsiteY46" fmla="*/ 1635737 h 1709419"/>
              <a:gd name="connsiteX47" fmla="*/ 970671 w 2644726"/>
              <a:gd name="connsiteY47" fmla="*/ 1663872 h 1709419"/>
              <a:gd name="connsiteX48" fmla="*/ 815926 w 2644726"/>
              <a:gd name="connsiteY48" fmla="*/ 1649804 h 1709419"/>
              <a:gd name="connsiteX49" fmla="*/ 745588 w 2644726"/>
              <a:gd name="connsiteY49" fmla="*/ 1621669 h 1709419"/>
              <a:gd name="connsiteX50" fmla="*/ 689317 w 2644726"/>
              <a:gd name="connsiteY50" fmla="*/ 1607601 h 1709419"/>
              <a:gd name="connsiteX51" fmla="*/ 393896 w 2644726"/>
              <a:gd name="connsiteY51" fmla="*/ 1424721 h 1709419"/>
              <a:gd name="connsiteX52" fmla="*/ 323557 w 2644726"/>
              <a:gd name="connsiteY52" fmla="*/ 1368450 h 1709419"/>
              <a:gd name="connsiteX53" fmla="*/ 126610 w 2644726"/>
              <a:gd name="connsiteY53" fmla="*/ 1185570 h 1709419"/>
              <a:gd name="connsiteX54" fmla="*/ 14068 w 2644726"/>
              <a:gd name="connsiteY54" fmla="*/ 946420 h 1709419"/>
              <a:gd name="connsiteX55" fmla="*/ 0 w 2644726"/>
              <a:gd name="connsiteY55" fmla="*/ 862013 h 1709419"/>
              <a:gd name="connsiteX56" fmla="*/ 42203 w 2644726"/>
              <a:gd name="connsiteY56" fmla="*/ 791675 h 1709419"/>
              <a:gd name="connsiteX57" fmla="*/ 154745 w 2644726"/>
              <a:gd name="connsiteY57" fmla="*/ 735404 h 1709419"/>
              <a:gd name="connsiteX58" fmla="*/ 351693 w 2644726"/>
              <a:gd name="connsiteY58" fmla="*/ 665066 h 1709419"/>
              <a:gd name="connsiteX59" fmla="*/ 661182 w 2644726"/>
              <a:gd name="connsiteY59" fmla="*/ 707269 h 1709419"/>
              <a:gd name="connsiteX60" fmla="*/ 703385 w 2644726"/>
              <a:gd name="connsiteY60" fmla="*/ 735404 h 1709419"/>
              <a:gd name="connsiteX61" fmla="*/ 731520 w 2644726"/>
              <a:gd name="connsiteY61" fmla="*/ 777607 h 1709419"/>
              <a:gd name="connsiteX62" fmla="*/ 801859 w 2644726"/>
              <a:gd name="connsiteY62" fmla="*/ 847946 h 1709419"/>
              <a:gd name="connsiteX63" fmla="*/ 829994 w 2644726"/>
              <a:gd name="connsiteY63" fmla="*/ 890149 h 1709419"/>
              <a:gd name="connsiteX64" fmla="*/ 886265 w 2644726"/>
              <a:gd name="connsiteY64" fmla="*/ 918284 h 1709419"/>
              <a:gd name="connsiteX65" fmla="*/ 1055077 w 2644726"/>
              <a:gd name="connsiteY65" fmla="*/ 946420 h 1709419"/>
              <a:gd name="connsiteX66" fmla="*/ 1069145 w 2644726"/>
              <a:gd name="connsiteY66" fmla="*/ 890149 h 170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644726" h="1709419">
                <a:moveTo>
                  <a:pt x="1069145" y="890149"/>
                </a:moveTo>
                <a:lnTo>
                  <a:pt x="1069145" y="890149"/>
                </a:lnTo>
                <a:cubicBezTo>
                  <a:pt x="1017563" y="857324"/>
                  <a:pt x="960097" y="832294"/>
                  <a:pt x="914400" y="791675"/>
                </a:cubicBezTo>
                <a:cubicBezTo>
                  <a:pt x="874439" y="756155"/>
                  <a:pt x="815926" y="665066"/>
                  <a:pt x="815926" y="665066"/>
                </a:cubicBezTo>
                <a:cubicBezTo>
                  <a:pt x="792480" y="590038"/>
                  <a:pt x="739060" y="518317"/>
                  <a:pt x="745588" y="439983"/>
                </a:cubicBezTo>
                <a:cubicBezTo>
                  <a:pt x="760692" y="258733"/>
                  <a:pt x="739070" y="265679"/>
                  <a:pt x="844062" y="102358"/>
                </a:cubicBezTo>
                <a:cubicBezTo>
                  <a:pt x="853205" y="88136"/>
                  <a:pt x="872507" y="84050"/>
                  <a:pt x="886265" y="74223"/>
                </a:cubicBezTo>
                <a:cubicBezTo>
                  <a:pt x="905344" y="60595"/>
                  <a:pt x="920767" y="40728"/>
                  <a:pt x="942536" y="32020"/>
                </a:cubicBezTo>
                <a:cubicBezTo>
                  <a:pt x="969019" y="21427"/>
                  <a:pt x="998593" y="21102"/>
                  <a:pt x="1026942" y="17952"/>
                </a:cubicBezTo>
                <a:cubicBezTo>
                  <a:pt x="1083062" y="11716"/>
                  <a:pt x="1139483" y="8573"/>
                  <a:pt x="1195754" y="3884"/>
                </a:cubicBezTo>
                <a:cubicBezTo>
                  <a:pt x="1327053" y="8573"/>
                  <a:pt x="1459500" y="0"/>
                  <a:pt x="1589650" y="17952"/>
                </a:cubicBezTo>
                <a:cubicBezTo>
                  <a:pt x="1604339" y="19978"/>
                  <a:pt x="1596088" y="47440"/>
                  <a:pt x="1603717" y="60155"/>
                </a:cubicBezTo>
                <a:cubicBezTo>
                  <a:pt x="1610541" y="71528"/>
                  <a:pt x="1622474" y="78912"/>
                  <a:pt x="1631853" y="88290"/>
                </a:cubicBezTo>
                <a:cubicBezTo>
                  <a:pt x="1641231" y="121115"/>
                  <a:pt x="1646123" y="155568"/>
                  <a:pt x="1659988" y="186764"/>
                </a:cubicBezTo>
                <a:cubicBezTo>
                  <a:pt x="1665375" y="198884"/>
                  <a:pt x="1679838" y="204543"/>
                  <a:pt x="1688123" y="214900"/>
                </a:cubicBezTo>
                <a:cubicBezTo>
                  <a:pt x="1698685" y="228102"/>
                  <a:pt x="1706880" y="243035"/>
                  <a:pt x="1716259" y="257103"/>
                </a:cubicBezTo>
                <a:cubicBezTo>
                  <a:pt x="1720948" y="271171"/>
                  <a:pt x="1726252" y="285048"/>
                  <a:pt x="1730326" y="299306"/>
                </a:cubicBezTo>
                <a:cubicBezTo>
                  <a:pt x="1735637" y="317896"/>
                  <a:pt x="1737605" y="337474"/>
                  <a:pt x="1744394" y="355577"/>
                </a:cubicBezTo>
                <a:cubicBezTo>
                  <a:pt x="1751757" y="375212"/>
                  <a:pt x="1764269" y="392572"/>
                  <a:pt x="1772530" y="411847"/>
                </a:cubicBezTo>
                <a:cubicBezTo>
                  <a:pt x="1778371" y="425477"/>
                  <a:pt x="1781908" y="439982"/>
                  <a:pt x="1786597" y="454050"/>
                </a:cubicBezTo>
                <a:cubicBezTo>
                  <a:pt x="1781908" y="472807"/>
                  <a:pt x="1755237" y="501674"/>
                  <a:pt x="1772530" y="510321"/>
                </a:cubicBezTo>
                <a:cubicBezTo>
                  <a:pt x="1790324" y="519218"/>
                  <a:pt x="1798817" y="480055"/>
                  <a:pt x="1814733" y="468118"/>
                </a:cubicBezTo>
                <a:cubicBezTo>
                  <a:pt x="1855310" y="437685"/>
                  <a:pt x="1894721" y="403692"/>
                  <a:pt x="1941342" y="383712"/>
                </a:cubicBezTo>
                <a:cubicBezTo>
                  <a:pt x="2070293" y="328447"/>
                  <a:pt x="2004463" y="346560"/>
                  <a:pt x="2138290" y="327441"/>
                </a:cubicBezTo>
                <a:cubicBezTo>
                  <a:pt x="2180493" y="332130"/>
                  <a:pt x="2223704" y="331210"/>
                  <a:pt x="2264899" y="341509"/>
                </a:cubicBezTo>
                <a:cubicBezTo>
                  <a:pt x="2281301" y="345610"/>
                  <a:pt x="2296278" y="356656"/>
                  <a:pt x="2307102" y="369644"/>
                </a:cubicBezTo>
                <a:cubicBezTo>
                  <a:pt x="2326415" y="392820"/>
                  <a:pt x="2339532" y="438800"/>
                  <a:pt x="2349305" y="468118"/>
                </a:cubicBezTo>
                <a:cubicBezTo>
                  <a:pt x="2339927" y="543146"/>
                  <a:pt x="2332386" y="618426"/>
                  <a:pt x="2321170" y="693201"/>
                </a:cubicBezTo>
                <a:cubicBezTo>
                  <a:pt x="2318302" y="712321"/>
                  <a:pt x="2314718" y="731701"/>
                  <a:pt x="2307102" y="749472"/>
                </a:cubicBezTo>
                <a:cubicBezTo>
                  <a:pt x="2300442" y="765012"/>
                  <a:pt x="2288345" y="777607"/>
                  <a:pt x="2278966" y="791675"/>
                </a:cubicBezTo>
                <a:cubicBezTo>
                  <a:pt x="2418201" y="826484"/>
                  <a:pt x="2225581" y="787707"/>
                  <a:pt x="2447779" y="777607"/>
                </a:cubicBezTo>
                <a:cubicBezTo>
                  <a:pt x="2513527" y="774618"/>
                  <a:pt x="2579077" y="786986"/>
                  <a:pt x="2644726" y="791675"/>
                </a:cubicBezTo>
                <a:cubicBezTo>
                  <a:pt x="2640037" y="871392"/>
                  <a:pt x="2638605" y="951368"/>
                  <a:pt x="2630659" y="1030826"/>
                </a:cubicBezTo>
                <a:cubicBezTo>
                  <a:pt x="2629184" y="1045581"/>
                  <a:pt x="2623792" y="1060066"/>
                  <a:pt x="2616591" y="1073029"/>
                </a:cubicBezTo>
                <a:cubicBezTo>
                  <a:pt x="2600169" y="1102588"/>
                  <a:pt x="2581080" y="1130743"/>
                  <a:pt x="2560320" y="1157435"/>
                </a:cubicBezTo>
                <a:cubicBezTo>
                  <a:pt x="2540424" y="1183016"/>
                  <a:pt x="2496767" y="1223893"/>
                  <a:pt x="2461846" y="1227773"/>
                </a:cubicBezTo>
                <a:cubicBezTo>
                  <a:pt x="2396599" y="1235023"/>
                  <a:pt x="2330548" y="1227773"/>
                  <a:pt x="2264899" y="1227773"/>
                </a:cubicBezTo>
                <a:lnTo>
                  <a:pt x="2560320" y="1551330"/>
                </a:lnTo>
                <a:cubicBezTo>
                  <a:pt x="2522806" y="1574776"/>
                  <a:pt x="2486813" y="1600851"/>
                  <a:pt x="2447779" y="1621669"/>
                </a:cubicBezTo>
                <a:cubicBezTo>
                  <a:pt x="2344101" y="1676964"/>
                  <a:pt x="2373093" y="1654409"/>
                  <a:pt x="2278966" y="1677940"/>
                </a:cubicBezTo>
                <a:cubicBezTo>
                  <a:pt x="2264580" y="1681536"/>
                  <a:pt x="2251443" y="1689910"/>
                  <a:pt x="2236763" y="1692007"/>
                </a:cubicBezTo>
                <a:cubicBezTo>
                  <a:pt x="2185489" y="1699332"/>
                  <a:pt x="2133600" y="1701386"/>
                  <a:pt x="2082019" y="1706075"/>
                </a:cubicBezTo>
                <a:cubicBezTo>
                  <a:pt x="1889760" y="1701386"/>
                  <a:pt x="1696769" y="1709419"/>
                  <a:pt x="1505243" y="1692007"/>
                </a:cubicBezTo>
                <a:cubicBezTo>
                  <a:pt x="1485430" y="1690206"/>
                  <a:pt x="1471937" y="1667598"/>
                  <a:pt x="1463040" y="1649804"/>
                </a:cubicBezTo>
                <a:cubicBezTo>
                  <a:pt x="1452347" y="1628418"/>
                  <a:pt x="1453662" y="1602912"/>
                  <a:pt x="1448973" y="1579466"/>
                </a:cubicBezTo>
                <a:cubicBezTo>
                  <a:pt x="1373945" y="1584155"/>
                  <a:pt x="1298725" y="1586406"/>
                  <a:pt x="1223890" y="1593533"/>
                </a:cubicBezTo>
                <a:cubicBezTo>
                  <a:pt x="1168213" y="1598835"/>
                  <a:pt x="1121978" y="1618126"/>
                  <a:pt x="1069145" y="1635737"/>
                </a:cubicBezTo>
                <a:cubicBezTo>
                  <a:pt x="1008611" y="1655915"/>
                  <a:pt x="1041313" y="1646211"/>
                  <a:pt x="970671" y="1663872"/>
                </a:cubicBezTo>
                <a:cubicBezTo>
                  <a:pt x="919089" y="1659183"/>
                  <a:pt x="866833" y="1659349"/>
                  <a:pt x="815926" y="1649804"/>
                </a:cubicBezTo>
                <a:cubicBezTo>
                  <a:pt x="791106" y="1645150"/>
                  <a:pt x="769544" y="1629654"/>
                  <a:pt x="745588" y="1621669"/>
                </a:cubicBezTo>
                <a:cubicBezTo>
                  <a:pt x="727246" y="1615555"/>
                  <a:pt x="708074" y="1612290"/>
                  <a:pt x="689317" y="1607601"/>
                </a:cubicBezTo>
                <a:cubicBezTo>
                  <a:pt x="590843" y="1546641"/>
                  <a:pt x="484333" y="1497070"/>
                  <a:pt x="393896" y="1424721"/>
                </a:cubicBezTo>
                <a:cubicBezTo>
                  <a:pt x="370450" y="1405964"/>
                  <a:pt x="345508" y="1388937"/>
                  <a:pt x="323557" y="1368450"/>
                </a:cubicBezTo>
                <a:cubicBezTo>
                  <a:pt x="109113" y="1168303"/>
                  <a:pt x="256151" y="1282727"/>
                  <a:pt x="126610" y="1185570"/>
                </a:cubicBezTo>
                <a:cubicBezTo>
                  <a:pt x="25749" y="1012666"/>
                  <a:pt x="37366" y="1074559"/>
                  <a:pt x="14068" y="946420"/>
                </a:cubicBezTo>
                <a:cubicBezTo>
                  <a:pt x="8965" y="918356"/>
                  <a:pt x="4689" y="890149"/>
                  <a:pt x="0" y="862013"/>
                </a:cubicBezTo>
                <a:cubicBezTo>
                  <a:pt x="14068" y="838567"/>
                  <a:pt x="24409" y="812435"/>
                  <a:pt x="42203" y="791675"/>
                </a:cubicBezTo>
                <a:cubicBezTo>
                  <a:pt x="62880" y="767552"/>
                  <a:pt x="132242" y="742905"/>
                  <a:pt x="154745" y="735404"/>
                </a:cubicBezTo>
                <a:cubicBezTo>
                  <a:pt x="347665" y="671097"/>
                  <a:pt x="237859" y="721982"/>
                  <a:pt x="351693" y="665066"/>
                </a:cubicBezTo>
                <a:cubicBezTo>
                  <a:pt x="479069" y="673557"/>
                  <a:pt x="551925" y="663566"/>
                  <a:pt x="661182" y="707269"/>
                </a:cubicBezTo>
                <a:cubicBezTo>
                  <a:pt x="676880" y="713548"/>
                  <a:pt x="689317" y="726026"/>
                  <a:pt x="703385" y="735404"/>
                </a:cubicBezTo>
                <a:cubicBezTo>
                  <a:pt x="712763" y="749472"/>
                  <a:pt x="720387" y="764883"/>
                  <a:pt x="731520" y="777607"/>
                </a:cubicBezTo>
                <a:cubicBezTo>
                  <a:pt x="753355" y="802561"/>
                  <a:pt x="783466" y="820357"/>
                  <a:pt x="801859" y="847946"/>
                </a:cubicBezTo>
                <a:cubicBezTo>
                  <a:pt x="811237" y="862014"/>
                  <a:pt x="817006" y="879325"/>
                  <a:pt x="829994" y="890149"/>
                </a:cubicBezTo>
                <a:cubicBezTo>
                  <a:pt x="846104" y="903574"/>
                  <a:pt x="867508" y="908906"/>
                  <a:pt x="886265" y="918284"/>
                </a:cubicBezTo>
                <a:cubicBezTo>
                  <a:pt x="937538" y="969557"/>
                  <a:pt x="953423" y="1007412"/>
                  <a:pt x="1055077" y="946420"/>
                </a:cubicBezTo>
                <a:cubicBezTo>
                  <a:pt x="1075580" y="934118"/>
                  <a:pt x="1066800" y="899527"/>
                  <a:pt x="1069145" y="8901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Ligebenet trekant 1"/>
          <p:cNvSpPr/>
          <p:nvPr/>
        </p:nvSpPr>
        <p:spPr>
          <a:xfrm>
            <a:off x="5087888" y="1988840"/>
            <a:ext cx="3672408" cy="237626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Lige forbindelse 3"/>
          <p:cNvCxnSpPr>
            <a:stCxn id="2" idx="2"/>
          </p:cNvCxnSpPr>
          <p:nvPr/>
        </p:nvCxnSpPr>
        <p:spPr>
          <a:xfrm flipH="1">
            <a:off x="2423592" y="436510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øjrepil 4"/>
          <p:cNvSpPr/>
          <p:nvPr/>
        </p:nvSpPr>
        <p:spPr>
          <a:xfrm>
            <a:off x="2783632" y="3573016"/>
            <a:ext cx="194421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da-DK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1524000" y="50131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1: Luft som indeholder vanddamp presses hen mod bjerg  </a:t>
            </a:r>
          </a:p>
        </p:txBody>
      </p:sp>
      <p:sp>
        <p:nvSpPr>
          <p:cNvPr id="7" name="Højrepil 6"/>
          <p:cNvSpPr/>
          <p:nvPr/>
        </p:nvSpPr>
        <p:spPr>
          <a:xfrm rot="18757951">
            <a:off x="4682218" y="3099172"/>
            <a:ext cx="11036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da-DK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791744" y="50131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2: Luften presses op over bjerget og afkøles  - før dugpunktet med 1 grad C pr. 100 m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159896" y="2636912"/>
            <a:ext cx="3600400" cy="144016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da-DK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7032104" y="50131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3: Luften når sit dugpunkt – luften er 100 % mættet</a:t>
            </a:r>
          </a:p>
        </p:txBody>
      </p:sp>
      <p:sp>
        <p:nvSpPr>
          <p:cNvPr id="13" name="Højrepil 12"/>
          <p:cNvSpPr/>
          <p:nvPr/>
        </p:nvSpPr>
        <p:spPr>
          <a:xfrm rot="18757951">
            <a:off x="5834347" y="1904673"/>
            <a:ext cx="11036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da-DK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524000" y="6021288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4: Luften fortsætter med at stige op – der dannes skyer og nedbør – luften nedkøles ½ grad C pr 100 m</a:t>
            </a:r>
          </a:p>
        </p:txBody>
      </p:sp>
      <p:cxnSp>
        <p:nvCxnSpPr>
          <p:cNvPr id="17" name="Lige forbindelse 16"/>
          <p:cNvCxnSpPr>
            <a:stCxn id="14" idx="50"/>
          </p:cNvCxnSpPr>
          <p:nvPr/>
        </p:nvCxnSpPr>
        <p:spPr>
          <a:xfrm flipH="1">
            <a:off x="4727848" y="2507762"/>
            <a:ext cx="365286" cy="48919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>
            <a:stCxn id="14" idx="47"/>
          </p:cNvCxnSpPr>
          <p:nvPr/>
        </p:nvCxnSpPr>
        <p:spPr>
          <a:xfrm flipH="1">
            <a:off x="4943873" y="2551132"/>
            <a:ext cx="386531" cy="51782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>
            <a:stCxn id="14" idx="44"/>
          </p:cNvCxnSpPr>
          <p:nvPr/>
        </p:nvCxnSpPr>
        <p:spPr>
          <a:xfrm flipH="1">
            <a:off x="5303912" y="2486078"/>
            <a:ext cx="429850" cy="58288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>
            <a:endCxn id="7" idx="2"/>
          </p:cNvCxnSpPr>
          <p:nvPr/>
        </p:nvCxnSpPr>
        <p:spPr>
          <a:xfrm flipH="1">
            <a:off x="5618282" y="2564904"/>
            <a:ext cx="333702" cy="5626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øjrepil 23"/>
          <p:cNvSpPr/>
          <p:nvPr/>
        </p:nvSpPr>
        <p:spPr>
          <a:xfrm rot="2979316">
            <a:off x="6766455" y="2622238"/>
            <a:ext cx="288032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da-DK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5447928" y="609329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5: Luften blæser ned af bjerget – opvarmes med 1 grad C pr 100 m - </a:t>
            </a:r>
            <a:r>
              <a:rPr lang="da-DK" dirty="0" err="1">
                <a:solidFill>
                  <a:prstClr val="black"/>
                </a:solidFill>
                <a:latin typeface="Calibri"/>
              </a:rPr>
              <a:t>Føhnvind</a:t>
            </a:r>
            <a:endParaRPr lang="da-DK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6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7" grpId="0" animBg="1"/>
      <p:bldP spid="8" grpId="0"/>
      <p:bldP spid="11" grpId="0" animBg="1"/>
      <p:bldP spid="12" grpId="0"/>
      <p:bldP spid="13" grpId="0" animBg="1"/>
      <p:bldP spid="15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FC699-AFF3-4DE7-8213-DFC6E0BD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LOKALE VINDE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6259CE4-DE11-46B2-ADEC-856989389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07" t="11494" r="14397" b="5747"/>
          <a:stretch/>
        </p:blipFill>
        <p:spPr>
          <a:xfrm>
            <a:off x="5044967" y="93144"/>
            <a:ext cx="7147034" cy="673542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64874F5-AF16-44FF-BF5D-E8086115FF74}"/>
              </a:ext>
            </a:extLst>
          </p:cNvPr>
          <p:cNvSpPr txBox="1"/>
          <p:nvPr/>
        </p:nvSpPr>
        <p:spPr>
          <a:xfrm>
            <a:off x="6337738" y="236483"/>
            <a:ext cx="725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5EDCE1-FE36-42C4-95E2-5DEBE3F283AD}"/>
              </a:ext>
            </a:extLst>
          </p:cNvPr>
          <p:cNvSpPr txBox="1"/>
          <p:nvPr/>
        </p:nvSpPr>
        <p:spPr>
          <a:xfrm>
            <a:off x="9028387" y="3956188"/>
            <a:ext cx="725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FA3598B8-AD00-43A4-8AB2-FAFFA3D42974}"/>
              </a:ext>
            </a:extLst>
          </p:cNvPr>
          <p:cNvCxnSpPr>
            <a:cxnSpLocks/>
          </p:cNvCxnSpPr>
          <p:nvPr/>
        </p:nvCxnSpPr>
        <p:spPr>
          <a:xfrm flipH="1" flipV="1">
            <a:off x="6700345" y="621203"/>
            <a:ext cx="2328043" cy="3334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ky 11">
            <a:extLst>
              <a:ext uri="{FF2B5EF4-FFF2-40B4-BE49-F238E27FC236}">
                <a16:creationId xmlns:a16="http://schemas.microsoft.com/office/drawing/2014/main" id="{9668089A-B4CB-4E06-936D-17DA87668138}"/>
              </a:ext>
            </a:extLst>
          </p:cNvPr>
          <p:cNvSpPr/>
          <p:nvPr/>
        </p:nvSpPr>
        <p:spPr>
          <a:xfrm>
            <a:off x="6805450" y="1635003"/>
            <a:ext cx="1813034" cy="38673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7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5A865DF-A7C5-423C-BD4F-34F2E2628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07" t="11494" r="14397" b="5747"/>
          <a:stretch/>
        </p:blipFill>
        <p:spPr>
          <a:xfrm>
            <a:off x="5044967" y="93144"/>
            <a:ext cx="7147034" cy="673542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96D501A-E13A-4A02-A927-D2121C6696E1}"/>
              </a:ext>
            </a:extLst>
          </p:cNvPr>
          <p:cNvSpPr txBox="1"/>
          <p:nvPr/>
        </p:nvSpPr>
        <p:spPr>
          <a:xfrm>
            <a:off x="9047484" y="3960991"/>
            <a:ext cx="725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5564287-A35C-4030-ADD8-559B231E508B}"/>
              </a:ext>
            </a:extLst>
          </p:cNvPr>
          <p:cNvSpPr txBox="1"/>
          <p:nvPr/>
        </p:nvSpPr>
        <p:spPr>
          <a:xfrm>
            <a:off x="6006406" y="-31146"/>
            <a:ext cx="725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3961FCC-43E1-4DB3-BF38-AEF5169727D0}"/>
              </a:ext>
            </a:extLst>
          </p:cNvPr>
          <p:cNvCxnSpPr>
            <a:cxnSpLocks/>
          </p:cNvCxnSpPr>
          <p:nvPr/>
        </p:nvCxnSpPr>
        <p:spPr>
          <a:xfrm>
            <a:off x="6558392" y="576600"/>
            <a:ext cx="2652515" cy="3683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ky 7">
            <a:extLst>
              <a:ext uri="{FF2B5EF4-FFF2-40B4-BE49-F238E27FC236}">
                <a16:creationId xmlns:a16="http://schemas.microsoft.com/office/drawing/2014/main" id="{1128A107-4FB0-4A62-94CE-F758B57463AD}"/>
              </a:ext>
            </a:extLst>
          </p:cNvPr>
          <p:cNvSpPr/>
          <p:nvPr/>
        </p:nvSpPr>
        <p:spPr>
          <a:xfrm>
            <a:off x="6247889" y="738295"/>
            <a:ext cx="1813034" cy="38673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6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F4811-AA81-4064-A615-FC87A4B1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SØ- OG LANDBRISE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EFD77F-9156-4D2A-9D5C-8729174D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407767" cy="4492848"/>
          </a:xfrm>
        </p:spPr>
        <p:txBody>
          <a:bodyPr>
            <a:normAutofit fontScale="92500"/>
          </a:bodyPr>
          <a:lstStyle/>
          <a:p>
            <a:r>
              <a:rPr lang="da-DK" dirty="0">
                <a:solidFill>
                  <a:srgbClr val="FF0000"/>
                </a:solidFill>
              </a:rPr>
              <a:t>HUSKEREGEL: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LAND VARMES HURTIGERE END HAV</a:t>
            </a:r>
          </a:p>
          <a:p>
            <a:pPr lvl="1"/>
            <a:endParaRPr lang="da-DK" dirty="0">
              <a:solidFill>
                <a:srgbClr val="FF0000"/>
              </a:solidFill>
            </a:endParaRPr>
          </a:p>
          <a:p>
            <a:pPr lvl="1"/>
            <a:r>
              <a:rPr lang="da-DK" dirty="0">
                <a:solidFill>
                  <a:srgbClr val="FF0000"/>
                </a:solidFill>
              </a:rPr>
              <a:t>Når luft opvarmes udvides det, densiteten bliver lavere og det stiger op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Når luft nedkøles trækkes det sammen, densiteten bliver større, og det  synker ned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Der dannes termiske L og H</a:t>
            </a:r>
          </a:p>
          <a:p>
            <a:pPr lvl="1"/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74E1C2-EC92-41CD-A726-79C79999F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3" t="18977" r="4400" b="25200"/>
          <a:stretch/>
        </p:blipFill>
        <p:spPr>
          <a:xfrm>
            <a:off x="4511079" y="1449659"/>
            <a:ext cx="7680921" cy="54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805C9-24EF-4E78-9CEA-A9703D57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atmosfæriske cirkulation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22AF67-650B-44D1-8806-1E0688BC8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meget simple udgave</a:t>
            </a:r>
          </a:p>
          <a:p>
            <a:endParaRPr lang="da-DK" dirty="0"/>
          </a:p>
          <a:p>
            <a:endParaRPr lang="da-DK" b="1" dirty="0">
              <a:solidFill>
                <a:srgbClr val="FF0000"/>
              </a:solidFill>
            </a:endParaRPr>
          </a:p>
          <a:p>
            <a:r>
              <a:rPr lang="da-DK" b="1" dirty="0">
                <a:solidFill>
                  <a:srgbClr val="FF0000"/>
                </a:solidFill>
              </a:rPr>
              <a:t>PROBELM: DENNE MODEL TAGER IKKE HØJDE FOR AT JORDEN ROTERER OM SIN EGEN AKSE = MANGLER CORIOLISKEFFEKTEN</a:t>
            </a:r>
          </a:p>
          <a:p>
            <a:endParaRPr lang="da-DK" b="1" dirty="0">
              <a:solidFill>
                <a:srgbClr val="FF0000"/>
              </a:solidFill>
            </a:endParaRPr>
          </a:p>
          <a:p>
            <a:r>
              <a:rPr lang="da-DK" b="1" dirty="0">
                <a:solidFill>
                  <a:srgbClr val="FF0000"/>
                </a:solidFill>
              </a:rPr>
              <a:t>ØVELSE: UNDERSØG HVAD DER SKER MED VINDENS RETNING NÅR JORDEN ROTERER OM SIG SELV – TEGN FRA NORDPOLEN TIL ÆKVATOR OG FRA SYDPOLEN TIL ÆKVATOR</a:t>
            </a:r>
          </a:p>
        </p:txBody>
      </p:sp>
    </p:spTree>
    <p:extLst>
      <p:ext uri="{BB962C8B-B14F-4D97-AF65-F5344CB8AC3E}">
        <p14:creationId xmlns:p14="http://schemas.microsoft.com/office/powerpoint/2010/main" val="9047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</TotalTime>
  <Words>429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Kontortema</vt:lpstr>
      <vt:lpstr>Lokale og globale tryk- og vindsystemer</vt:lpstr>
      <vt:lpstr>TRYK OG VIND</vt:lpstr>
      <vt:lpstr>TRYK OG VIND</vt:lpstr>
      <vt:lpstr>LOKALE VINDE</vt:lpstr>
      <vt:lpstr>PowerPoint-præsentation</vt:lpstr>
      <vt:lpstr>LOKALE VINDE</vt:lpstr>
      <vt:lpstr>PowerPoint-præsentation</vt:lpstr>
      <vt:lpstr>SØ- OG LANDBRISE</vt:lpstr>
      <vt:lpstr>Den atmosfæriske cirkulation </vt:lpstr>
      <vt:lpstr>Den atmosfæriske cirkulation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Lokale og globale tryk- og vindsystemer</dc:title>
  <dc:creator>Vigga N�rgaard Madsb�ll</dc:creator>
  <cp:lastModifiedBy>Vigga Nørgaard Madsbøll</cp:lastModifiedBy>
  <cp:revision>10</cp:revision>
  <dcterms:created xsi:type="dcterms:W3CDTF">2017-10-22T07:32:41Z</dcterms:created>
  <dcterms:modified xsi:type="dcterms:W3CDTF">2025-08-28T09:11:21Z</dcterms:modified>
</cp:coreProperties>
</file>