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6" autoAdjust="0"/>
    <p:restoredTop sz="94660"/>
  </p:normalViewPr>
  <p:slideViewPr>
    <p:cSldViewPr snapToGrid="0">
      <p:cViewPr varScale="1">
        <p:scale>
          <a:sx n="45" d="100"/>
          <a:sy n="45" d="100"/>
        </p:scale>
        <p:origin x="53" y="7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A58012-75CA-1ABE-A5AD-5186BA8283B7}"/>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0B64617A-CDFB-9ACC-B88A-4950FB3E23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477BEFB-F731-65CA-341A-6C3F11804CBB}"/>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5" name="Pladsholder til sidefod 4">
            <a:extLst>
              <a:ext uri="{FF2B5EF4-FFF2-40B4-BE49-F238E27FC236}">
                <a16:creationId xmlns:a16="http://schemas.microsoft.com/office/drawing/2014/main" id="{BA0692A1-F411-A1BB-411F-8D47944854A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5D6EB69-1D07-6C40-4154-53E1FBBDD539}"/>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2227788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E8E99F-B41E-9432-3C28-A00BE910DB35}"/>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A0B79D0D-7346-F3E6-AB4F-53ADE891E968}"/>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FA8ABB4-16CD-9030-FF57-CD95C74260E4}"/>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5" name="Pladsholder til sidefod 4">
            <a:extLst>
              <a:ext uri="{FF2B5EF4-FFF2-40B4-BE49-F238E27FC236}">
                <a16:creationId xmlns:a16="http://schemas.microsoft.com/office/drawing/2014/main" id="{1AD2F7E6-7840-B69E-F140-8DFEABFA403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0018362-E86C-1FD2-DCD3-C2D80E5324CD}"/>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128576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938E9E90-F0E8-9910-64D1-6B8AD6A48A6B}"/>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A958AAC4-C9A2-027A-947A-A3B5C20A132F}"/>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F1B5F1B-7E0C-E4AF-AEB6-2A2AFB984274}"/>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5" name="Pladsholder til sidefod 4">
            <a:extLst>
              <a:ext uri="{FF2B5EF4-FFF2-40B4-BE49-F238E27FC236}">
                <a16:creationId xmlns:a16="http://schemas.microsoft.com/office/drawing/2014/main" id="{21ECE82B-DC34-B55C-FE22-31123400860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DC6E165-EB2E-6116-1886-B220C64EA10F}"/>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2708796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33CF57-AB09-A3CB-84E1-EA01CF0DC23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09063A65-0265-E16A-8BA8-FC4E98CDB09F}"/>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767F992-3524-5C7C-ED98-5483AEAA56DD}"/>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5" name="Pladsholder til sidefod 4">
            <a:extLst>
              <a:ext uri="{FF2B5EF4-FFF2-40B4-BE49-F238E27FC236}">
                <a16:creationId xmlns:a16="http://schemas.microsoft.com/office/drawing/2014/main" id="{67D8DC56-EED3-EBBD-2412-16C9C1A3669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3667356-CFB5-4050-80EF-85C6D8A79BD0}"/>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3943787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04FF14-DB03-2924-C1E4-E40FCA57C21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4ED5E4EA-D1FA-DFC0-4BD6-0AF1FD4641D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9DAE7568-4BA0-B5C6-3CDD-DB22F7B8C8F7}"/>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5" name="Pladsholder til sidefod 4">
            <a:extLst>
              <a:ext uri="{FF2B5EF4-FFF2-40B4-BE49-F238E27FC236}">
                <a16:creationId xmlns:a16="http://schemas.microsoft.com/office/drawing/2014/main" id="{AC83B927-0497-B95F-67CA-B7598F81431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5BA5BD4-ADD9-EE0C-BA95-A02A87C16DEC}"/>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254190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8AD756-FFFE-2DB1-0976-EB57CE5EFAFB}"/>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0395D0A3-E9A1-3FA9-26A6-69521F0DC69E}"/>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6773C821-0AC0-19AD-A7F4-17B839E12334}"/>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96FF2B94-080A-8FC4-4764-A3ACAA966BC3}"/>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6" name="Pladsholder til sidefod 5">
            <a:extLst>
              <a:ext uri="{FF2B5EF4-FFF2-40B4-BE49-F238E27FC236}">
                <a16:creationId xmlns:a16="http://schemas.microsoft.com/office/drawing/2014/main" id="{0C18367E-3C13-628F-29BE-590A21284DA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848F586-9068-DC80-5A39-05421E7381F6}"/>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1639252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5569B1-1897-EFA1-D048-278DB8F55B23}"/>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898FC463-6A5D-D6E2-B005-F8AEE4B57F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B779648D-DFB2-AE5F-0398-5F29CD8304E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25B22BB9-651D-953C-8A3D-1D3DCD6326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FAA4EA82-94E7-1FAB-5826-87FAF20DC239}"/>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FFA69655-E254-ECFA-FC64-5374DF8A99D4}"/>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8" name="Pladsholder til sidefod 7">
            <a:extLst>
              <a:ext uri="{FF2B5EF4-FFF2-40B4-BE49-F238E27FC236}">
                <a16:creationId xmlns:a16="http://schemas.microsoft.com/office/drawing/2014/main" id="{5BD8C958-279A-4CC5-8296-16D567135C91}"/>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EE4FB8F4-C7AC-C77E-22B1-AA28637AD10E}"/>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303663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EB5967-6E08-5F60-31A8-43B1510DEAE4}"/>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096012F0-7FEE-9FEB-8071-92E57F49A204}"/>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4" name="Pladsholder til sidefod 3">
            <a:extLst>
              <a:ext uri="{FF2B5EF4-FFF2-40B4-BE49-F238E27FC236}">
                <a16:creationId xmlns:a16="http://schemas.microsoft.com/office/drawing/2014/main" id="{0E9F2A62-BA1C-27CD-C043-2A0E06958344}"/>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579E4E03-1E28-D96E-841D-03BC27569191}"/>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4173551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595F2316-C6FF-0172-05C9-46F0BFD17251}"/>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3" name="Pladsholder til sidefod 2">
            <a:extLst>
              <a:ext uri="{FF2B5EF4-FFF2-40B4-BE49-F238E27FC236}">
                <a16:creationId xmlns:a16="http://schemas.microsoft.com/office/drawing/2014/main" id="{1EBCCB76-A35F-ACCD-39B5-4BF8C8026C35}"/>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0C4CB682-FEA9-0C94-AE20-A5A6A9630053}"/>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1917566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F9E7CE-C3D1-3476-3C8D-F4F15E60CFD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D4125AC4-0E5F-F2BF-B29B-6A4A65FC23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F6320B9C-789D-BA09-62C5-A6BEC51AD8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78A668AD-B1D4-319E-28B1-E9CDD2764CD3}"/>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6" name="Pladsholder til sidefod 5">
            <a:extLst>
              <a:ext uri="{FF2B5EF4-FFF2-40B4-BE49-F238E27FC236}">
                <a16:creationId xmlns:a16="http://schemas.microsoft.com/office/drawing/2014/main" id="{4C8182BD-B30C-FB1F-F119-63A5A7D17C6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FAD7FFB-7B99-C820-27A9-18DB68652ADF}"/>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2414502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0811FE-1E83-7111-D723-E87F0CF9EF5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2C11DA1B-C37A-1A8B-7831-34A59432E4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BD4422D3-B9BC-4AE7-A7DC-2EB5EFE03E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7D379F3-3516-8D04-D6F0-EF2D4661EB96}"/>
              </a:ext>
            </a:extLst>
          </p:cNvPr>
          <p:cNvSpPr>
            <a:spLocks noGrp="1"/>
          </p:cNvSpPr>
          <p:nvPr>
            <p:ph type="dt" sz="half" idx="10"/>
          </p:nvPr>
        </p:nvSpPr>
        <p:spPr/>
        <p:txBody>
          <a:bodyPr/>
          <a:lstStyle/>
          <a:p>
            <a:fld id="{EFDA0733-9101-4582-97AE-4A09FB70BAB0}" type="datetimeFigureOut">
              <a:rPr lang="da-DK" smtClean="0"/>
              <a:t>27-08-2025</a:t>
            </a:fld>
            <a:endParaRPr lang="da-DK"/>
          </a:p>
        </p:txBody>
      </p:sp>
      <p:sp>
        <p:nvSpPr>
          <p:cNvPr id="6" name="Pladsholder til sidefod 5">
            <a:extLst>
              <a:ext uri="{FF2B5EF4-FFF2-40B4-BE49-F238E27FC236}">
                <a16:creationId xmlns:a16="http://schemas.microsoft.com/office/drawing/2014/main" id="{B226A294-7A9C-043E-617B-EC6C420FAF8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4E14AA6-98CE-F2E7-326D-5A5057235AC2}"/>
              </a:ext>
            </a:extLst>
          </p:cNvPr>
          <p:cNvSpPr>
            <a:spLocks noGrp="1"/>
          </p:cNvSpPr>
          <p:nvPr>
            <p:ph type="sldNum" sz="quarter" idx="12"/>
          </p:nvPr>
        </p:nvSpPr>
        <p:spPr/>
        <p:txBody>
          <a:bodyPr/>
          <a:lstStyle/>
          <a:p>
            <a:fld id="{56907543-F383-4016-B4BF-C8DD492E85F2}" type="slidenum">
              <a:rPr lang="da-DK" smtClean="0"/>
              <a:t>‹nr.›</a:t>
            </a:fld>
            <a:endParaRPr lang="da-DK"/>
          </a:p>
        </p:txBody>
      </p:sp>
    </p:spTree>
    <p:extLst>
      <p:ext uri="{BB962C8B-B14F-4D97-AF65-F5344CB8AC3E}">
        <p14:creationId xmlns:p14="http://schemas.microsoft.com/office/powerpoint/2010/main" val="3282535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1A535559-D60C-C366-E21E-BBBEE5DC04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A3C0A92-DA86-1BB5-F60F-3EB0F4BAF5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6CE5A1B-81D9-3DB0-9981-8D48BE4E65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FDA0733-9101-4582-97AE-4A09FB70BAB0}" type="datetimeFigureOut">
              <a:rPr lang="da-DK" smtClean="0"/>
              <a:t>27-08-2025</a:t>
            </a:fld>
            <a:endParaRPr lang="da-DK"/>
          </a:p>
        </p:txBody>
      </p:sp>
      <p:sp>
        <p:nvSpPr>
          <p:cNvPr id="5" name="Pladsholder til sidefod 4">
            <a:extLst>
              <a:ext uri="{FF2B5EF4-FFF2-40B4-BE49-F238E27FC236}">
                <a16:creationId xmlns:a16="http://schemas.microsoft.com/office/drawing/2014/main" id="{AC3AAE59-BAF6-E907-6572-FF93E0403E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DC84BD57-DF5A-7C43-8415-70F3C6FAC4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907543-F383-4016-B4BF-C8DD492E85F2}" type="slidenum">
              <a:rPr lang="da-DK" smtClean="0"/>
              <a:t>‹nr.›</a:t>
            </a:fld>
            <a:endParaRPr lang="da-DK"/>
          </a:p>
        </p:txBody>
      </p:sp>
    </p:spTree>
    <p:extLst>
      <p:ext uri="{BB962C8B-B14F-4D97-AF65-F5344CB8AC3E}">
        <p14:creationId xmlns:p14="http://schemas.microsoft.com/office/powerpoint/2010/main" val="4267053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2EFD01-3B1C-5406-0698-EF86DCA1099E}"/>
              </a:ext>
            </a:extLst>
          </p:cNvPr>
          <p:cNvSpPr>
            <a:spLocks noGrp="1"/>
          </p:cNvSpPr>
          <p:nvPr>
            <p:ph type="ctrTitle"/>
          </p:nvPr>
        </p:nvSpPr>
        <p:spPr/>
        <p:txBody>
          <a:bodyPr/>
          <a:lstStyle/>
          <a:p>
            <a:r>
              <a:rPr lang="da-DK" dirty="0"/>
              <a:t>Intro til synopsis</a:t>
            </a:r>
          </a:p>
        </p:txBody>
      </p:sp>
      <p:sp>
        <p:nvSpPr>
          <p:cNvPr id="3" name="Undertitel 2">
            <a:extLst>
              <a:ext uri="{FF2B5EF4-FFF2-40B4-BE49-F238E27FC236}">
                <a16:creationId xmlns:a16="http://schemas.microsoft.com/office/drawing/2014/main" id="{09315E2B-A942-9488-6EC5-F228CDA334A4}"/>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1065626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EEAA3F-2DFA-43AF-D447-28B5E52184CB}"/>
              </a:ext>
            </a:extLst>
          </p:cNvPr>
          <p:cNvSpPr>
            <a:spLocks noGrp="1"/>
          </p:cNvSpPr>
          <p:nvPr>
            <p:ph type="title"/>
          </p:nvPr>
        </p:nvSpPr>
        <p:spPr/>
        <p:txBody>
          <a:bodyPr/>
          <a:lstStyle/>
          <a:p>
            <a:r>
              <a:rPr lang="da-DK" dirty="0"/>
              <a:t>Konklusion</a:t>
            </a:r>
          </a:p>
        </p:txBody>
      </p:sp>
      <p:sp>
        <p:nvSpPr>
          <p:cNvPr id="3" name="Pladsholder til indhold 2">
            <a:extLst>
              <a:ext uri="{FF2B5EF4-FFF2-40B4-BE49-F238E27FC236}">
                <a16:creationId xmlns:a16="http://schemas.microsoft.com/office/drawing/2014/main" id="{C6AE1D1E-4C3E-FF12-C879-6299CFDF2F74}"/>
              </a:ext>
            </a:extLst>
          </p:cNvPr>
          <p:cNvSpPr>
            <a:spLocks noGrp="1"/>
          </p:cNvSpPr>
          <p:nvPr>
            <p:ph idx="1"/>
          </p:nvPr>
        </p:nvSpPr>
        <p:spPr/>
        <p:txBody>
          <a:bodyPr/>
          <a:lstStyle/>
          <a:p>
            <a:r>
              <a:rPr lang="da-DK" dirty="0"/>
              <a:t>En kort konklusion, hvor du samler op på dine pointer og bruger disse til at besvare din overordnede problemformulering.</a:t>
            </a:r>
          </a:p>
          <a:p>
            <a:r>
              <a:rPr lang="da-DK" dirty="0"/>
              <a:t>Der må her aldrig stå noget, som ikke allerede står skrevet i opgaven. </a:t>
            </a:r>
          </a:p>
          <a:p>
            <a:endParaRPr lang="da-DK" dirty="0"/>
          </a:p>
        </p:txBody>
      </p:sp>
    </p:spTree>
    <p:extLst>
      <p:ext uri="{BB962C8B-B14F-4D97-AF65-F5344CB8AC3E}">
        <p14:creationId xmlns:p14="http://schemas.microsoft.com/office/powerpoint/2010/main" val="3261050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85F857-8182-87F7-88CD-3A1EB900C9D7}"/>
              </a:ext>
            </a:extLst>
          </p:cNvPr>
          <p:cNvSpPr>
            <a:spLocks noGrp="1"/>
          </p:cNvSpPr>
          <p:nvPr>
            <p:ph type="title"/>
          </p:nvPr>
        </p:nvSpPr>
        <p:spPr/>
        <p:txBody>
          <a:bodyPr/>
          <a:lstStyle/>
          <a:p>
            <a:r>
              <a:rPr lang="da-DK" dirty="0"/>
              <a:t>Litteraturliste</a:t>
            </a:r>
          </a:p>
        </p:txBody>
      </p:sp>
      <p:sp>
        <p:nvSpPr>
          <p:cNvPr id="3" name="Pladsholder til indhold 2">
            <a:extLst>
              <a:ext uri="{FF2B5EF4-FFF2-40B4-BE49-F238E27FC236}">
                <a16:creationId xmlns:a16="http://schemas.microsoft.com/office/drawing/2014/main" id="{F23092A2-4423-851D-0A81-3386AD04DFBD}"/>
              </a:ext>
            </a:extLst>
          </p:cNvPr>
          <p:cNvSpPr>
            <a:spLocks noGrp="1"/>
          </p:cNvSpPr>
          <p:nvPr>
            <p:ph idx="1"/>
          </p:nvPr>
        </p:nvSpPr>
        <p:spPr/>
        <p:txBody>
          <a:bodyPr/>
          <a:lstStyle/>
          <a:p>
            <a:r>
              <a:rPr lang="da-DK" dirty="0"/>
              <a:t>En opgørelse over benyttede materialer (bøger, artikler, hjemmesider etc.)</a:t>
            </a:r>
          </a:p>
        </p:txBody>
      </p:sp>
    </p:spTree>
    <p:extLst>
      <p:ext uri="{BB962C8B-B14F-4D97-AF65-F5344CB8AC3E}">
        <p14:creationId xmlns:p14="http://schemas.microsoft.com/office/powerpoint/2010/main" val="893296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3C2FFC-C5E4-83A7-99FE-912001A9FC93}"/>
              </a:ext>
            </a:extLst>
          </p:cNvPr>
          <p:cNvSpPr>
            <a:spLocks noGrp="1"/>
          </p:cNvSpPr>
          <p:nvPr>
            <p:ph type="title"/>
          </p:nvPr>
        </p:nvSpPr>
        <p:spPr/>
        <p:txBody>
          <a:bodyPr/>
          <a:lstStyle/>
          <a:p>
            <a:r>
              <a:rPr lang="da-DK" dirty="0"/>
              <a:t>Samf på B – pdf’en</a:t>
            </a:r>
          </a:p>
        </p:txBody>
      </p:sp>
      <p:sp>
        <p:nvSpPr>
          <p:cNvPr id="3" name="Pladsholder til indhold 2">
            <a:extLst>
              <a:ext uri="{FF2B5EF4-FFF2-40B4-BE49-F238E27FC236}">
                <a16:creationId xmlns:a16="http://schemas.microsoft.com/office/drawing/2014/main" id="{82123D7B-CEE0-62B0-7BD7-3E004D405789}"/>
              </a:ext>
            </a:extLst>
          </p:cNvPr>
          <p:cNvSpPr>
            <a:spLocks noGrp="1"/>
          </p:cNvSpPr>
          <p:nvPr>
            <p:ph idx="1"/>
          </p:nvPr>
        </p:nvSpPr>
        <p:spPr/>
        <p:txBody>
          <a:bodyPr/>
          <a:lstStyle/>
          <a:p>
            <a:r>
              <a:rPr lang="da-DK" dirty="0"/>
              <a:t>Skabelonen står beskrevet i pdf’en.</a:t>
            </a:r>
          </a:p>
          <a:p>
            <a:r>
              <a:rPr lang="da-DK" dirty="0"/>
              <a:t>Deri finder I også en ”to do and not to do” tabel, som kommer med gode og konkrete eksempler.</a:t>
            </a:r>
          </a:p>
        </p:txBody>
      </p:sp>
    </p:spTree>
    <p:extLst>
      <p:ext uri="{BB962C8B-B14F-4D97-AF65-F5344CB8AC3E}">
        <p14:creationId xmlns:p14="http://schemas.microsoft.com/office/powerpoint/2010/main" val="958751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23D075-CDE8-C069-30EF-36FA01349420}"/>
              </a:ext>
            </a:extLst>
          </p:cNvPr>
          <p:cNvSpPr>
            <a:spLocks noGrp="1"/>
          </p:cNvSpPr>
          <p:nvPr>
            <p:ph type="title"/>
          </p:nvPr>
        </p:nvSpPr>
        <p:spPr/>
        <p:txBody>
          <a:bodyPr/>
          <a:lstStyle/>
          <a:p>
            <a:r>
              <a:rPr lang="da-DK" dirty="0"/>
              <a:t>Et eksempel på en god synopsis</a:t>
            </a:r>
          </a:p>
        </p:txBody>
      </p:sp>
      <p:sp>
        <p:nvSpPr>
          <p:cNvPr id="3" name="Pladsholder til indhold 2">
            <a:extLst>
              <a:ext uri="{FF2B5EF4-FFF2-40B4-BE49-F238E27FC236}">
                <a16:creationId xmlns:a16="http://schemas.microsoft.com/office/drawing/2014/main" id="{7F2754A7-3BC9-A611-BF2F-93AE20BDECA0}"/>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4154398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616EC9-2CF1-7311-0DC2-56A544B6E62D}"/>
              </a:ext>
            </a:extLst>
          </p:cNvPr>
          <p:cNvSpPr>
            <a:spLocks noGrp="1"/>
          </p:cNvSpPr>
          <p:nvPr>
            <p:ph type="title"/>
          </p:nvPr>
        </p:nvSpPr>
        <p:spPr/>
        <p:txBody>
          <a:bodyPr/>
          <a:lstStyle/>
          <a:p>
            <a:r>
              <a:rPr lang="da-DK" dirty="0"/>
              <a:t>Hvad er en synopsis?</a:t>
            </a:r>
          </a:p>
        </p:txBody>
      </p:sp>
      <p:sp>
        <p:nvSpPr>
          <p:cNvPr id="3" name="Pladsholder til indhold 2">
            <a:extLst>
              <a:ext uri="{FF2B5EF4-FFF2-40B4-BE49-F238E27FC236}">
                <a16:creationId xmlns:a16="http://schemas.microsoft.com/office/drawing/2014/main" id="{72422FDF-D09A-E2E6-9EB7-09113FE9EFEE}"/>
              </a:ext>
            </a:extLst>
          </p:cNvPr>
          <p:cNvSpPr>
            <a:spLocks noGrp="1"/>
          </p:cNvSpPr>
          <p:nvPr>
            <p:ph idx="1"/>
          </p:nvPr>
        </p:nvSpPr>
        <p:spPr/>
        <p:txBody>
          <a:bodyPr>
            <a:normAutofit fontScale="92500" lnSpcReduction="20000"/>
          </a:bodyPr>
          <a:lstStyle/>
          <a:p>
            <a:r>
              <a:rPr lang="da-DK" dirty="0"/>
              <a:t>En synopsis er en måde at skrive en opgave på, hvor fokus mere er på, hvordan man har valgt at designe sin opgave.</a:t>
            </a:r>
          </a:p>
          <a:p>
            <a:r>
              <a:rPr lang="da-DK" i="1" dirty="0"/>
              <a:t>”En synopsis kan karakteriseres som en tekst, der ikke kan stå alene, men forudsætter en senere uddybning i en mundtlig præsentation og efterfølgende dialog. Synopsen er således ikke en færdig besvarelse, men en forkortet og koncentreret udgave. Hvor den traditionelle skriftlige opgave er lukket og afsluttet, er synopsen karakteriseret ved at være åben for uddybninger og tilføjelser, og indeholder momenter som lægger op til dialog. Den mundtlige fremlæggelse struktureres ved hjælp af synopsen som et talepapir, som fastholder den røde tråd i fremlæggelsen”</a:t>
            </a:r>
          </a:p>
          <a:p>
            <a:r>
              <a:rPr lang="da-DK" dirty="0"/>
              <a:t>Du bliver ikke bedømt på baggrund af synopsen, men hovedreglen er, at har du en god synopsis, så får du også en god eksamen </a:t>
            </a:r>
            <a:r>
              <a:rPr lang="da-DK" dirty="0">
                <a:sym typeface="Wingdings" panose="05000000000000000000" pitchFamily="2" charset="2"/>
              </a:rPr>
              <a:t></a:t>
            </a:r>
            <a:endParaRPr lang="da-DK" dirty="0"/>
          </a:p>
        </p:txBody>
      </p:sp>
    </p:spTree>
    <p:extLst>
      <p:ext uri="{BB962C8B-B14F-4D97-AF65-F5344CB8AC3E}">
        <p14:creationId xmlns:p14="http://schemas.microsoft.com/office/powerpoint/2010/main" val="2606757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8132C5-2FF3-0AAA-D596-D6FCDE0D24B1}"/>
              </a:ext>
            </a:extLst>
          </p:cNvPr>
          <p:cNvSpPr>
            <a:spLocks noGrp="1"/>
          </p:cNvSpPr>
          <p:nvPr>
            <p:ph type="title"/>
          </p:nvPr>
        </p:nvSpPr>
        <p:spPr/>
        <p:txBody>
          <a:bodyPr/>
          <a:lstStyle/>
          <a:p>
            <a:r>
              <a:rPr lang="da-DK" dirty="0"/>
              <a:t>En synopsis består af følgende elementer…</a:t>
            </a:r>
          </a:p>
        </p:txBody>
      </p:sp>
      <p:sp>
        <p:nvSpPr>
          <p:cNvPr id="3" name="Pladsholder til indhold 2">
            <a:extLst>
              <a:ext uri="{FF2B5EF4-FFF2-40B4-BE49-F238E27FC236}">
                <a16:creationId xmlns:a16="http://schemas.microsoft.com/office/drawing/2014/main" id="{F2C5274D-2E2F-C7A5-F482-28CFDF60257F}"/>
              </a:ext>
            </a:extLst>
          </p:cNvPr>
          <p:cNvSpPr>
            <a:spLocks noGrp="1"/>
          </p:cNvSpPr>
          <p:nvPr>
            <p:ph idx="1"/>
          </p:nvPr>
        </p:nvSpPr>
        <p:spPr/>
        <p:txBody>
          <a:bodyPr/>
          <a:lstStyle/>
          <a:p>
            <a:r>
              <a:rPr lang="da-DK" dirty="0"/>
              <a:t>Forside</a:t>
            </a:r>
          </a:p>
          <a:p>
            <a:r>
              <a:rPr lang="da-DK" dirty="0"/>
              <a:t>Indledning</a:t>
            </a:r>
          </a:p>
          <a:p>
            <a:r>
              <a:rPr lang="da-DK" dirty="0"/>
              <a:t>Problemformulering</a:t>
            </a:r>
          </a:p>
          <a:p>
            <a:r>
              <a:rPr lang="da-DK" dirty="0"/>
              <a:t>Problemstillinger/underspørgsmål</a:t>
            </a:r>
          </a:p>
          <a:p>
            <a:r>
              <a:rPr lang="da-DK" dirty="0"/>
              <a:t>Metode og teori</a:t>
            </a:r>
          </a:p>
          <a:p>
            <a:r>
              <a:rPr lang="da-DK" dirty="0"/>
              <a:t>Besvarelse af problemstillingerne</a:t>
            </a:r>
          </a:p>
          <a:p>
            <a:r>
              <a:rPr lang="da-DK" dirty="0"/>
              <a:t>Konklusion</a:t>
            </a:r>
          </a:p>
          <a:p>
            <a:r>
              <a:rPr lang="da-DK" dirty="0"/>
              <a:t>Litteraturliste</a:t>
            </a:r>
          </a:p>
          <a:p>
            <a:endParaRPr lang="da-DK" dirty="0"/>
          </a:p>
        </p:txBody>
      </p:sp>
    </p:spTree>
    <p:extLst>
      <p:ext uri="{BB962C8B-B14F-4D97-AF65-F5344CB8AC3E}">
        <p14:creationId xmlns:p14="http://schemas.microsoft.com/office/powerpoint/2010/main" val="487174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39CD02-CBDD-485D-7F61-5A49D475139D}"/>
              </a:ext>
            </a:extLst>
          </p:cNvPr>
          <p:cNvSpPr>
            <a:spLocks noGrp="1"/>
          </p:cNvSpPr>
          <p:nvPr>
            <p:ph type="title"/>
          </p:nvPr>
        </p:nvSpPr>
        <p:spPr/>
        <p:txBody>
          <a:bodyPr/>
          <a:lstStyle/>
          <a:p>
            <a:r>
              <a:rPr lang="da-DK" dirty="0"/>
              <a:t>Forside</a:t>
            </a:r>
          </a:p>
        </p:txBody>
      </p:sp>
      <p:sp>
        <p:nvSpPr>
          <p:cNvPr id="3" name="Pladsholder til indhold 2">
            <a:extLst>
              <a:ext uri="{FF2B5EF4-FFF2-40B4-BE49-F238E27FC236}">
                <a16:creationId xmlns:a16="http://schemas.microsoft.com/office/drawing/2014/main" id="{724EE742-0CA9-A959-56E7-39B34662BD54}"/>
              </a:ext>
            </a:extLst>
          </p:cNvPr>
          <p:cNvSpPr>
            <a:spLocks noGrp="1"/>
          </p:cNvSpPr>
          <p:nvPr>
            <p:ph idx="1"/>
          </p:nvPr>
        </p:nvSpPr>
        <p:spPr/>
        <p:txBody>
          <a:bodyPr/>
          <a:lstStyle/>
          <a:p>
            <a:r>
              <a:rPr lang="da-DK" dirty="0"/>
              <a:t>Skal indeholde opgavens titel, dit navn og hold.</a:t>
            </a:r>
          </a:p>
        </p:txBody>
      </p:sp>
    </p:spTree>
    <p:extLst>
      <p:ext uri="{BB962C8B-B14F-4D97-AF65-F5344CB8AC3E}">
        <p14:creationId xmlns:p14="http://schemas.microsoft.com/office/powerpoint/2010/main" val="1216464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38BCE3-D6D3-2709-7761-719732FF4CA3}"/>
              </a:ext>
            </a:extLst>
          </p:cNvPr>
          <p:cNvSpPr>
            <a:spLocks noGrp="1"/>
          </p:cNvSpPr>
          <p:nvPr>
            <p:ph type="title"/>
          </p:nvPr>
        </p:nvSpPr>
        <p:spPr/>
        <p:txBody>
          <a:bodyPr/>
          <a:lstStyle/>
          <a:p>
            <a:r>
              <a:rPr lang="da-DK" dirty="0"/>
              <a:t>Indledning</a:t>
            </a:r>
          </a:p>
        </p:txBody>
      </p:sp>
      <p:sp>
        <p:nvSpPr>
          <p:cNvPr id="3" name="Pladsholder til indhold 2">
            <a:extLst>
              <a:ext uri="{FF2B5EF4-FFF2-40B4-BE49-F238E27FC236}">
                <a16:creationId xmlns:a16="http://schemas.microsoft.com/office/drawing/2014/main" id="{D0149F9C-A116-9413-9F53-400A117EB8CB}"/>
              </a:ext>
            </a:extLst>
          </p:cNvPr>
          <p:cNvSpPr>
            <a:spLocks noGrp="1"/>
          </p:cNvSpPr>
          <p:nvPr>
            <p:ph idx="1"/>
          </p:nvPr>
        </p:nvSpPr>
        <p:spPr/>
        <p:txBody>
          <a:bodyPr/>
          <a:lstStyle/>
          <a:p>
            <a:r>
              <a:rPr lang="da-DK" dirty="0"/>
              <a:t>Her skal du forklare, hvorfor det valgte emne er relevant samt hvad du kommer til at undersøge i din opgave. </a:t>
            </a:r>
          </a:p>
          <a:p>
            <a:r>
              <a:rPr lang="da-DK" dirty="0"/>
              <a:t>Indledningen er altså en appetitvækker, der skal lede op til din problemformulering. </a:t>
            </a:r>
          </a:p>
          <a:p>
            <a:r>
              <a:rPr lang="da-DK" dirty="0"/>
              <a:t>Vær dermed obs på ikke at redegøre for meget.  </a:t>
            </a:r>
          </a:p>
        </p:txBody>
      </p:sp>
    </p:spTree>
    <p:extLst>
      <p:ext uri="{BB962C8B-B14F-4D97-AF65-F5344CB8AC3E}">
        <p14:creationId xmlns:p14="http://schemas.microsoft.com/office/powerpoint/2010/main" val="1644541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B17CF5-90BA-F3BF-F73C-218D75336D10}"/>
              </a:ext>
            </a:extLst>
          </p:cNvPr>
          <p:cNvSpPr>
            <a:spLocks noGrp="1"/>
          </p:cNvSpPr>
          <p:nvPr>
            <p:ph type="title"/>
          </p:nvPr>
        </p:nvSpPr>
        <p:spPr/>
        <p:txBody>
          <a:bodyPr/>
          <a:lstStyle/>
          <a:p>
            <a:r>
              <a:rPr lang="da-DK" dirty="0"/>
              <a:t>Problemformulering</a:t>
            </a:r>
          </a:p>
        </p:txBody>
      </p:sp>
      <p:sp>
        <p:nvSpPr>
          <p:cNvPr id="3" name="Pladsholder til indhold 2">
            <a:extLst>
              <a:ext uri="{FF2B5EF4-FFF2-40B4-BE49-F238E27FC236}">
                <a16:creationId xmlns:a16="http://schemas.microsoft.com/office/drawing/2014/main" id="{43AA6EA9-C5C8-31DA-63A4-0DEF9952B16E}"/>
              </a:ext>
            </a:extLst>
          </p:cNvPr>
          <p:cNvSpPr>
            <a:spLocks noGrp="1"/>
          </p:cNvSpPr>
          <p:nvPr>
            <p:ph idx="1"/>
          </p:nvPr>
        </p:nvSpPr>
        <p:spPr/>
        <p:txBody>
          <a:bodyPr>
            <a:normAutofit fontScale="92500" lnSpcReduction="10000"/>
          </a:bodyPr>
          <a:lstStyle/>
          <a:p>
            <a:r>
              <a:rPr lang="da-DK" dirty="0"/>
              <a:t>En klar og afgrænset problemformulering, der lægger op til både undersøgelse og diskussion.</a:t>
            </a:r>
          </a:p>
          <a:p>
            <a:r>
              <a:rPr lang="da-DK" dirty="0"/>
              <a:t>Jeres PF skal udspringe af en undren – altså en form for modsætning eller paradoks</a:t>
            </a:r>
          </a:p>
          <a:p>
            <a:r>
              <a:rPr lang="da-DK" dirty="0"/>
              <a:t>Eksempel: </a:t>
            </a:r>
            <a:r>
              <a:rPr lang="da-DK" i="1" dirty="0"/>
              <a:t>Hvorfor frames EU-borgers arbejdskraft i Danmark og en fælles EU-politik på nogle områder af asyl- og </a:t>
            </a:r>
            <a:r>
              <a:rPr lang="da-DK" i="1" dirty="0" err="1"/>
              <a:t>indvandrepolitik</a:t>
            </a:r>
            <a:r>
              <a:rPr lang="da-DK" i="1" dirty="0"/>
              <a:t> som værende negativt, når det økonomisk og omtalemæssigt set er positivt for Danmark? </a:t>
            </a:r>
          </a:p>
          <a:p>
            <a:r>
              <a:rPr lang="da-DK" dirty="0"/>
              <a:t>Jeres PF skal være formuleret som et ‘</a:t>
            </a:r>
            <a:r>
              <a:rPr lang="da-DK" dirty="0" err="1"/>
              <a:t>hv</a:t>
            </a:r>
            <a:r>
              <a:rPr lang="da-DK" dirty="0"/>
              <a:t>’-spørgsmål. </a:t>
            </a:r>
          </a:p>
          <a:p>
            <a:r>
              <a:rPr lang="da-DK" dirty="0"/>
              <a:t>Husk, at en synopsis er dynamisk – man kan altid vende tilbage for at ændre i PF og problemstillingerne for at gøre det hele endnu skarpere.</a:t>
            </a:r>
          </a:p>
        </p:txBody>
      </p:sp>
    </p:spTree>
    <p:extLst>
      <p:ext uri="{BB962C8B-B14F-4D97-AF65-F5344CB8AC3E}">
        <p14:creationId xmlns:p14="http://schemas.microsoft.com/office/powerpoint/2010/main" val="3495467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93DBE1-CBA1-0BD7-0BBD-63F518382F5D}"/>
              </a:ext>
            </a:extLst>
          </p:cNvPr>
          <p:cNvSpPr>
            <a:spLocks noGrp="1"/>
          </p:cNvSpPr>
          <p:nvPr>
            <p:ph type="title"/>
          </p:nvPr>
        </p:nvSpPr>
        <p:spPr/>
        <p:txBody>
          <a:bodyPr/>
          <a:lstStyle/>
          <a:p>
            <a:r>
              <a:rPr lang="da-DK" dirty="0"/>
              <a:t>Problemstillinger</a:t>
            </a:r>
          </a:p>
        </p:txBody>
      </p:sp>
      <p:sp>
        <p:nvSpPr>
          <p:cNvPr id="3" name="Pladsholder til indhold 2">
            <a:extLst>
              <a:ext uri="{FF2B5EF4-FFF2-40B4-BE49-F238E27FC236}">
                <a16:creationId xmlns:a16="http://schemas.microsoft.com/office/drawing/2014/main" id="{CE66D52B-BDC4-1475-3C05-7280B1DECFDB}"/>
              </a:ext>
            </a:extLst>
          </p:cNvPr>
          <p:cNvSpPr>
            <a:spLocks noGrp="1"/>
          </p:cNvSpPr>
          <p:nvPr>
            <p:ph idx="1"/>
          </p:nvPr>
        </p:nvSpPr>
        <p:spPr>
          <a:xfrm>
            <a:off x="838199" y="1405468"/>
            <a:ext cx="11218333" cy="5452532"/>
          </a:xfrm>
        </p:spPr>
        <p:txBody>
          <a:bodyPr>
            <a:normAutofit lnSpcReduction="10000"/>
          </a:bodyPr>
          <a:lstStyle/>
          <a:p>
            <a:r>
              <a:rPr lang="da-DK" dirty="0"/>
              <a:t>Problemstillinger er underspørgsmål til problemformuleringen, der alle skal hjælpe med at besvare den.</a:t>
            </a:r>
          </a:p>
          <a:p>
            <a:r>
              <a:rPr lang="da-DK" dirty="0"/>
              <a:t>Problemstillingerne skal være formuleret på baggrund af de tre taksonomiske niveauer:</a:t>
            </a:r>
          </a:p>
          <a:p>
            <a:pPr lvl="1"/>
            <a:r>
              <a:rPr lang="da-DK" dirty="0"/>
              <a:t>Redegørelsesniveau: Gengivelse af hovedindholdet/-pointerne – og IKKE en gengivelse af indholdet i en eller flere af bilagene, et referat eller et resumé af begreber og teorier. </a:t>
            </a:r>
          </a:p>
          <a:p>
            <a:pPr lvl="1"/>
            <a:r>
              <a:rPr lang="da-DK" dirty="0"/>
              <a:t>Påvisningsniveau: her støder du på ord som sammenlign, undersøg eller forklar. Det betyder, at man skal dokumentere eller påvise sammenhænge. Og på dette niveau skal man altid inddrage begreber og teorier Der skal IKKE tages stilling eller diskuteres. </a:t>
            </a:r>
          </a:p>
          <a:p>
            <a:pPr lvl="1"/>
            <a:r>
              <a:rPr lang="da-DK" dirty="0"/>
              <a:t>Diskussionsniveauet: dette er en fagligt funderet afvejning af synspunkters og argumenters holdbarhed. Man vil typisk sammenholde to eller flere modsatrettede pointer. Man lader altså de modsatrettede pointer diskutere med hinanden. UNDGÅ postulater og udokumenterede udsagn. Diskussionen skal altid understøttes med faglige begreber og teorier. </a:t>
            </a:r>
          </a:p>
          <a:p>
            <a:pPr lvl="1"/>
            <a:endParaRPr lang="da-DK" dirty="0"/>
          </a:p>
        </p:txBody>
      </p:sp>
    </p:spTree>
    <p:extLst>
      <p:ext uri="{BB962C8B-B14F-4D97-AF65-F5344CB8AC3E}">
        <p14:creationId xmlns:p14="http://schemas.microsoft.com/office/powerpoint/2010/main" val="71450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61B0CE-B007-2BA4-B25A-D46F9B842B30}"/>
              </a:ext>
            </a:extLst>
          </p:cNvPr>
          <p:cNvSpPr>
            <a:spLocks noGrp="1"/>
          </p:cNvSpPr>
          <p:nvPr>
            <p:ph type="title"/>
          </p:nvPr>
        </p:nvSpPr>
        <p:spPr/>
        <p:txBody>
          <a:bodyPr/>
          <a:lstStyle/>
          <a:p>
            <a:r>
              <a:rPr lang="da-DK" dirty="0"/>
              <a:t>Metode og teori</a:t>
            </a:r>
          </a:p>
        </p:txBody>
      </p:sp>
      <p:sp>
        <p:nvSpPr>
          <p:cNvPr id="3" name="Pladsholder til indhold 2">
            <a:extLst>
              <a:ext uri="{FF2B5EF4-FFF2-40B4-BE49-F238E27FC236}">
                <a16:creationId xmlns:a16="http://schemas.microsoft.com/office/drawing/2014/main" id="{719FB099-40DC-D6BD-7EF2-2B9CE2751CBA}"/>
              </a:ext>
            </a:extLst>
          </p:cNvPr>
          <p:cNvSpPr>
            <a:spLocks noGrp="1"/>
          </p:cNvSpPr>
          <p:nvPr>
            <p:ph idx="1"/>
          </p:nvPr>
        </p:nvSpPr>
        <p:spPr>
          <a:xfrm>
            <a:off x="838199" y="1456267"/>
            <a:ext cx="11235267" cy="4720696"/>
          </a:xfrm>
        </p:spPr>
        <p:txBody>
          <a:bodyPr>
            <a:normAutofit fontScale="77500" lnSpcReduction="20000"/>
          </a:bodyPr>
          <a:lstStyle/>
          <a:p>
            <a:r>
              <a:rPr lang="da-DK" dirty="0"/>
              <a:t>Her kan der anvendes flere metoder, som du fra starten skal tage stilling til og underbygge relevansen af:</a:t>
            </a:r>
          </a:p>
          <a:p>
            <a:pPr lvl="1"/>
            <a:r>
              <a:rPr lang="da-DK" dirty="0"/>
              <a:t>Kvantitativ metode – tal og statistik. Kan sige noget generelt om et emne eller fænomen i samfundet.</a:t>
            </a:r>
          </a:p>
          <a:p>
            <a:pPr lvl="1"/>
            <a:r>
              <a:rPr lang="da-DK" dirty="0"/>
              <a:t>Kvalitativ metode – interviews, observationer, undersøgelse af eksempelvis en tale, tekst, et synspunkt eller et argument. Siger ikke noget generelt om et emne eller fænomen i samfundet, men bruges i stedet, når vi gerne vil sige noget specifikt om, hvordan mennesker oplever bestemte forhold i samfundet, for eksempel hvilke erfaringer en person har haft med forskelsbehandling på grund af sit køn. Her kan vi altså dykke dybere ned i et emne.</a:t>
            </a:r>
          </a:p>
          <a:p>
            <a:pPr lvl="1"/>
            <a:r>
              <a:rPr lang="da-DK" dirty="0"/>
              <a:t>Komparativt (sammenlignende) -  sammenligning af cases og leder efter forskelle og ligheder, der kan forklare bestemte forhold. I en komparativ analyse kan man både sammenligne kvalitativt og kvantitativt på tværs af lande etc.</a:t>
            </a:r>
          </a:p>
          <a:p>
            <a:pPr lvl="1"/>
            <a:r>
              <a:rPr lang="da-DK" dirty="0"/>
              <a:t>Metodetriangulering – eksempel: klarlægge en tendens eller udvikling gennem kvantitative data og derefter undersøger de nærmere årsager igennem kvalitative interview.</a:t>
            </a:r>
          </a:p>
          <a:p>
            <a:r>
              <a:rPr lang="da-DK" dirty="0"/>
              <a:t>Det vigtige med dette afsnit er, at man kan dokumentere, hvordan man er nået frem til sin konklusion.</a:t>
            </a:r>
          </a:p>
          <a:p>
            <a:r>
              <a:rPr lang="da-DK" dirty="0"/>
              <a:t>Teori(er) skal I bruge til at beskrive og forklare sammenhænge i samfundet. Beskæftiger man sig fx med, hvorfor man bliver kriminel i DK, så kan man inddrage teorien om socialisering til at forklare dette.</a:t>
            </a:r>
          </a:p>
        </p:txBody>
      </p:sp>
    </p:spTree>
    <p:extLst>
      <p:ext uri="{BB962C8B-B14F-4D97-AF65-F5344CB8AC3E}">
        <p14:creationId xmlns:p14="http://schemas.microsoft.com/office/powerpoint/2010/main" val="172031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22A3E7-3BA8-0F35-1FC4-DB186B7F5732}"/>
              </a:ext>
            </a:extLst>
          </p:cNvPr>
          <p:cNvSpPr>
            <a:spLocks noGrp="1"/>
          </p:cNvSpPr>
          <p:nvPr>
            <p:ph type="title"/>
          </p:nvPr>
        </p:nvSpPr>
        <p:spPr/>
        <p:txBody>
          <a:bodyPr/>
          <a:lstStyle/>
          <a:p>
            <a:r>
              <a:rPr lang="da-DK" dirty="0"/>
              <a:t>Svar på problemstillinger</a:t>
            </a:r>
          </a:p>
        </p:txBody>
      </p:sp>
      <p:sp>
        <p:nvSpPr>
          <p:cNvPr id="3" name="Pladsholder til indhold 2">
            <a:extLst>
              <a:ext uri="{FF2B5EF4-FFF2-40B4-BE49-F238E27FC236}">
                <a16:creationId xmlns:a16="http://schemas.microsoft.com/office/drawing/2014/main" id="{3D9D5E13-C755-19C7-124F-6902B29CBFAB}"/>
              </a:ext>
            </a:extLst>
          </p:cNvPr>
          <p:cNvSpPr>
            <a:spLocks noGrp="1"/>
          </p:cNvSpPr>
          <p:nvPr>
            <p:ph idx="1"/>
          </p:nvPr>
        </p:nvSpPr>
        <p:spPr/>
        <p:txBody>
          <a:bodyPr/>
          <a:lstStyle/>
          <a:p>
            <a:r>
              <a:rPr lang="da-DK" dirty="0"/>
              <a:t>Nu skal du så i gang med at besvare din problemformulering og problemstillinger.</a:t>
            </a:r>
          </a:p>
          <a:p>
            <a:r>
              <a:rPr lang="da-DK" dirty="0"/>
              <a:t>Du skal anvende ALT det udleverede bilagsmateriale og dit eget selvfundne bilag samt kernestoffets teorier og begreber.</a:t>
            </a:r>
          </a:p>
          <a:p>
            <a:r>
              <a:rPr lang="da-DK" dirty="0"/>
              <a:t>Husk at brug citater fra teksterne, der kan underbygge det du siger – og husk, at du skal kunne forklare, hvordan de teorier og begreber, som du anvender, kan bruges til at besvare spørgsmålet.</a:t>
            </a:r>
          </a:p>
          <a:p>
            <a:r>
              <a:rPr lang="da-DK" dirty="0"/>
              <a:t>Husk at synopsen ikke skal være en fuldskrevet opgave, men derimod være opstillet i punktform (indledning, delkonklusioner og konklusionen må godt være skrevet i små afsnit).</a:t>
            </a:r>
          </a:p>
        </p:txBody>
      </p:sp>
    </p:spTree>
    <p:extLst>
      <p:ext uri="{BB962C8B-B14F-4D97-AF65-F5344CB8AC3E}">
        <p14:creationId xmlns:p14="http://schemas.microsoft.com/office/powerpoint/2010/main" val="112924291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935</Words>
  <Application>Microsoft Office PowerPoint</Application>
  <PresentationFormat>Widescreen</PresentationFormat>
  <Paragraphs>54</Paragraphs>
  <Slides>13</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13</vt:i4>
      </vt:variant>
    </vt:vector>
  </HeadingPairs>
  <TitlesOfParts>
    <vt:vector size="18" baseType="lpstr">
      <vt:lpstr>Aptos</vt:lpstr>
      <vt:lpstr>Aptos Display</vt:lpstr>
      <vt:lpstr>Arial</vt:lpstr>
      <vt:lpstr>Wingdings</vt:lpstr>
      <vt:lpstr>Office-tema</vt:lpstr>
      <vt:lpstr>Intro til synopsis</vt:lpstr>
      <vt:lpstr>Hvad er en synopsis?</vt:lpstr>
      <vt:lpstr>En synopsis består af følgende elementer…</vt:lpstr>
      <vt:lpstr>Forside</vt:lpstr>
      <vt:lpstr>Indledning</vt:lpstr>
      <vt:lpstr>Problemformulering</vt:lpstr>
      <vt:lpstr>Problemstillinger</vt:lpstr>
      <vt:lpstr>Metode og teori</vt:lpstr>
      <vt:lpstr>Svar på problemstillinger</vt:lpstr>
      <vt:lpstr>Konklusion</vt:lpstr>
      <vt:lpstr>Litteraturliste</vt:lpstr>
      <vt:lpstr>Samf på B – pdf’en</vt:lpstr>
      <vt:lpstr>Et eksempel på en god synopsis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Natasja Droob</dc:creator>
  <cp:lastModifiedBy>Natasja Droob</cp:lastModifiedBy>
  <cp:revision>1</cp:revision>
  <dcterms:created xsi:type="dcterms:W3CDTF">2025-08-27T08:44:20Z</dcterms:created>
  <dcterms:modified xsi:type="dcterms:W3CDTF">2025-08-27T08:44:26Z</dcterms:modified>
</cp:coreProperties>
</file>