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62" r:id="rId2"/>
    <p:sldId id="263" r:id="rId3"/>
    <p:sldId id="279" r:id="rId4"/>
    <p:sldId id="264" r:id="rId5"/>
    <p:sldId id="268" r:id="rId6"/>
    <p:sldId id="278" r:id="rId7"/>
    <p:sldId id="270" r:id="rId8"/>
    <p:sldId id="273" r:id="rId9"/>
    <p:sldId id="271" r:id="rId10"/>
    <p:sldId id="272" r:id="rId11"/>
    <p:sldId id="274" r:id="rId12"/>
    <p:sldId id="275" r:id="rId13"/>
    <p:sldId id="27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D0F-E327-423C-B909-0976DC88AB17}" type="datetimeFigureOut">
              <a:rPr lang="da-DK" smtClean="0"/>
              <a:t>29-08-2025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3459-7765-473A-BE0D-E235B50813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7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Blodtyper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AB0 og </a:t>
            </a:r>
            <a:r>
              <a:rPr lang="da-DK" dirty="0" err="1"/>
              <a:t>Rhesus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32063" r="16429" b="15873"/>
          <a:stretch/>
        </p:blipFill>
        <p:spPr>
          <a:xfrm>
            <a:off x="1547356" y="1124744"/>
            <a:ext cx="9120644" cy="5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33810" r="10238" b="16190"/>
          <a:stretch/>
        </p:blipFill>
        <p:spPr>
          <a:xfrm>
            <a:off x="1429926" y="1556792"/>
            <a:ext cx="927188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0476" r="19881" b="11587"/>
          <a:stretch/>
        </p:blipFill>
        <p:spPr>
          <a:xfrm>
            <a:off x="1524000" y="906050"/>
            <a:ext cx="8388424" cy="59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28254" r="20000" b="17937"/>
          <a:stretch/>
        </p:blipFill>
        <p:spPr>
          <a:xfrm>
            <a:off x="2303626" y="1124744"/>
            <a:ext cx="7420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43333" b="22540"/>
          <a:stretch/>
        </p:blipFill>
        <p:spPr>
          <a:xfrm>
            <a:off x="1414197" y="2852937"/>
            <a:ext cx="9253803" cy="24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7787" y="404664"/>
            <a:ext cx="6554867" cy="1524000"/>
          </a:xfrm>
        </p:spPr>
        <p:txBody>
          <a:bodyPr/>
          <a:lstStyle/>
          <a:p>
            <a:r>
              <a:rPr lang="da-DK" dirty="0"/>
              <a:t>AB0 blodtyper og genetik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77788" y="2123439"/>
            <a:ext cx="6554867" cy="3189395"/>
          </a:xfrm>
        </p:spPr>
        <p:txBody>
          <a:bodyPr/>
          <a:lstStyle/>
          <a:p>
            <a:r>
              <a:rPr lang="da-DK" dirty="0"/>
              <a:t>Nedarves </a:t>
            </a:r>
            <a:r>
              <a:rPr lang="da-DK" dirty="0" err="1"/>
              <a:t>autosomalt</a:t>
            </a:r>
            <a:endParaRPr lang="da-DK" dirty="0"/>
          </a:p>
          <a:p>
            <a:r>
              <a:rPr lang="da-DK" dirty="0"/>
              <a:t>A og B er dominante, 0 er recessivt</a:t>
            </a:r>
          </a:p>
          <a:p>
            <a:r>
              <a:rPr lang="da-DK" dirty="0"/>
              <a:t>Har man A og B er de </a:t>
            </a:r>
            <a:r>
              <a:rPr lang="da-DK" dirty="0" err="1"/>
              <a:t>co-dominante</a:t>
            </a:r>
            <a:endParaRPr lang="da-DK" dirty="0"/>
          </a:p>
          <a:p>
            <a:r>
              <a:rPr lang="da-DK" dirty="0"/>
              <a:t>På 9. </a:t>
            </a:r>
            <a:r>
              <a:rPr lang="da-DK" dirty="0" err="1"/>
              <a:t>kromosompar</a:t>
            </a:r>
            <a:endParaRPr lang="da-DK" dirty="0"/>
          </a:p>
          <a:p>
            <a:r>
              <a:rPr lang="da-DK" dirty="0"/>
              <a:t>3 </a:t>
            </a:r>
            <a:r>
              <a:rPr lang="da-DK" dirty="0" err="1"/>
              <a:t>allele</a:t>
            </a:r>
            <a:r>
              <a:rPr lang="da-DK" dirty="0"/>
              <a:t> gener – man arver ét gen fra hver af sine forældre – man har altså stadig kun 2 </a:t>
            </a:r>
            <a:r>
              <a:rPr lang="da-DK" dirty="0" err="1"/>
              <a:t>allele</a:t>
            </a:r>
            <a:r>
              <a:rPr lang="da-DK" dirty="0"/>
              <a:t> gener. Dette kaldes multiple alleler (Når der findes mere end to alleler for én egenskab)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4FA44-A884-4F82-BA8A-8AE23449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mulige kombinationer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2965571-8EDC-BA46-B2A7-826A2FF1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356150"/>
            <a:ext cx="7836464" cy="21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://images4.wikia.nocookie.net/__cb20110622210519/humanbiologi/da/images/c/cb/19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5772" y="1477895"/>
            <a:ext cx="7847214" cy="4315968"/>
          </a:xfrm>
          <a:prstGeom prst="rect">
            <a:avLst/>
          </a:prstGeom>
          <a:noFill/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AB0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da-DK" sz="3000">
                <a:solidFill>
                  <a:srgbClr val="FFFFFF"/>
                </a:solidFill>
              </a:rPr>
              <a:t>Rhesus-blodtype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Positiv eller negativ</a:t>
            </a:r>
          </a:p>
          <a:p>
            <a:r>
              <a:rPr lang="da-DK" dirty="0" err="1"/>
              <a:t>Rhesus</a:t>
            </a:r>
            <a:r>
              <a:rPr lang="da-DK" dirty="0"/>
              <a:t> positiv: dominant egenskab – ét gen er nok til at få denne fænotype</a:t>
            </a:r>
          </a:p>
          <a:p>
            <a:r>
              <a:rPr lang="da-DK" dirty="0" err="1"/>
              <a:t>Rhesus</a:t>
            </a:r>
            <a:r>
              <a:rPr lang="da-DK" dirty="0"/>
              <a:t> negativ: begge gener skal være af denne recessive karakter, for at det udtrykkes </a:t>
            </a:r>
            <a:r>
              <a:rPr lang="da-DK" dirty="0" err="1"/>
              <a:t>fænotypisk</a:t>
            </a:r>
            <a:r>
              <a:rPr lang="da-DK" dirty="0"/>
              <a:t>. </a:t>
            </a:r>
          </a:p>
          <a:p>
            <a:r>
              <a:rPr lang="da-DK" dirty="0"/>
              <a:t>85 % er </a:t>
            </a:r>
            <a:r>
              <a:rPr lang="da-DK" dirty="0" err="1"/>
              <a:t>rhesus</a:t>
            </a:r>
            <a:r>
              <a:rPr lang="da-DK" dirty="0"/>
              <a:t> positive – 15 % er </a:t>
            </a:r>
            <a:r>
              <a:rPr lang="da-DK" dirty="0" err="1"/>
              <a:t>rhesus-negative</a:t>
            </a:r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205BBFD-92BC-457E-B7BE-26D07C40B53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537" t="23982" r="50508" b="13300"/>
          <a:stretch/>
        </p:blipFill>
        <p:spPr bwMode="auto">
          <a:xfrm>
            <a:off x="3041390" y="533400"/>
            <a:ext cx="6222962" cy="5127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03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Fremgangsmåde i forsøget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89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7301" r="1428" b="10952"/>
          <a:stretch/>
        </p:blipFill>
        <p:spPr>
          <a:xfrm>
            <a:off x="1568409" y="1772817"/>
            <a:ext cx="8968963" cy="43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27777" r="10673" b="18571"/>
          <a:stretch/>
        </p:blipFill>
        <p:spPr>
          <a:xfrm>
            <a:off x="1332979" y="908720"/>
            <a:ext cx="939342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300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13</TotalTime>
  <Words>124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Pakke</vt:lpstr>
      <vt:lpstr>Blodtyper</vt:lpstr>
      <vt:lpstr>AB0 blodtyper og genetik</vt:lpstr>
      <vt:lpstr>De mulige kombinationer</vt:lpstr>
      <vt:lpstr>AB0</vt:lpstr>
      <vt:lpstr>Rhesus-blodtype</vt:lpstr>
      <vt:lpstr>PowerPoint-præsentation</vt:lpstr>
      <vt:lpstr>Fremgangsmåde i forsøget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Blodtyper</dc:title>
  <dc:creator>Vigga Nørgaard Madsbøll</dc:creator>
  <cp:lastModifiedBy>Vigga Nørgaard Madsbøll</cp:lastModifiedBy>
  <cp:revision>3</cp:revision>
  <dcterms:created xsi:type="dcterms:W3CDTF">2021-03-25T07:58:27Z</dcterms:created>
  <dcterms:modified xsi:type="dcterms:W3CDTF">2025-08-29T05:52:47Z</dcterms:modified>
</cp:coreProperties>
</file>