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3" r:id="rId4"/>
    <p:sldId id="272" r:id="rId5"/>
    <p:sldId id="284" r:id="rId6"/>
    <p:sldId id="285" r:id="rId7"/>
    <p:sldId id="279" r:id="rId8"/>
    <p:sldId id="280" r:id="rId9"/>
    <p:sldId id="281" r:id="rId10"/>
    <p:sldId id="289" r:id="rId11"/>
    <p:sldId id="29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6" autoAdjust="0"/>
    <p:restoredTop sz="94660"/>
  </p:normalViewPr>
  <p:slideViewPr>
    <p:cSldViewPr snapToGrid="0">
      <p:cViewPr varScale="1">
        <p:scale>
          <a:sx n="64" d="100"/>
          <a:sy n="64" d="100"/>
        </p:scale>
        <p:origin x="7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47633-2B42-4CB4-99A2-FBD5E387C07D}" type="datetimeFigureOut">
              <a:rPr lang="da-DK" smtClean="0"/>
              <a:t>31-08-2025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5129F-BDC4-4A8E-8CC1-3AB56FA4553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40007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47633-2B42-4CB4-99A2-FBD5E387C07D}" type="datetimeFigureOut">
              <a:rPr lang="da-DK" smtClean="0"/>
              <a:t>31-08-2025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5129F-BDC4-4A8E-8CC1-3AB56FA4553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67561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47633-2B42-4CB4-99A2-FBD5E387C07D}" type="datetimeFigureOut">
              <a:rPr lang="da-DK" smtClean="0"/>
              <a:t>31-08-2025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5129F-BDC4-4A8E-8CC1-3AB56FA45537}" type="slidenum">
              <a:rPr lang="da-DK" smtClean="0"/>
              <a:t>‹nr.›</a:t>
            </a:fld>
            <a:endParaRPr lang="da-DK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4036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47633-2B42-4CB4-99A2-FBD5E387C07D}" type="datetimeFigureOut">
              <a:rPr lang="da-DK" smtClean="0"/>
              <a:t>31-08-2025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5129F-BDC4-4A8E-8CC1-3AB56FA4553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68408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 med citat og nav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47633-2B42-4CB4-99A2-FBD5E387C07D}" type="datetimeFigureOut">
              <a:rPr lang="da-DK" smtClean="0"/>
              <a:t>31-08-2025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5129F-BDC4-4A8E-8CC1-3AB56FA45537}" type="slidenum">
              <a:rPr lang="da-DK" smtClean="0"/>
              <a:t>‹nr.›</a:t>
            </a:fld>
            <a:endParaRPr lang="da-D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29087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dt eller fal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47633-2B42-4CB4-99A2-FBD5E387C07D}" type="datetimeFigureOut">
              <a:rPr lang="da-DK" smtClean="0"/>
              <a:t>31-08-2025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5129F-BDC4-4A8E-8CC1-3AB56FA4553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156836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47633-2B42-4CB4-99A2-FBD5E387C07D}" type="datetimeFigureOut">
              <a:rPr lang="da-DK" smtClean="0"/>
              <a:t>31-08-2025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5129F-BDC4-4A8E-8CC1-3AB56FA4553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996807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47633-2B42-4CB4-99A2-FBD5E387C07D}" type="datetimeFigureOut">
              <a:rPr lang="da-DK" smtClean="0"/>
              <a:t>31-08-2025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5129F-BDC4-4A8E-8CC1-3AB56FA4553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81507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47633-2B42-4CB4-99A2-FBD5E387C07D}" type="datetimeFigureOut">
              <a:rPr lang="da-DK" smtClean="0"/>
              <a:t>31-08-2025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5129F-BDC4-4A8E-8CC1-3AB56FA4553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51913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47633-2B42-4CB4-99A2-FBD5E387C07D}" type="datetimeFigureOut">
              <a:rPr lang="da-DK" smtClean="0"/>
              <a:t>31-08-2025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5129F-BDC4-4A8E-8CC1-3AB56FA4553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17252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47633-2B42-4CB4-99A2-FBD5E387C07D}" type="datetimeFigureOut">
              <a:rPr lang="da-DK" smtClean="0"/>
              <a:t>31-08-2025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5129F-BDC4-4A8E-8CC1-3AB56FA4553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36692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47633-2B42-4CB4-99A2-FBD5E387C07D}" type="datetimeFigureOut">
              <a:rPr lang="da-DK" smtClean="0"/>
              <a:t>31-08-2025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5129F-BDC4-4A8E-8CC1-3AB56FA4553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4346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47633-2B42-4CB4-99A2-FBD5E387C07D}" type="datetimeFigureOut">
              <a:rPr lang="da-DK" smtClean="0"/>
              <a:t>31-08-2025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5129F-BDC4-4A8E-8CC1-3AB56FA4553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21156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47633-2B42-4CB4-99A2-FBD5E387C07D}" type="datetimeFigureOut">
              <a:rPr lang="da-DK" smtClean="0"/>
              <a:t>31-08-2025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5129F-BDC4-4A8E-8CC1-3AB56FA4553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34324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47633-2B42-4CB4-99A2-FBD5E387C07D}" type="datetimeFigureOut">
              <a:rPr lang="da-DK" smtClean="0"/>
              <a:t>31-08-2025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5129F-BDC4-4A8E-8CC1-3AB56FA4553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36318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47633-2B42-4CB4-99A2-FBD5E387C07D}" type="datetimeFigureOut">
              <a:rPr lang="da-DK" smtClean="0"/>
              <a:t>31-08-2025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5129F-BDC4-4A8E-8CC1-3AB56FA4553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14379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47633-2B42-4CB4-99A2-FBD5E387C07D}" type="datetimeFigureOut">
              <a:rPr lang="da-DK" smtClean="0"/>
              <a:t>31-08-2025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225129F-BDC4-4A8E-8CC1-3AB56FA4553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820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16BDF5-A7B1-068C-3C4A-3F73DE4EEA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Arbejd selv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A76470B2-F941-533D-149A-AF06FA6677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I skal uploade, det I når, til Lectio </a:t>
            </a:r>
            <a:r>
              <a:rPr lang="da-DK"/>
              <a:t>(elevfeedback) </a:t>
            </a:r>
            <a:r>
              <a:rPr lang="da-DK" dirty="0"/>
              <a:t>inden timens slutning.</a:t>
            </a:r>
          </a:p>
        </p:txBody>
      </p:sp>
    </p:spTree>
    <p:extLst>
      <p:ext uri="{BB962C8B-B14F-4D97-AF65-F5344CB8AC3E}">
        <p14:creationId xmlns:p14="http://schemas.microsoft.com/office/powerpoint/2010/main" val="1910911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F95D23-7F23-4570-B378-9C7E1CD29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609600"/>
            <a:ext cx="6347713" cy="947192"/>
          </a:xfrm>
        </p:spPr>
        <p:txBody>
          <a:bodyPr/>
          <a:lstStyle/>
          <a:p>
            <a:r>
              <a:rPr lang="da-DK" dirty="0"/>
              <a:t>Arbejdsspørgsmål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D683780-75EB-4FC8-9BB3-FB6A17A69A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3600" y="1844825"/>
            <a:ext cx="6347713" cy="4196539"/>
          </a:xfrm>
        </p:spPr>
        <p:txBody>
          <a:bodyPr>
            <a:normAutofit/>
          </a:bodyPr>
          <a:lstStyle/>
          <a:p>
            <a:r>
              <a:rPr lang="da-DK" dirty="0"/>
              <a:t>Hvad er udholdenhed (inddrag figur 4.9), og hvordan trænes stofskiftekondition – nedskriv en forklarende tekst uden at skrive af fra brug bogen! </a:t>
            </a:r>
          </a:p>
          <a:p>
            <a:r>
              <a:rPr lang="da-DK" dirty="0"/>
              <a:t>Nedskriv igen en forklarende tekst, som indeholder figurerne 4.10, 4.11 og 4.12. Hvad kan vi bruge denne viden (disse figurer) til? (uden at skrive teksten af fra bogen)</a:t>
            </a:r>
          </a:p>
          <a:p>
            <a:r>
              <a:rPr lang="da-DK" dirty="0"/>
              <a:t>Hvilke effekter ses ved udholdenhedstræning, og hvordan disse skulle kunne føre til en bedre udholdenhed. </a:t>
            </a:r>
          </a:p>
          <a:p>
            <a:r>
              <a:rPr lang="da-DK" dirty="0"/>
              <a:t>Hvilke tilpasninger ser vi især ved kredsløbstræning?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67539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/>
          <p:cNvSpPr>
            <a:spLocks noGrp="1" noChangeArrowheads="1"/>
          </p:cNvSpPr>
          <p:nvPr>
            <p:ph type="title"/>
          </p:nvPr>
        </p:nvSpPr>
        <p:spPr>
          <a:xfrm>
            <a:off x="2135560" y="765176"/>
            <a:ext cx="8424936" cy="575593"/>
          </a:xfrm>
        </p:spPr>
        <p:txBody>
          <a:bodyPr>
            <a:normAutofit/>
          </a:bodyPr>
          <a:lstStyle/>
          <a:p>
            <a:r>
              <a:rPr lang="da-DK" altLang="da-DK" sz="2400" dirty="0"/>
              <a:t>Ekstraopgave, hvis I har tid.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2567493" y="1628801"/>
            <a:ext cx="6777317" cy="4203829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da-DK" altLang="da-DK" sz="2000" b="1" i="1" dirty="0"/>
              <a:t>Case:</a:t>
            </a:r>
            <a:r>
              <a:rPr lang="da-DK" altLang="da-DK" sz="2000" dirty="0"/>
              <a:t> Martin er 33 år, og har tidligere kun spillet hygge-fodbold over en øl om søndagen. Han vejer 85kg og er 170cm høj og en maksimal iltoptagelse på 3,7L/min. Han synes, at det kunne være rigtig sjovt at komme i fabelagtig ”form”.</a:t>
            </a:r>
          </a:p>
          <a:p>
            <a:pPr>
              <a:lnSpc>
                <a:spcPct val="90000"/>
              </a:lnSpc>
            </a:pPr>
            <a:endParaRPr lang="da-DK" altLang="da-DK" sz="2000" dirty="0"/>
          </a:p>
          <a:p>
            <a:pPr>
              <a:lnSpc>
                <a:spcPct val="90000"/>
              </a:lnSpc>
            </a:pPr>
            <a:r>
              <a:rPr lang="da-DK" altLang="da-DK" sz="2000" dirty="0"/>
              <a:t>1 – Hvad er hans BMI og kondital?</a:t>
            </a:r>
          </a:p>
          <a:p>
            <a:pPr>
              <a:lnSpc>
                <a:spcPct val="90000"/>
              </a:lnSpc>
            </a:pPr>
            <a:endParaRPr lang="da-DK" altLang="da-DK" sz="2000" dirty="0"/>
          </a:p>
          <a:p>
            <a:pPr>
              <a:lnSpc>
                <a:spcPct val="90000"/>
              </a:lnSpc>
            </a:pPr>
            <a:r>
              <a:rPr lang="da-DK" altLang="da-DK" sz="2000" dirty="0"/>
              <a:t>2 – Kom med forslag til, hvordan Martin kan træne den maksimale iltoptagelse (VO</a:t>
            </a:r>
            <a:r>
              <a:rPr lang="da-DK" altLang="da-DK" sz="2000" baseline="-25000" dirty="0"/>
              <a:t>2max</a:t>
            </a:r>
            <a:r>
              <a:rPr lang="da-DK" altLang="da-DK" sz="2000" dirty="0"/>
              <a:t>), og rådgiv ham i forhold til, i hvilke idrætsgrene han kunne få fordel af denne slags træning (kom med specifikke eksempler på </a:t>
            </a:r>
            <a:r>
              <a:rPr lang="da-DK" altLang="da-DK" sz="2000" b="1" dirty="0"/>
              <a:t>fodboldøvelser!</a:t>
            </a:r>
            <a:r>
              <a:rPr lang="da-DK" altLang="da-DK" sz="2000" dirty="0"/>
              <a:t>). </a:t>
            </a:r>
          </a:p>
          <a:p>
            <a:pPr>
              <a:lnSpc>
                <a:spcPct val="90000"/>
              </a:lnSpc>
            </a:pPr>
            <a:endParaRPr lang="da-DK" altLang="da-DK" sz="2000" dirty="0"/>
          </a:p>
          <a:p>
            <a:pPr>
              <a:lnSpc>
                <a:spcPct val="90000"/>
              </a:lnSpc>
            </a:pPr>
            <a:r>
              <a:rPr lang="da-DK" altLang="da-DK" sz="2000" dirty="0"/>
              <a:t>3 – Udregn relevante pulszoner for Martins træning (hans hvilepuls er 63(slag/min)</a:t>
            </a:r>
          </a:p>
          <a:p>
            <a:pPr>
              <a:lnSpc>
                <a:spcPct val="90000"/>
              </a:lnSpc>
            </a:pPr>
            <a:endParaRPr lang="da-DK" altLang="da-DK" sz="2000" dirty="0"/>
          </a:p>
          <a:p>
            <a:pPr>
              <a:lnSpc>
                <a:spcPct val="90000"/>
              </a:lnSpc>
            </a:pPr>
            <a:r>
              <a:rPr lang="da-DK" altLang="da-DK" sz="2000" dirty="0"/>
              <a:t>4 – Martin er meget skeptisk, så I bliver nød til at forklare ham, hvilke fysiologiske ændringer, der vil forekomme ved at gennemføre jeres træningsprogram? Brug gerne figurerne fra bogen.</a:t>
            </a:r>
          </a:p>
          <a:p>
            <a:pPr>
              <a:lnSpc>
                <a:spcPct val="90000"/>
              </a:lnSpc>
            </a:pPr>
            <a:endParaRPr lang="da-DK" altLang="da-DK" sz="2000" dirty="0"/>
          </a:p>
        </p:txBody>
      </p:sp>
    </p:spTree>
    <p:extLst>
      <p:ext uri="{BB962C8B-B14F-4D97-AF65-F5344CB8AC3E}">
        <p14:creationId xmlns:p14="http://schemas.microsoft.com/office/powerpoint/2010/main" val="2123026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D432AC-ED27-9CCA-7CF5-05EB79B04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91443"/>
            <a:ext cx="4443154" cy="1087819"/>
          </a:xfrm>
        </p:spPr>
        <p:txBody>
          <a:bodyPr anchor="b">
            <a:normAutofit/>
          </a:bodyPr>
          <a:lstStyle/>
          <a:p>
            <a:r>
              <a:rPr lang="da-DK" sz="3400"/>
              <a:t>Belastning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3642EE3-1D31-00B1-33E1-6B3521D55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422" y="2203373"/>
            <a:ext cx="4579212" cy="3973590"/>
          </a:xfrm>
        </p:spPr>
        <p:txBody>
          <a:bodyPr>
            <a:normAutofit/>
          </a:bodyPr>
          <a:lstStyle/>
          <a:p>
            <a:r>
              <a:rPr lang="da-DK" sz="1800" dirty="0"/>
              <a:t>I sidste blok kiggede vi kort på tabellen til højre. Tabellen viser 2 forskellige metoder til at beregne belastningen. Den ene er baseret på maxpuls alene, og den anden er baseret på maxpuls og hvilepuls, og vil være en mere præcis udregning.</a:t>
            </a:r>
          </a:p>
          <a:p>
            <a:r>
              <a:rPr lang="da-DK" sz="1800" dirty="0"/>
              <a:t>Kolonne 2 er ren procentberegning baseret på den estimerede maxpuls.</a:t>
            </a:r>
          </a:p>
          <a:p>
            <a:r>
              <a:rPr lang="da-DK" sz="1800" dirty="0"/>
              <a:t>Kolonne 3, som er ”</a:t>
            </a:r>
            <a:r>
              <a:rPr lang="da-DK" sz="1800" dirty="0" err="1"/>
              <a:t>Karvonen</a:t>
            </a:r>
            <a:r>
              <a:rPr lang="da-DK" sz="1800" dirty="0"/>
              <a:t>-beregningen” kan ses på næste side.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8FA59DEA-9C72-143E-3394-B397A03BF2A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45" t="30844" r="48675" b="12289"/>
          <a:stretch>
            <a:fillRect/>
          </a:stretch>
        </p:blipFill>
        <p:spPr>
          <a:xfrm>
            <a:off x="5130056" y="1909101"/>
            <a:ext cx="7021310" cy="4502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018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C574B7-4A3D-455E-90E0-7821576AC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”</a:t>
            </a:r>
            <a:r>
              <a:rPr lang="da-DK" dirty="0" err="1"/>
              <a:t>Karvonen</a:t>
            </a:r>
            <a:r>
              <a:rPr lang="da-DK" dirty="0"/>
              <a:t>” en mere præcis beregning.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2D2280D0-2C55-4E84-ACC7-B1B1D45F59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4" y="1793289"/>
                <a:ext cx="8596668" cy="4248073"/>
              </a:xfrm>
            </p:spPr>
            <p:txBody>
              <a:bodyPr>
                <a:normAutofit/>
              </a:bodyPr>
              <a:lstStyle/>
              <a:p>
                <a:r>
                  <a:rPr lang="da-DK" dirty="0" err="1"/>
                  <a:t>Karvonen</a:t>
                </a:r>
                <a:r>
                  <a:rPr lang="da-DK" dirty="0"/>
                  <a:t> 1:</a:t>
                </a:r>
                <a14:m>
                  <m:oMath xmlns:m="http://schemas.openxmlformats.org/officeDocument/2006/math">
                    <m:r>
                      <a:rPr lang="da-DK" b="0" i="1" smtClean="0">
                        <a:latin typeface="Cambria Math" panose="02040503050406030204" pitchFamily="18" charset="0"/>
                      </a:rPr>
                      <m:t>𝐴𝑟𝑏𝑒𝑗𝑑𝑠𝑖𝑛𝑡𝑒𝑛𝑠𝑖𝑡𝑒𝑡</m:t>
                    </m:r>
                    <m:r>
                      <a:rPr lang="da-DK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a-DK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da-DK" b="0" i="1" smtClean="0">
                        <a:latin typeface="Cambria Math" panose="02040503050406030204" pitchFamily="18" charset="0"/>
                      </a:rPr>
                      <m:t> %=</m:t>
                    </m:r>
                    <m:f>
                      <m:fPr>
                        <m:ctrlPr>
                          <a:rPr lang="da-DK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𝐴𝑃</m:t>
                        </m:r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𝐻𝑃</m:t>
                        </m:r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𝑀𝑃</m:t>
                        </m:r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𝐻𝑃</m:t>
                        </m:r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da-DK" b="0" dirty="0"/>
              </a:p>
              <a:p>
                <a:endParaRPr lang="da-DK" dirty="0"/>
              </a:p>
              <a:p>
                <a:r>
                  <a:rPr lang="da-DK" dirty="0" err="1"/>
                  <a:t>Karvonen</a:t>
                </a:r>
                <a:r>
                  <a:rPr lang="da-DK" dirty="0"/>
                  <a:t> 2: </a:t>
                </a:r>
                <a14:m>
                  <m:oMath xmlns:m="http://schemas.openxmlformats.org/officeDocument/2006/math">
                    <m:r>
                      <a:rPr lang="da-DK" b="0" i="1" smtClean="0">
                        <a:latin typeface="Cambria Math" panose="02040503050406030204" pitchFamily="18" charset="0"/>
                      </a:rPr>
                      <m:t>𝐴𝑃</m:t>
                    </m:r>
                    <m:r>
                      <a:rPr lang="da-DK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da-D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da-DK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a-DK" b="0" i="1" smtClean="0">
                                <a:latin typeface="Cambria Math" panose="02040503050406030204" pitchFamily="18" charset="0"/>
                              </a:rPr>
                              <m:t>𝑀𝑃</m:t>
                            </m:r>
                            <m:r>
                              <a:rPr lang="da-DK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da-DK" b="0" i="1" smtClean="0">
                                <a:latin typeface="Cambria Math" panose="02040503050406030204" pitchFamily="18" charset="0"/>
                              </a:rPr>
                              <m:t>𝐻𝑃</m:t>
                            </m:r>
                          </m:e>
                        </m:d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𝑖𝑛𝑡𝑒𝑛𝑠𝑖𝑡𝑒𝑡</m:t>
                        </m:r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 %</m:t>
                        </m:r>
                      </m:e>
                    </m:d>
                    <m:r>
                      <a:rPr lang="da-DK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da-DK" b="0" i="1" smtClean="0">
                        <a:latin typeface="Cambria Math" panose="02040503050406030204" pitchFamily="18" charset="0"/>
                      </a:rPr>
                      <m:t>𝐻𝑃</m:t>
                    </m:r>
                  </m:oMath>
                </a14:m>
                <a:endParaRPr lang="da-DK" b="0" dirty="0"/>
              </a:p>
              <a:p>
                <a:endParaRPr lang="da-DK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da-DK" sz="26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Forklaring: AP = arbejdspuls, HP = hvilepuls, MP = maxpuls.</a:t>
                </a:r>
              </a:p>
              <a:p>
                <a:endParaRPr lang="da-DK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2D2280D0-2C55-4E84-ACC7-B1B1D45F59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793289"/>
                <a:ext cx="8596668" cy="4248073"/>
              </a:xfrm>
              <a:blipFill>
                <a:blip r:embed="rId2"/>
                <a:stretch>
                  <a:fillRect l="-709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5481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9C661F-0F37-40F0-A18D-BF773B8C4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66439"/>
          </a:xfrm>
        </p:spPr>
        <p:txBody>
          <a:bodyPr/>
          <a:lstStyle/>
          <a:p>
            <a:r>
              <a:rPr lang="da-DK" dirty="0"/>
              <a:t>Beregninger på puls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361AFBA-B562-4D4F-BF5E-2EFB548E1A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15737"/>
            <a:ext cx="8596668" cy="4425626"/>
          </a:xfrm>
        </p:spPr>
        <p:txBody>
          <a:bodyPr>
            <a:normAutofit fontScale="92500" lnSpcReduction="10000"/>
          </a:bodyPr>
          <a:lstStyle/>
          <a:p>
            <a:r>
              <a:rPr lang="da-DK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Ud fra tabellen på næste slide skal I udregne jeres egen arbejdsintensitet (% af maxpulsen) ved målingerne ”1. måling (opvarmning)” og ”2.måling (Opvarmning), ”3.måling – spil med fokus på bredden” og ”4.måling kamp på lang bane”. Var man ikke tilstede, så regner man på en anden persons målinger.</a:t>
            </a:r>
          </a:p>
          <a:p>
            <a:r>
              <a:rPr lang="da-DK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Vil man forvente, at I forbedrer j</a:t>
            </a:r>
            <a:r>
              <a:rPr lang="da-DK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eres</a:t>
            </a:r>
            <a:r>
              <a:rPr lang="da-DK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kondition på baggrund af sidste undervisningsgang (hvorfor/hvorfor ikke)? </a:t>
            </a:r>
          </a:p>
          <a:p>
            <a:r>
              <a:rPr lang="da-DK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Hvis I skal arbejde med en intensitet på 90% af VO</a:t>
            </a:r>
            <a:r>
              <a:rPr lang="da-DK" sz="24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2max</a:t>
            </a:r>
            <a:r>
              <a:rPr lang="da-DK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udregnet ved </a:t>
            </a:r>
            <a:r>
              <a:rPr lang="da-DK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Karvonen</a:t>
            </a:r>
            <a:r>
              <a:rPr lang="da-DK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-formlen, hvad bliver så jeres gennemsnits arbejdspuls, og vil det være en optimal intensitet at arbejde ved, hvis I skal forbedre jeres kondital?</a:t>
            </a:r>
            <a:endParaRPr lang="da-DK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a-DK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Fejlkilder ved metoden? Hvordan kunne vi estimere intensiteten mere præcist?</a:t>
            </a:r>
            <a:endParaRPr lang="da-DK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73543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302996-BB5B-4AC1-EE4D-8A70AA2B0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52" y="639193"/>
            <a:ext cx="3255094" cy="33601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9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Pulsdata</a:t>
            </a:r>
            <a:r>
              <a:rPr lang="en-US" sz="3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9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fra</a:t>
            </a:r>
            <a:r>
              <a:rPr lang="en-US" sz="3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9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undervisningen</a:t>
            </a:r>
            <a:endParaRPr lang="en-US" sz="39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49D9F34F-EABD-38EB-3BE6-89F09668F4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723" t="31505" r="46145" b="6666"/>
          <a:stretch>
            <a:fillRect/>
          </a:stretch>
        </p:blipFill>
        <p:spPr>
          <a:xfrm>
            <a:off x="3442441" y="459124"/>
            <a:ext cx="8662126" cy="56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183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9AAA74-7717-2C9D-00C2-C44DFCF9A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Beregning af kondital ud fra max og hvilepuls alene, altså ingen hård test!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A67118D-EA5D-E6E8-DC77-000071BBDB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b="1" dirty="0"/>
              <a:t>Ligningen hedder Uth–Sørensen–Overgaard–Pedersen ligningen</a:t>
            </a:r>
          </a:p>
          <a:p>
            <a:pPr marL="0" indent="0">
              <a:buNone/>
            </a:pPr>
            <a:endParaRPr lang="da-DK" dirty="0"/>
          </a:p>
          <a:p>
            <a:r>
              <a:rPr lang="da-DK" dirty="0"/>
              <a:t>Hvis du sætter maxpuls og hvilepuls ind i ligningen nedenfor, så estimeres konditallet. Prøv at beregne dit kondital, og sammenhold det med dit kondital fra andre tests (Coopertest, </a:t>
            </a:r>
            <a:r>
              <a:rPr lang="da-DK" dirty="0" err="1"/>
              <a:t>biptest</a:t>
            </a:r>
            <a:r>
              <a:rPr lang="da-DK" dirty="0"/>
              <a:t>, </a:t>
            </a:r>
            <a:r>
              <a:rPr lang="da-DK" dirty="0" err="1"/>
              <a:t>wattmaxtest</a:t>
            </a:r>
            <a:r>
              <a:rPr lang="da-DK" dirty="0"/>
              <a:t> mm.):</a:t>
            </a:r>
            <a:br>
              <a:rPr lang="da-DK" dirty="0"/>
            </a:br>
            <a:r>
              <a:rPr lang="da-DK" dirty="0"/>
              <a:t>Konditallet = (Maxpuls/hvilepuls) * 15.3</a:t>
            </a:r>
            <a:br>
              <a:rPr lang="da-DK" dirty="0"/>
            </a:br>
            <a:r>
              <a:rPr lang="da-DK" dirty="0"/>
              <a:t>Tager vi en person med en maxpuls på 180 slag/min og en hvilepuls på 56 slag/min ser regnestykket således ud:</a:t>
            </a:r>
            <a:br>
              <a:rPr lang="da-DK" dirty="0"/>
            </a:br>
            <a:r>
              <a:rPr lang="da-DK" dirty="0"/>
              <a:t>Kondital: (180/56) * 15.3 = 49 </a:t>
            </a:r>
            <a:r>
              <a:rPr lang="da-DK" b="1" dirty="0" err="1"/>
              <a:t>mL</a:t>
            </a:r>
            <a:r>
              <a:rPr lang="da-DK" b="1" dirty="0"/>
              <a:t>/kg/min</a:t>
            </a:r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71768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6310AB-BD1C-4013-9C85-62CF2821D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609600"/>
            <a:ext cx="6347713" cy="875184"/>
          </a:xfrm>
        </p:spPr>
        <p:txBody>
          <a:bodyPr/>
          <a:lstStyle/>
          <a:p>
            <a:r>
              <a:rPr lang="da-DK" dirty="0"/>
              <a:t>Repetition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569A585-89DA-4B40-8BCA-6A2F604EA9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Hvilke retningslinjer/tips om træning </a:t>
            </a:r>
            <a:r>
              <a:rPr lang="da-D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vil I give til en person, som skal forbedre sit </a:t>
            </a:r>
            <a:r>
              <a:rPr lang="da-DK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kredsløb/VO</a:t>
            </a:r>
            <a:r>
              <a:rPr lang="da-DK" sz="18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2max</a:t>
            </a:r>
            <a:r>
              <a:rPr lang="da-DK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/Kondital?</a:t>
            </a:r>
          </a:p>
          <a:p>
            <a:r>
              <a:rPr lang="da-DK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Indenfor hvilke idrætsgrene ser man typisk det højeste kondital og hvorfor?</a:t>
            </a:r>
          </a:p>
          <a:p>
            <a:endParaRPr lang="da-DK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a-DK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115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4E77DE-7FCD-46A8-B874-C934E4117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609600"/>
            <a:ext cx="6347713" cy="1320800"/>
          </a:xfrm>
        </p:spPr>
        <p:txBody>
          <a:bodyPr/>
          <a:lstStyle/>
          <a:p>
            <a:r>
              <a:rPr lang="da-DK" dirty="0"/>
              <a:t>RQ – RE - RER - definition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F0CAA0D-E133-4B6A-91C4-91140B62A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764" y="1270000"/>
            <a:ext cx="6347714" cy="4700595"/>
          </a:xfrm>
        </p:spPr>
        <p:txBody>
          <a:bodyPr/>
          <a:lstStyle/>
          <a:p>
            <a:pPr marL="0" indent="0" algn="ctr">
              <a:buNone/>
            </a:pPr>
            <a:r>
              <a:rPr lang="da-DK" dirty="0"/>
              <a:t>RQ (</a:t>
            </a:r>
            <a:r>
              <a:rPr lang="da-DK" sz="1300" dirty="0"/>
              <a:t>Den respiratoriske kvotient</a:t>
            </a:r>
            <a:r>
              <a:rPr lang="da-DK" dirty="0"/>
              <a:t>) = produceret CO</a:t>
            </a:r>
            <a:r>
              <a:rPr lang="da-DK" baseline="-25000" dirty="0"/>
              <a:t>2</a:t>
            </a:r>
            <a:r>
              <a:rPr lang="da-DK" dirty="0"/>
              <a:t>/ forbrugt O</a:t>
            </a:r>
            <a:r>
              <a:rPr lang="da-DK" baseline="-25000" dirty="0"/>
              <a:t>2</a:t>
            </a:r>
          </a:p>
          <a:p>
            <a:pPr marL="0" indent="0" algn="ctr">
              <a:buNone/>
            </a:pPr>
            <a:r>
              <a:rPr lang="da-DK" dirty="0"/>
              <a:t>RE (</a:t>
            </a:r>
            <a:r>
              <a:rPr lang="da-DK" sz="1200" dirty="0"/>
              <a:t>Den respiratoriske gasudvekslingskvotient</a:t>
            </a:r>
            <a:r>
              <a:rPr lang="da-DK" dirty="0"/>
              <a:t>)= Udskilt CO</a:t>
            </a:r>
            <a:r>
              <a:rPr lang="da-DK" baseline="-25000" dirty="0"/>
              <a:t>2</a:t>
            </a:r>
            <a:r>
              <a:rPr lang="da-DK" dirty="0"/>
              <a:t> / Optaget O</a:t>
            </a:r>
            <a:r>
              <a:rPr lang="da-DK" baseline="-25000" dirty="0"/>
              <a:t>2</a:t>
            </a:r>
          </a:p>
          <a:p>
            <a:pPr marL="0" indent="0" algn="ctr">
              <a:buNone/>
            </a:pPr>
            <a:r>
              <a:rPr lang="da-DK" dirty="0"/>
              <a:t>Termerne bruges i flæng, men det er RE, vi kan måle. </a:t>
            </a:r>
          </a:p>
          <a:p>
            <a:pPr marL="0" indent="0" algn="ctr">
              <a:buNone/>
            </a:pPr>
            <a:r>
              <a:rPr lang="da-DK" dirty="0"/>
              <a:t>I </a:t>
            </a:r>
            <a:r>
              <a:rPr lang="da-DK" b="1" dirty="0" err="1"/>
              <a:t>steady</a:t>
            </a:r>
            <a:r>
              <a:rPr lang="da-DK" b="1" dirty="0"/>
              <a:t> </a:t>
            </a:r>
            <a:r>
              <a:rPr lang="da-DK" b="1" dirty="0" err="1"/>
              <a:t>state</a:t>
            </a:r>
            <a:r>
              <a:rPr lang="da-DK" b="1" dirty="0"/>
              <a:t> </a:t>
            </a:r>
            <a:r>
              <a:rPr lang="da-DK" dirty="0"/>
              <a:t>er RE =RQ</a:t>
            </a:r>
          </a:p>
          <a:p>
            <a:r>
              <a:rPr lang="da-DK" b="1" dirty="0"/>
              <a:t>Spørgsmålet er: Hvad kan vi bruge viden om RQ til, se figuren til højre?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E456C01B-3B35-4AD0-882F-788D3DCC0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8756" y="1270001"/>
            <a:ext cx="4823357" cy="423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799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BC87AF-EE03-4022-AB47-78B260071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9316" y="1339850"/>
            <a:ext cx="3152284" cy="1031706"/>
          </a:xfrm>
        </p:spPr>
        <p:txBody>
          <a:bodyPr anchor="ctr">
            <a:normAutofit/>
          </a:bodyPr>
          <a:lstStyle/>
          <a:p>
            <a:r>
              <a:rPr lang="da-DK" sz="2250" dirty="0"/>
              <a:t>RER=RE, men ikke RQ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B154DEE-5FA4-4F68-A6F4-364B06C67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9317" y="2477693"/>
            <a:ext cx="2980457" cy="258008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a-DK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forsøget undersøger man effekten af 3 ugers LCHF-diæt, da dette ofte bruges til vægttab (&gt;75E%).</a:t>
            </a:r>
          </a:p>
          <a:p>
            <a:pPr marL="0" indent="0">
              <a:buNone/>
            </a:pPr>
            <a:r>
              <a:rPr lang="da-DK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Respiratory</a:t>
            </a:r>
            <a:r>
              <a:rPr lang="da-DK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a-DK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exchange</a:t>
            </a:r>
            <a:r>
              <a:rPr lang="da-DK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ratio (RER) </a:t>
            </a:r>
            <a:r>
              <a:rPr lang="da-DK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values</a:t>
            </a:r>
            <a:r>
              <a:rPr lang="da-DK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a-DK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during</a:t>
            </a:r>
            <a:r>
              <a:rPr lang="da-DK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peak oxygen </a:t>
            </a:r>
            <a:r>
              <a:rPr lang="da-DK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uptake</a:t>
            </a:r>
            <a:r>
              <a:rPr lang="da-DK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test ( ˙ VO 2peak ). * p = ≤ 0.05 baseline vs. low-</a:t>
            </a:r>
            <a:r>
              <a:rPr lang="da-DK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carbohydrate</a:t>
            </a:r>
            <a:r>
              <a:rPr lang="da-DK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high-fat (LCHF) intervention. The </a:t>
            </a:r>
            <a:r>
              <a:rPr lang="da-DK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number</a:t>
            </a:r>
            <a:r>
              <a:rPr lang="da-DK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participants drops </a:t>
            </a:r>
            <a:r>
              <a:rPr lang="da-DK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da-DK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da-DK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workload</a:t>
            </a:r>
            <a:r>
              <a:rPr lang="da-DK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a-DK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increases</a:t>
            </a:r>
            <a:r>
              <a:rPr lang="da-DK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due to </a:t>
            </a:r>
            <a:r>
              <a:rPr lang="da-DK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individual</a:t>
            </a:r>
            <a:r>
              <a:rPr lang="da-DK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difference in </a:t>
            </a:r>
            <a:r>
              <a:rPr lang="da-DK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physical</a:t>
            </a:r>
            <a:r>
              <a:rPr lang="da-DK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fitness.</a:t>
            </a:r>
          </a:p>
          <a:p>
            <a:endParaRPr lang="da-DK" dirty="0">
              <a:solidFill>
                <a:schemeClr val="bg1"/>
              </a:solidFill>
            </a:endParaRP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F87CBB5E-CADE-422B-8273-18E7CEE3F1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19" t="30454" r="39451" b="5610"/>
          <a:stretch/>
        </p:blipFill>
        <p:spPr>
          <a:xfrm>
            <a:off x="5608320" y="1731211"/>
            <a:ext cx="5095322" cy="3569997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5AA79A15-EF6A-453E-B627-4AE4E4E54BDF}"/>
              </a:ext>
            </a:extLst>
          </p:cNvPr>
          <p:cNvSpPr txBox="1"/>
          <p:nvPr/>
        </p:nvSpPr>
        <p:spPr>
          <a:xfrm>
            <a:off x="8831582" y="2861310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a-DK" sz="1350" dirty="0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F714198C-F197-C26C-6652-D787640F5309}"/>
              </a:ext>
            </a:extLst>
          </p:cNvPr>
          <p:cNvSpPr txBox="1"/>
          <p:nvPr/>
        </p:nvSpPr>
        <p:spPr>
          <a:xfrm>
            <a:off x="1351722" y="5675243"/>
            <a:ext cx="4100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/>
              <a:t>Spørgsmålet er: Hvad viser figuren?</a:t>
            </a:r>
            <a:r>
              <a:rPr lang="da-D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6056201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</TotalTime>
  <Words>826</Words>
  <Application>Microsoft Office PowerPoint</Application>
  <PresentationFormat>Widescreen</PresentationFormat>
  <Paragraphs>50</Paragraphs>
  <Slides>11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11</vt:i4>
      </vt:variant>
    </vt:vector>
  </HeadingPairs>
  <TitlesOfParts>
    <vt:vector size="17" baseType="lpstr">
      <vt:lpstr>Arial</vt:lpstr>
      <vt:lpstr>Calibri</vt:lpstr>
      <vt:lpstr>Cambria Math</vt:lpstr>
      <vt:lpstr>Trebuchet MS</vt:lpstr>
      <vt:lpstr>Wingdings 3</vt:lpstr>
      <vt:lpstr>Facet</vt:lpstr>
      <vt:lpstr>Arbejd selv</vt:lpstr>
      <vt:lpstr>Belastning</vt:lpstr>
      <vt:lpstr>”Karvonen” en mere præcis beregning.</vt:lpstr>
      <vt:lpstr>Beregninger på puls</vt:lpstr>
      <vt:lpstr>Pulsdata fra undervisningen</vt:lpstr>
      <vt:lpstr>Beregning af kondital ud fra max og hvilepuls alene, altså ingen hård test!</vt:lpstr>
      <vt:lpstr>Repetition</vt:lpstr>
      <vt:lpstr>RQ – RE - RER - definition</vt:lpstr>
      <vt:lpstr>RER=RE, men ikke RQ</vt:lpstr>
      <vt:lpstr>Arbejdsspørgsmål</vt:lpstr>
      <vt:lpstr>Ekstraopgave, hvis I har tid.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Ole Elstrøm</dc:creator>
  <cp:lastModifiedBy>Ole Elstrøm</cp:lastModifiedBy>
  <cp:revision>3</cp:revision>
  <dcterms:created xsi:type="dcterms:W3CDTF">2025-08-31T18:57:00Z</dcterms:created>
  <dcterms:modified xsi:type="dcterms:W3CDTF">2025-08-31T19:23:33Z</dcterms:modified>
</cp:coreProperties>
</file>