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1" r:id="rId3"/>
    <p:sldId id="268" r:id="rId4"/>
    <p:sldId id="272" r:id="rId5"/>
    <p:sldId id="270" r:id="rId6"/>
    <p:sldId id="257" r:id="rId7"/>
    <p:sldId id="258" r:id="rId8"/>
    <p:sldId id="259" r:id="rId9"/>
    <p:sldId id="260" r:id="rId10"/>
    <p:sldId id="261" r:id="rId11"/>
    <p:sldId id="262" r:id="rId12"/>
    <p:sldId id="264" r:id="rId13"/>
    <p:sldId id="265" r:id="rId14"/>
    <p:sldId id="266" r:id="rId15"/>
    <p:sldId id="273" r:id="rId16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2"/>
    <p:restoredTop sz="94649"/>
  </p:normalViewPr>
  <p:slideViewPr>
    <p:cSldViewPr>
      <p:cViewPr varScale="1">
        <p:scale>
          <a:sx n="102" d="100"/>
          <a:sy n="102" d="100"/>
        </p:scale>
        <p:origin x="1704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ED4B-5524-4F40-A816-F3D5E5BBEFFE}" type="datetimeFigureOut">
              <a:rPr lang="da-DK" smtClean="0"/>
              <a:t>03.09.2025</a:t>
            </a:fld>
            <a:endParaRPr lang="da-DK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D28CD4-782E-44FF-83E0-E537D9519D81}" type="slidenum">
              <a:rPr lang="da-DK" smtClean="0"/>
              <a:t>‹nr.›</a:t>
            </a:fld>
            <a:endParaRPr lang="da-D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ED4B-5524-4F40-A816-F3D5E5BBEFFE}" type="datetimeFigureOut">
              <a:rPr lang="da-DK" smtClean="0"/>
              <a:t>03.09.2025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8CD4-782E-44FF-83E0-E537D9519D81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ED4B-5524-4F40-A816-F3D5E5BBEFFE}" type="datetimeFigureOut">
              <a:rPr lang="da-DK" smtClean="0"/>
              <a:t>03.09.2025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8CD4-782E-44FF-83E0-E537D9519D81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ED4B-5524-4F40-A816-F3D5E5BBEFFE}" type="datetimeFigureOut">
              <a:rPr lang="da-DK" smtClean="0"/>
              <a:t>03.09.2025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8CD4-782E-44FF-83E0-E537D9519D81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ED4B-5524-4F40-A816-F3D5E5BBEFFE}" type="datetimeFigureOut">
              <a:rPr lang="da-DK" smtClean="0"/>
              <a:t>03.09.2025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8CD4-782E-44FF-83E0-E537D9519D81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ED4B-5524-4F40-A816-F3D5E5BBEFFE}" type="datetimeFigureOut">
              <a:rPr lang="da-DK" smtClean="0"/>
              <a:t>03.09.2025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8CD4-782E-44FF-83E0-E537D9519D81}" type="slidenum">
              <a:rPr lang="da-DK" smtClean="0"/>
              <a:t>‹nr.›</a:t>
            </a:fld>
            <a:endParaRPr lang="da-DK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ED4B-5524-4F40-A816-F3D5E5BBEFFE}" type="datetimeFigureOut">
              <a:rPr lang="da-DK" smtClean="0"/>
              <a:t>03.09.2025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8CD4-782E-44FF-83E0-E537D9519D81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ED4B-5524-4F40-A816-F3D5E5BBEFFE}" type="datetimeFigureOut">
              <a:rPr lang="da-DK" smtClean="0"/>
              <a:t>03.09.2025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8CD4-782E-44FF-83E0-E537D9519D81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ED4B-5524-4F40-A816-F3D5E5BBEFFE}" type="datetimeFigureOut">
              <a:rPr lang="da-DK" smtClean="0"/>
              <a:t>03.09.2025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8CD4-782E-44FF-83E0-E537D9519D81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ED4B-5524-4F40-A816-F3D5E5BBEFFE}" type="datetimeFigureOut">
              <a:rPr lang="da-DK" smtClean="0"/>
              <a:t>03.09.2025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8CD4-782E-44FF-83E0-E537D9519D81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CED4B-5524-4F40-A816-F3D5E5BBEFFE}" type="datetimeFigureOut">
              <a:rPr lang="da-DK" smtClean="0"/>
              <a:t>03.09.2025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28CD4-782E-44FF-83E0-E537D9519D81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da-DK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0DCED4B-5524-4F40-A816-F3D5E5BBEFFE}" type="datetimeFigureOut">
              <a:rPr lang="da-DK" smtClean="0"/>
              <a:t>03.09.2025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ED28CD4-782E-44FF-83E0-E537D9519D81}" type="slidenum">
              <a:rPr lang="da-DK" smtClean="0"/>
              <a:t>‹nr.›</a:t>
            </a:fld>
            <a:endParaRPr lang="da-DK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8278688" cy="4267200"/>
          </a:xfrm>
        </p:spPr>
        <p:txBody>
          <a:bodyPr/>
          <a:lstStyle/>
          <a:p>
            <a:r>
              <a:rPr lang="da-DK" dirty="0"/>
              <a:t>Integrationsformer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Det politiske Europa s. 29-36</a:t>
            </a:r>
          </a:p>
          <a:p>
            <a:r>
              <a:rPr lang="da-DK"/>
              <a:t>3t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51656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Bredde- vs. dybdeintegration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sz="2800" dirty="0"/>
          </a:p>
          <a:p>
            <a:r>
              <a:rPr lang="da-DK" sz="2800" dirty="0"/>
              <a:t>Breddeintegration - Kvantitet</a:t>
            </a:r>
          </a:p>
          <a:p>
            <a:pPr lvl="1"/>
            <a:r>
              <a:rPr lang="da-DK" sz="1800" dirty="0"/>
              <a:t>Antallet af stater, der er med i samarbejdet</a:t>
            </a:r>
          </a:p>
          <a:p>
            <a:pPr lvl="1"/>
            <a:r>
              <a:rPr lang="da-DK" sz="1800" dirty="0"/>
              <a:t>Antallet af sagsområder, der samarbejdes om</a:t>
            </a:r>
          </a:p>
          <a:p>
            <a:pPr lvl="2"/>
            <a:r>
              <a:rPr lang="da-DK" sz="1800" dirty="0"/>
              <a:t>Jo flere af disse – jo mere breddeintegration</a:t>
            </a:r>
          </a:p>
          <a:p>
            <a:pPr lvl="1"/>
            <a:endParaRPr lang="da-DK" sz="1800" dirty="0"/>
          </a:p>
          <a:p>
            <a:pPr marL="457200" lvl="1" indent="0">
              <a:buNone/>
            </a:pPr>
            <a:endParaRPr lang="da-DK" sz="1800" dirty="0"/>
          </a:p>
          <a:p>
            <a:r>
              <a:rPr lang="da-DK" sz="2800" dirty="0"/>
              <a:t>Dybdeintegration – Kvalitet</a:t>
            </a:r>
          </a:p>
          <a:p>
            <a:pPr lvl="1"/>
            <a:r>
              <a:rPr lang="da-DK" sz="1800" dirty="0"/>
              <a:t>Hvor tæt der samarbejdes </a:t>
            </a:r>
            <a:r>
              <a:rPr lang="da-DK" sz="1800" dirty="0">
                <a:sym typeface="Wingdings" panose="05000000000000000000" pitchFamily="2" charset="2"/>
              </a:rPr>
              <a:t> overstatsligt samarbejde</a:t>
            </a:r>
            <a:endParaRPr lang="da-DK" sz="1800" dirty="0"/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088324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Bredde- vs. dybdeintegration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sz="3200" dirty="0"/>
          </a:p>
          <a:p>
            <a:r>
              <a:rPr lang="da-DK" sz="3200" dirty="0"/>
              <a:t>Striden mellem disse</a:t>
            </a:r>
          </a:p>
          <a:p>
            <a:pPr lvl="1"/>
            <a:r>
              <a:rPr lang="da-DK" sz="2000" dirty="0"/>
              <a:t>Jo flere lande der optages i EU, jo sværere er det at nå til enighed </a:t>
            </a:r>
          </a:p>
          <a:p>
            <a:pPr lvl="1"/>
            <a:r>
              <a:rPr lang="da-DK" sz="2000" dirty="0"/>
              <a:t>Når antallet af medlemmer øges, vil der også opstå et pres for at øge de overstatslige elementer, for at gøre samarbejdet muligt</a:t>
            </a:r>
            <a:r>
              <a:rPr lang="da-DK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34334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Statslig vs. Ikke-statslig integration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  <a:p>
            <a:r>
              <a:rPr lang="da-DK" sz="3200" dirty="0"/>
              <a:t>Statslig integration</a:t>
            </a:r>
          </a:p>
          <a:p>
            <a:pPr lvl="1"/>
            <a:r>
              <a:rPr lang="da-DK" sz="2000" dirty="0"/>
              <a:t>Når to stater beslutter at afskaffe tolden mellem dem</a:t>
            </a:r>
          </a:p>
          <a:p>
            <a:pPr lvl="1"/>
            <a:endParaRPr lang="da-DK" sz="2000" dirty="0"/>
          </a:p>
          <a:p>
            <a:r>
              <a:rPr lang="da-DK" sz="3200" dirty="0">
                <a:sym typeface="Wingdings" panose="05000000000000000000" pitchFamily="2" charset="2"/>
              </a:rPr>
              <a:t>Ikke-statslig integration</a:t>
            </a:r>
          </a:p>
          <a:p>
            <a:pPr lvl="1"/>
            <a:r>
              <a:rPr lang="da-DK" sz="2000" dirty="0">
                <a:sym typeface="Wingdings" panose="05000000000000000000" pitchFamily="2" charset="2"/>
              </a:rPr>
              <a:t>Virksomheder i de to lande vil handle mere med hinanden</a:t>
            </a:r>
          </a:p>
          <a:p>
            <a:pPr lvl="1"/>
            <a:r>
              <a:rPr lang="da-DK" sz="2000" dirty="0">
                <a:sym typeface="Wingdings" panose="05000000000000000000" pitchFamily="2" charset="2"/>
              </a:rPr>
              <a:t>Den øgede handel mellem to lande, kan også få staternes regeringer til at fjerne tolden</a:t>
            </a:r>
          </a:p>
          <a:p>
            <a:endParaRPr lang="da-DK" dirty="0">
              <a:sym typeface="Wingdings" panose="05000000000000000000" pitchFamily="2" charset="2"/>
            </a:endParaRPr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706869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Statslig vs. Ikke-statslig integration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Striden mellem disse</a:t>
            </a:r>
          </a:p>
          <a:p>
            <a:pPr lvl="1"/>
            <a:r>
              <a:rPr lang="da-DK" dirty="0"/>
              <a:t>I Norden er integrationen skabt nedefra pga. sprogligt og kulturelt fællesskab </a:t>
            </a:r>
            <a:r>
              <a:rPr lang="da-DK" dirty="0">
                <a:sym typeface="Wingdings" panose="05000000000000000000" pitchFamily="2" charset="2"/>
              </a:rPr>
              <a:t> Nordisk råd</a:t>
            </a:r>
          </a:p>
          <a:p>
            <a:pPr lvl="1"/>
            <a:r>
              <a:rPr lang="da-DK" dirty="0">
                <a:sym typeface="Wingdings" panose="05000000000000000000" pitchFamily="2" charset="2"/>
              </a:rPr>
              <a:t>EU er derimod skabt oppefra  Mangler folkelig opbakning</a:t>
            </a:r>
          </a:p>
          <a:p>
            <a:pPr marL="457200" lvl="1" indent="0">
              <a:buNone/>
            </a:pPr>
            <a:endParaRPr lang="da-DK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4087123"/>
            <a:ext cx="5184576" cy="2530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283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Økonomisk vs. Politisk integration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dirty="0"/>
              <a:t>Økonomisk integration</a:t>
            </a:r>
          </a:p>
          <a:p>
            <a:pPr lvl="1"/>
            <a:r>
              <a:rPr lang="da-DK" dirty="0"/>
              <a:t>EU’s start: Økonomisk samarbejde; Fællesmarkedet/EF</a:t>
            </a:r>
          </a:p>
          <a:p>
            <a:pPr lvl="1"/>
            <a:r>
              <a:rPr lang="da-DK" dirty="0"/>
              <a:t>Samordne to erhvervssektorer; Kul- og stålsektoren</a:t>
            </a:r>
          </a:p>
          <a:p>
            <a:pPr lvl="1"/>
            <a:r>
              <a:rPr lang="da-DK" dirty="0"/>
              <a:t>Romtraktaten; Toldunion, Arbejdskraftens- og kapitalens fri bevægelighed og fælles landbrugspolitik</a:t>
            </a:r>
          </a:p>
          <a:p>
            <a:pPr lvl="1"/>
            <a:endParaRPr lang="da-DK" dirty="0"/>
          </a:p>
          <a:p>
            <a:r>
              <a:rPr lang="da-DK" dirty="0"/>
              <a:t>Politisk integration</a:t>
            </a:r>
          </a:p>
          <a:p>
            <a:pPr lvl="1"/>
            <a:r>
              <a:rPr lang="da-DK" dirty="0"/>
              <a:t>Fælles udenrigspolitik og ØMU’en</a:t>
            </a:r>
          </a:p>
          <a:p>
            <a:pPr lvl="1"/>
            <a:r>
              <a:rPr lang="da-DK" dirty="0"/>
              <a:t>Efter Maastricht-traktaten i 1993; EF</a:t>
            </a:r>
            <a:r>
              <a:rPr lang="da-DK" dirty="0">
                <a:sym typeface="Wingdings" panose="05000000000000000000" pitchFamily="2" charset="2"/>
              </a:rPr>
              <a:t> EU</a:t>
            </a:r>
            <a:endParaRPr lang="da-DK" dirty="0"/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06642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Paradoks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Nationalismen i Europa øges, men færre af de politiske problemer kan løses på nationalstatsligt niveau. Fx klimaproblemer og bådflygtninge i Middelhavet. </a:t>
            </a:r>
          </a:p>
          <a:p>
            <a:endParaRPr lang="da-DK" dirty="0"/>
          </a:p>
          <a:p>
            <a:r>
              <a:rPr lang="da-DK" dirty="0"/>
              <a:t>Hvorfor ser vi alligevel en opblomstring af nationalisme i Europa? Summemøde. </a:t>
            </a:r>
          </a:p>
        </p:txBody>
      </p:sp>
    </p:spTree>
    <p:extLst>
      <p:ext uri="{BB962C8B-B14F-4D97-AF65-F5344CB8AC3E}">
        <p14:creationId xmlns:p14="http://schemas.microsoft.com/office/powerpoint/2010/main" val="1877684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Suverænitet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8022664" cy="4526280"/>
          </a:xfrm>
        </p:spPr>
        <p:txBody>
          <a:bodyPr>
            <a:normAutofit/>
          </a:bodyPr>
          <a:lstStyle/>
          <a:p>
            <a:r>
              <a:rPr lang="da-DK" dirty="0"/>
              <a:t>National selvbestemmelsesret. </a:t>
            </a:r>
          </a:p>
          <a:p>
            <a:r>
              <a:rPr lang="da-DK" dirty="0"/>
              <a:t>Hvis et land har fuld suverænitet betyder det at landet har fuld kontrol med indre anliggende uden indblanding udefra. 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Målsætning i de præ-moderne stater var at sikre den formelle suverænitet og udvide den reelle suverænitet, hvilket ofte var svært. </a:t>
            </a:r>
          </a:p>
        </p:txBody>
      </p:sp>
    </p:spTree>
    <p:extLst>
      <p:ext uri="{BB962C8B-B14F-4D97-AF65-F5344CB8AC3E}">
        <p14:creationId xmlns:p14="http://schemas.microsoft.com/office/powerpoint/2010/main" val="2056381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Suverænitetsdeling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710296" cy="4526280"/>
          </a:xfrm>
        </p:spPr>
        <p:txBody>
          <a:bodyPr>
            <a:normAutofit lnSpcReduction="10000"/>
          </a:bodyPr>
          <a:lstStyle/>
          <a:p>
            <a:r>
              <a:rPr lang="da-DK" dirty="0"/>
              <a:t>Formel suverænitet</a:t>
            </a:r>
          </a:p>
          <a:p>
            <a:pPr lvl="1"/>
            <a:r>
              <a:rPr lang="da-DK" dirty="0"/>
              <a:t>Juridisk begreb</a:t>
            </a:r>
          </a:p>
          <a:p>
            <a:pPr lvl="1"/>
            <a:r>
              <a:rPr lang="da-DK" dirty="0"/>
              <a:t>De beføjelser en stats myndigheder besidder.</a:t>
            </a:r>
          </a:p>
          <a:p>
            <a:pPr lvl="1"/>
            <a:r>
              <a:rPr lang="da-DK" u="sng" dirty="0"/>
              <a:t>Formel suverænitet</a:t>
            </a:r>
            <a:r>
              <a:rPr lang="da-DK" dirty="0"/>
              <a:t> betyder, at landet har denne suverænitet 'på papiret', men derfor er det ikke sikkert, at landet i praksis har ret stort råderum. </a:t>
            </a:r>
          </a:p>
          <a:p>
            <a:pPr lvl="1"/>
            <a:endParaRPr lang="da-DK" dirty="0"/>
          </a:p>
          <a:p>
            <a:r>
              <a:rPr lang="da-DK" dirty="0"/>
              <a:t>Reel suverænitet</a:t>
            </a:r>
          </a:p>
          <a:p>
            <a:pPr lvl="1"/>
            <a:r>
              <a:rPr lang="da-DK" dirty="0"/>
              <a:t>Politisk begreb</a:t>
            </a:r>
          </a:p>
          <a:p>
            <a:pPr lvl="1"/>
            <a:r>
              <a:rPr lang="da-DK" dirty="0"/>
              <a:t>Tager hensyn  til hvor meget beføjelsen er værd i praksis</a:t>
            </a:r>
          </a:p>
          <a:p>
            <a:pPr lvl="1"/>
            <a:r>
              <a:rPr lang="da-DK" u="sng" dirty="0"/>
              <a:t>Reel suverænitet</a:t>
            </a:r>
            <a:r>
              <a:rPr lang="da-DK" dirty="0"/>
              <a:t> betyder, at landet </a:t>
            </a:r>
            <a:r>
              <a:rPr lang="da-DK" i="1" dirty="0"/>
              <a:t>i praksis</a:t>
            </a:r>
            <a:r>
              <a:rPr lang="da-DK" dirty="0"/>
              <a:t> har suverænitet. Hvor stort råderum har landet I virkeligheden. </a:t>
            </a:r>
          </a:p>
          <a:p>
            <a:pPr lvl="1"/>
            <a:endParaRPr lang="da-DK" dirty="0"/>
          </a:p>
          <a:p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93415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Stater og suverænitet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2"/>
          </p:nvPr>
        </p:nvSpPr>
        <p:spPr>
          <a:xfrm>
            <a:off x="899592" y="1628800"/>
            <a:ext cx="3528392" cy="4237931"/>
          </a:xfrm>
        </p:spPr>
        <p:txBody>
          <a:bodyPr>
            <a:normAutofit fontScale="70000" lnSpcReduction="20000"/>
          </a:bodyPr>
          <a:lstStyle/>
          <a:p>
            <a:r>
              <a:rPr lang="da-DK" dirty="0"/>
              <a:t>Formel suverænitet afgørende for at kunne tale om en statsdannelse. </a:t>
            </a:r>
          </a:p>
          <a:p>
            <a:r>
              <a:rPr lang="da-DK" dirty="0"/>
              <a:t>I de præ-moderne stater var det ofte svært at holde styr på hele territoriet. </a:t>
            </a:r>
          </a:p>
          <a:p>
            <a:r>
              <a:rPr lang="da-DK" dirty="0"/>
              <a:t>Vigtigt var derfor at få den reelle suverænitet udvidet, så den svarede til den formelle suverænitet. </a:t>
            </a:r>
          </a:p>
          <a:p>
            <a:r>
              <a:rPr lang="da-DK" dirty="0"/>
              <a:t>I den </a:t>
            </a:r>
            <a:r>
              <a:rPr lang="da-DK" dirty="0" err="1"/>
              <a:t>post-moderne</a:t>
            </a:r>
            <a:r>
              <a:rPr lang="da-DK" dirty="0"/>
              <a:t> stat er det en mulighed at gøre den reelle suverænitet større ved at dele en del af den formelle suverænitet. </a:t>
            </a:r>
          </a:p>
          <a:p>
            <a:pPr marL="0" indent="0">
              <a:buNone/>
            </a:pPr>
            <a:r>
              <a:rPr lang="da-DK" dirty="0"/>
              <a:t> 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5" name="Pladsholder til indhold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2636912"/>
            <a:ext cx="4041775" cy="2077472"/>
          </a:xfrm>
        </p:spPr>
      </p:pic>
    </p:spTree>
    <p:extLst>
      <p:ext uri="{BB962C8B-B14F-4D97-AF65-F5344CB8AC3E}">
        <p14:creationId xmlns:p14="http://schemas.microsoft.com/office/powerpoint/2010/main" val="2031851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Suverænitet og den </a:t>
            </a:r>
            <a:r>
              <a:rPr lang="da-DK" dirty="0" err="1"/>
              <a:t>post-moderne</a:t>
            </a:r>
            <a:r>
              <a:rPr lang="da-DK" dirty="0"/>
              <a:t> stat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Hvorfor vælger medlemsstaterne frivilligt at afgive dele af den formelle suverænitet?</a:t>
            </a:r>
          </a:p>
          <a:p>
            <a:r>
              <a:rPr lang="da-DK" dirty="0"/>
              <a:t>Den reelle suverænitet kan øges ved at reducere den formelle suverænitet. </a:t>
            </a:r>
          </a:p>
          <a:p>
            <a:r>
              <a:rPr lang="da-DK" dirty="0"/>
              <a:t>Dvs. deling af formel suverænitet kan give øget reel suverænitet. </a:t>
            </a:r>
          </a:p>
          <a:p>
            <a:r>
              <a:rPr lang="da-DK" dirty="0"/>
              <a:t>Formel suverænitet over vores finanspolitik, der vedtages af Folketinget. Men den reelle suverænitet er begrænset. </a:t>
            </a:r>
          </a:p>
          <a:p>
            <a:r>
              <a:rPr lang="da-DK" dirty="0"/>
              <a:t>Udviklingen skyldes gensidig afhængighed mellem landene. (</a:t>
            </a:r>
            <a:r>
              <a:rPr lang="da-DK" dirty="0" err="1"/>
              <a:t>Interpendens</a:t>
            </a:r>
            <a:r>
              <a:rPr lang="da-DK" dirty="0"/>
              <a:t>) og grænseoverskridende politiske problemer, der ikke kan løses på nationalstatsligt niveau. </a:t>
            </a:r>
          </a:p>
          <a:p>
            <a:pPr marL="0" indent="0">
              <a:buNone/>
            </a:pP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520726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Europæisk integration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Samarbejde mellem EU-lande</a:t>
            </a:r>
          </a:p>
          <a:p>
            <a:r>
              <a:rPr lang="da-DK" dirty="0"/>
              <a:t>Tættere forbindelse mellem EU-lande</a:t>
            </a:r>
          </a:p>
          <a:p>
            <a:r>
              <a:rPr lang="da-DK" dirty="0"/>
              <a:t>Holdning til Europæisk integration.  </a:t>
            </a:r>
          </a:p>
          <a:p>
            <a:pPr lvl="1"/>
            <a:r>
              <a:rPr lang="da-DK" dirty="0"/>
              <a:t>Uenigheder om integrationsformerne i EU. Kan I placere partier på nedenstående akse? </a:t>
            </a:r>
          </a:p>
          <a:p>
            <a:pPr lvl="1"/>
            <a:endParaRPr lang="da-DK" dirty="0"/>
          </a:p>
          <a:p>
            <a:pPr lvl="1"/>
            <a:endParaRPr lang="da-DK" dirty="0"/>
          </a:p>
          <a:p>
            <a:endParaRPr lang="da-DK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3396921"/>
            <a:ext cx="7611313" cy="3257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530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Regional vs. Global integration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 dirty="0"/>
          </a:p>
          <a:p>
            <a:r>
              <a:rPr lang="da-DK" sz="2800" dirty="0"/>
              <a:t>Regional integration</a:t>
            </a:r>
          </a:p>
          <a:p>
            <a:pPr lvl="1"/>
            <a:r>
              <a:rPr lang="da-DK" sz="1800" dirty="0"/>
              <a:t>Kun europæiske lande kan blive medlemmer</a:t>
            </a:r>
          </a:p>
          <a:p>
            <a:pPr lvl="2"/>
            <a:r>
              <a:rPr lang="da-DK" sz="1800" dirty="0"/>
              <a:t>Skaber større samarbejde i en afgrænset del af verden</a:t>
            </a:r>
          </a:p>
          <a:p>
            <a:pPr lvl="3"/>
            <a:r>
              <a:rPr lang="da-DK" sz="1800" dirty="0"/>
              <a:t>Fx også NATO og NAFTA (Nordamerika)</a:t>
            </a:r>
          </a:p>
          <a:p>
            <a:pPr lvl="3"/>
            <a:endParaRPr lang="da-DK" sz="1800" dirty="0"/>
          </a:p>
          <a:p>
            <a:pPr lvl="3"/>
            <a:endParaRPr lang="da-DK" sz="1800" dirty="0"/>
          </a:p>
          <a:p>
            <a:r>
              <a:rPr lang="da-DK" sz="2800" dirty="0"/>
              <a:t>Global integration</a:t>
            </a:r>
          </a:p>
          <a:p>
            <a:pPr lvl="1"/>
            <a:r>
              <a:rPr lang="da-DK" sz="1800" dirty="0"/>
              <a:t>Åben for alle stater og befolkningsgrupper</a:t>
            </a:r>
          </a:p>
          <a:p>
            <a:pPr lvl="2"/>
            <a:r>
              <a:rPr lang="da-DK" sz="1800" dirty="0"/>
              <a:t>Fx FN, WHO, Amnesty, Greenpeace</a:t>
            </a:r>
          </a:p>
        </p:txBody>
      </p:sp>
    </p:spTree>
    <p:extLst>
      <p:ext uri="{BB962C8B-B14F-4D97-AF65-F5344CB8AC3E}">
        <p14:creationId xmlns:p14="http://schemas.microsoft.com/office/powerpoint/2010/main" val="778090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Regional vs. Global integration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3200" dirty="0"/>
              <a:t>Striden mellem disse</a:t>
            </a:r>
          </a:p>
          <a:p>
            <a:pPr lvl="1"/>
            <a:r>
              <a:rPr lang="da-DK" sz="2000" dirty="0"/>
              <a:t>Mange problemer er globale, og må derfor løses globalt</a:t>
            </a:r>
          </a:p>
          <a:p>
            <a:pPr lvl="1"/>
            <a:endParaRPr lang="da-DK" sz="2000" dirty="0"/>
          </a:p>
          <a:p>
            <a:pPr lvl="1"/>
            <a:r>
              <a:rPr lang="da-DK" sz="2000" dirty="0"/>
              <a:t>Fokus på regionale problemer mistes fokus på globale – eller disse modarbejdes</a:t>
            </a:r>
          </a:p>
          <a:p>
            <a:pPr lvl="2"/>
            <a:r>
              <a:rPr lang="da-DK" sz="2000" dirty="0"/>
              <a:t>Fx Stort fokus på EU’s landbrugsstøtte </a:t>
            </a:r>
            <a:r>
              <a:rPr lang="da-DK" sz="2000" dirty="0">
                <a:sym typeface="Wingdings" panose="05000000000000000000" pitchFamily="2" charset="2"/>
              </a:rPr>
              <a:t> Dårligt for landmænd i tredjeverdenslande</a:t>
            </a:r>
          </a:p>
          <a:p>
            <a:pPr lvl="2"/>
            <a:endParaRPr lang="da-DK" sz="2000" dirty="0">
              <a:sym typeface="Wingdings" panose="05000000000000000000" pitchFamily="2" charset="2"/>
            </a:endParaRPr>
          </a:p>
          <a:p>
            <a:pPr lvl="1"/>
            <a:r>
              <a:rPr lang="da-DK" sz="2000" dirty="0">
                <a:sym typeface="Wingdings" panose="05000000000000000000" pitchFamily="2" charset="2"/>
              </a:rPr>
              <a:t>Regional integration kan skabe fjendebilleder</a:t>
            </a:r>
          </a:p>
        </p:txBody>
      </p:sp>
    </p:spTree>
    <p:extLst>
      <p:ext uri="{BB962C8B-B14F-4D97-AF65-F5344CB8AC3E}">
        <p14:creationId xmlns:p14="http://schemas.microsoft.com/office/powerpoint/2010/main" val="4124413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Mellemstatslig vs. Overstatslig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Mellemstatslig</a:t>
            </a:r>
          </a:p>
          <a:p>
            <a:pPr lvl="1"/>
            <a:r>
              <a:rPr lang="da-DK" dirty="0"/>
              <a:t>Der sker  ikke suverænitetsdeling</a:t>
            </a:r>
          </a:p>
          <a:p>
            <a:endParaRPr lang="da-DK" dirty="0"/>
          </a:p>
          <a:p>
            <a:r>
              <a:rPr lang="da-DK" dirty="0"/>
              <a:t>Overstatslig</a:t>
            </a:r>
          </a:p>
          <a:p>
            <a:pPr lvl="1"/>
            <a:r>
              <a:rPr lang="da-DK" dirty="0"/>
              <a:t>Der sker en  suverænitetsdeling. </a:t>
            </a:r>
          </a:p>
          <a:p>
            <a:endParaRPr lang="da-DK" dirty="0"/>
          </a:p>
          <a:p>
            <a:r>
              <a:rPr lang="da-DK" dirty="0"/>
              <a:t>Suverænitetsdeling</a:t>
            </a:r>
          </a:p>
          <a:p>
            <a:pPr lvl="1"/>
            <a:r>
              <a:rPr lang="da-DK" dirty="0"/>
              <a:t>EU kan træffe bindende flertalsafgørelser </a:t>
            </a:r>
          </a:p>
          <a:p>
            <a:pPr lvl="2"/>
            <a:r>
              <a:rPr lang="da-DK" dirty="0"/>
              <a:t>Fx DK skal indrette sig efter EU’s miljøsamarbejde </a:t>
            </a:r>
            <a:r>
              <a:rPr lang="da-DK" dirty="0">
                <a:sym typeface="Wingdings" panose="05000000000000000000" pitchFamily="2" charset="2"/>
              </a:rPr>
              <a:t> Tillade tilsætningsstoffer, der ellers har været forbudt</a:t>
            </a:r>
            <a:endParaRPr lang="da-DK" dirty="0"/>
          </a:p>
          <a:p>
            <a:pPr lvl="1"/>
            <a:r>
              <a:rPr lang="da-DK" dirty="0"/>
              <a:t>EU kan udstede love, der har direkte retskraft over for borgere og virksomheder i medlemslandene. </a:t>
            </a:r>
          </a:p>
          <a:p>
            <a:pPr lvl="1"/>
            <a:r>
              <a:rPr lang="da-DK" dirty="0"/>
              <a:t>EU samarbejdet består både af mellemstatsligt og overstatsligt samarbejde. </a:t>
            </a:r>
          </a:p>
        </p:txBody>
      </p:sp>
    </p:spTree>
    <p:extLst>
      <p:ext uri="{BB962C8B-B14F-4D97-AF65-F5344CB8AC3E}">
        <p14:creationId xmlns:p14="http://schemas.microsoft.com/office/powerpoint/2010/main" val="39303157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7085</TotalTime>
  <Words>719</Words>
  <Application>Microsoft Macintosh PowerPoint</Application>
  <PresentationFormat>Skærmshow (4:3)</PresentationFormat>
  <Paragraphs>107</Paragraphs>
  <Slides>15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15</vt:i4>
      </vt:variant>
    </vt:vector>
  </HeadingPairs>
  <TitlesOfParts>
    <vt:vector size="21" baseType="lpstr">
      <vt:lpstr>Arial</vt:lpstr>
      <vt:lpstr>Century Gothic</vt:lpstr>
      <vt:lpstr>Courier New</vt:lpstr>
      <vt:lpstr>Palatino Linotype</vt:lpstr>
      <vt:lpstr>Wingdings</vt:lpstr>
      <vt:lpstr>Executive</vt:lpstr>
      <vt:lpstr>Integrationsformer</vt:lpstr>
      <vt:lpstr>Suverænitet</vt:lpstr>
      <vt:lpstr>Suverænitetsdeling</vt:lpstr>
      <vt:lpstr>Stater og suverænitet</vt:lpstr>
      <vt:lpstr>Suverænitet og den post-moderne stat</vt:lpstr>
      <vt:lpstr>Europæisk integration</vt:lpstr>
      <vt:lpstr>Regional vs. Global integration</vt:lpstr>
      <vt:lpstr>Regional vs. Global integration</vt:lpstr>
      <vt:lpstr>Mellemstatslig vs. Overstatslig</vt:lpstr>
      <vt:lpstr>Bredde- vs. dybdeintegration</vt:lpstr>
      <vt:lpstr>Bredde- vs. dybdeintegration</vt:lpstr>
      <vt:lpstr>Statslig vs. Ikke-statslig integration</vt:lpstr>
      <vt:lpstr>Statslig vs. Ikke-statslig integration</vt:lpstr>
      <vt:lpstr>Økonomisk vs. Politisk integration</vt:lpstr>
      <vt:lpstr>Paradoks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Grundholdninger til EU</dc:title>
  <dc:creator>Maj-Britt</dc:creator>
  <cp:lastModifiedBy>Maj-Britt Agerskov</cp:lastModifiedBy>
  <cp:revision>25</cp:revision>
  <dcterms:created xsi:type="dcterms:W3CDTF">2016-04-18T13:07:34Z</dcterms:created>
  <dcterms:modified xsi:type="dcterms:W3CDTF">2025-09-03T09:06:33Z</dcterms:modified>
</cp:coreProperties>
</file>