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256" r:id="rId3"/>
    <p:sldId id="264" r:id="rId4"/>
    <p:sldId id="265" r:id="rId5"/>
    <p:sldId id="257" r:id="rId6"/>
    <p:sldId id="259" r:id="rId7"/>
    <p:sldId id="258" r:id="rId8"/>
    <p:sldId id="262" r:id="rId9"/>
    <p:sldId id="260"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0" d="100"/>
          <a:sy n="60" d="100"/>
        </p:scale>
        <p:origin x="90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ne Mølgaard" userId="33e33e6a-21bc-4519-be40-3e1fbc33e48c" providerId="ADAL" clId="{68B5714A-1E8B-4234-BBBF-0D25CBC66F64}"/>
    <pc:docChg chg="custSel modSld">
      <pc:chgData name="Mine Mølgaard" userId="33e33e6a-21bc-4519-be40-3e1fbc33e48c" providerId="ADAL" clId="{68B5714A-1E8B-4234-BBBF-0D25CBC66F64}" dt="2025-09-03T20:33:37.929" v="309" actId="20577"/>
      <pc:docMkLst>
        <pc:docMk/>
      </pc:docMkLst>
      <pc:sldChg chg="modSp mod">
        <pc:chgData name="Mine Mølgaard" userId="33e33e6a-21bc-4519-be40-3e1fbc33e48c" providerId="ADAL" clId="{68B5714A-1E8B-4234-BBBF-0D25CBC66F64}" dt="2025-09-03T20:33:37.929" v="309" actId="20577"/>
        <pc:sldMkLst>
          <pc:docMk/>
          <pc:sldMk cId="2804231395" sldId="260"/>
        </pc:sldMkLst>
        <pc:spChg chg="mod">
          <ac:chgData name="Mine Mølgaard" userId="33e33e6a-21bc-4519-be40-3e1fbc33e48c" providerId="ADAL" clId="{68B5714A-1E8B-4234-BBBF-0D25CBC66F64}" dt="2025-09-03T20:33:37.929" v="309" actId="20577"/>
          <ac:spMkLst>
            <pc:docMk/>
            <pc:sldMk cId="2804231395" sldId="260"/>
            <ac:spMk id="3" creationId="{9F9FB4ED-731E-D8EE-EBC3-9EE3084045E7}"/>
          </ac:spMkLst>
        </pc:spChg>
      </pc:sldChg>
      <pc:sldChg chg="modSp mod">
        <pc:chgData name="Mine Mølgaard" userId="33e33e6a-21bc-4519-be40-3e1fbc33e48c" providerId="ADAL" clId="{68B5714A-1E8B-4234-BBBF-0D25CBC66F64}" dt="2025-09-03T20:32:42.676" v="202" actId="207"/>
        <pc:sldMkLst>
          <pc:docMk/>
          <pc:sldMk cId="586062878" sldId="264"/>
        </pc:sldMkLst>
        <pc:spChg chg="mod">
          <ac:chgData name="Mine Mølgaard" userId="33e33e6a-21bc-4519-be40-3e1fbc33e48c" providerId="ADAL" clId="{68B5714A-1E8B-4234-BBBF-0D25CBC66F64}" dt="2025-09-03T20:32:42.676" v="202" actId="207"/>
          <ac:spMkLst>
            <pc:docMk/>
            <pc:sldMk cId="586062878" sldId="264"/>
            <ac:spMk id="3" creationId="{466D1E04-48CF-C525-1F8D-BAE8747AF42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A8C1D0-0515-A571-C278-B2979B926B7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9F4C6390-A5A2-D60E-332D-F04375C32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6746E380-8B10-55B5-E471-228E03173DE6}"/>
              </a:ext>
            </a:extLst>
          </p:cNvPr>
          <p:cNvSpPr>
            <a:spLocks noGrp="1"/>
          </p:cNvSpPr>
          <p:nvPr>
            <p:ph type="dt" sz="half" idx="10"/>
          </p:nvPr>
        </p:nvSpPr>
        <p:spPr/>
        <p:txBody>
          <a:bodyPr/>
          <a:lstStyle/>
          <a:p>
            <a:fld id="{EC4BBD9F-C232-42E0-83D7-64146F7789D1}" type="datetimeFigureOut">
              <a:rPr lang="da-DK" smtClean="0"/>
              <a:t>03-09-2025</a:t>
            </a:fld>
            <a:endParaRPr lang="da-DK"/>
          </a:p>
        </p:txBody>
      </p:sp>
      <p:sp>
        <p:nvSpPr>
          <p:cNvPr id="5" name="Pladsholder til sidefod 4">
            <a:extLst>
              <a:ext uri="{FF2B5EF4-FFF2-40B4-BE49-F238E27FC236}">
                <a16:creationId xmlns:a16="http://schemas.microsoft.com/office/drawing/2014/main" id="{25E89E7E-E041-7EBD-58E7-05D774071C8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2466ED9-89AE-E110-85B4-F9CBA4F7BE03}"/>
              </a:ext>
            </a:extLst>
          </p:cNvPr>
          <p:cNvSpPr>
            <a:spLocks noGrp="1"/>
          </p:cNvSpPr>
          <p:nvPr>
            <p:ph type="sldNum" sz="quarter" idx="12"/>
          </p:nvPr>
        </p:nvSpPr>
        <p:spPr/>
        <p:txBody>
          <a:bodyPr/>
          <a:lstStyle/>
          <a:p>
            <a:fld id="{41D63360-C047-4E50-923B-B9C4D162CBEC}" type="slidenum">
              <a:rPr lang="da-DK" smtClean="0"/>
              <a:t>‹nr.›</a:t>
            </a:fld>
            <a:endParaRPr lang="da-DK"/>
          </a:p>
        </p:txBody>
      </p:sp>
    </p:spTree>
    <p:extLst>
      <p:ext uri="{BB962C8B-B14F-4D97-AF65-F5344CB8AC3E}">
        <p14:creationId xmlns:p14="http://schemas.microsoft.com/office/powerpoint/2010/main" val="3875202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DF6DC3-AB95-A0C3-8A8F-D6CE4E3C30FC}"/>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BCBE62D2-CAEA-1E76-300A-29D7C793C7CA}"/>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341F6C6-92AA-9AF0-DBA1-562A0718C5D4}"/>
              </a:ext>
            </a:extLst>
          </p:cNvPr>
          <p:cNvSpPr>
            <a:spLocks noGrp="1"/>
          </p:cNvSpPr>
          <p:nvPr>
            <p:ph type="dt" sz="half" idx="10"/>
          </p:nvPr>
        </p:nvSpPr>
        <p:spPr/>
        <p:txBody>
          <a:bodyPr/>
          <a:lstStyle/>
          <a:p>
            <a:fld id="{EC4BBD9F-C232-42E0-83D7-64146F7789D1}" type="datetimeFigureOut">
              <a:rPr lang="da-DK" smtClean="0"/>
              <a:t>03-09-2025</a:t>
            </a:fld>
            <a:endParaRPr lang="da-DK"/>
          </a:p>
        </p:txBody>
      </p:sp>
      <p:sp>
        <p:nvSpPr>
          <p:cNvPr id="5" name="Pladsholder til sidefod 4">
            <a:extLst>
              <a:ext uri="{FF2B5EF4-FFF2-40B4-BE49-F238E27FC236}">
                <a16:creationId xmlns:a16="http://schemas.microsoft.com/office/drawing/2014/main" id="{5BBE7B5F-6DDD-6662-F9A6-49C33B24812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CF91BA91-1DD1-9D90-0CBA-B809392796C0}"/>
              </a:ext>
            </a:extLst>
          </p:cNvPr>
          <p:cNvSpPr>
            <a:spLocks noGrp="1"/>
          </p:cNvSpPr>
          <p:nvPr>
            <p:ph type="sldNum" sz="quarter" idx="12"/>
          </p:nvPr>
        </p:nvSpPr>
        <p:spPr/>
        <p:txBody>
          <a:bodyPr/>
          <a:lstStyle/>
          <a:p>
            <a:fld id="{41D63360-C047-4E50-923B-B9C4D162CBEC}" type="slidenum">
              <a:rPr lang="da-DK" smtClean="0"/>
              <a:t>‹nr.›</a:t>
            </a:fld>
            <a:endParaRPr lang="da-DK"/>
          </a:p>
        </p:txBody>
      </p:sp>
    </p:spTree>
    <p:extLst>
      <p:ext uri="{BB962C8B-B14F-4D97-AF65-F5344CB8AC3E}">
        <p14:creationId xmlns:p14="http://schemas.microsoft.com/office/powerpoint/2010/main" val="3061253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116158CC-14B6-EA25-6070-C4BD044FF1D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62C982F1-8720-668A-F12B-544A6511F925}"/>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D11EACA-A0A3-01A8-BD17-074BFDED8A51}"/>
              </a:ext>
            </a:extLst>
          </p:cNvPr>
          <p:cNvSpPr>
            <a:spLocks noGrp="1"/>
          </p:cNvSpPr>
          <p:nvPr>
            <p:ph type="dt" sz="half" idx="10"/>
          </p:nvPr>
        </p:nvSpPr>
        <p:spPr/>
        <p:txBody>
          <a:bodyPr/>
          <a:lstStyle/>
          <a:p>
            <a:fld id="{EC4BBD9F-C232-42E0-83D7-64146F7789D1}" type="datetimeFigureOut">
              <a:rPr lang="da-DK" smtClean="0"/>
              <a:t>03-09-2025</a:t>
            </a:fld>
            <a:endParaRPr lang="da-DK"/>
          </a:p>
        </p:txBody>
      </p:sp>
      <p:sp>
        <p:nvSpPr>
          <p:cNvPr id="5" name="Pladsholder til sidefod 4">
            <a:extLst>
              <a:ext uri="{FF2B5EF4-FFF2-40B4-BE49-F238E27FC236}">
                <a16:creationId xmlns:a16="http://schemas.microsoft.com/office/drawing/2014/main" id="{95D563BA-46CA-2ACC-40FD-4FD5DC69661D}"/>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7CD23D4-7A47-035D-9D8D-A5043D26E14F}"/>
              </a:ext>
            </a:extLst>
          </p:cNvPr>
          <p:cNvSpPr>
            <a:spLocks noGrp="1"/>
          </p:cNvSpPr>
          <p:nvPr>
            <p:ph type="sldNum" sz="quarter" idx="12"/>
          </p:nvPr>
        </p:nvSpPr>
        <p:spPr/>
        <p:txBody>
          <a:bodyPr/>
          <a:lstStyle/>
          <a:p>
            <a:fld id="{41D63360-C047-4E50-923B-B9C4D162CBEC}" type="slidenum">
              <a:rPr lang="da-DK" smtClean="0"/>
              <a:t>‹nr.›</a:t>
            </a:fld>
            <a:endParaRPr lang="da-DK"/>
          </a:p>
        </p:txBody>
      </p:sp>
    </p:spTree>
    <p:extLst>
      <p:ext uri="{BB962C8B-B14F-4D97-AF65-F5344CB8AC3E}">
        <p14:creationId xmlns:p14="http://schemas.microsoft.com/office/powerpoint/2010/main" val="2128528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78837E-AF17-50BD-85EB-B8FB67799442}"/>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9FE58B6-9A7E-4C64-A2E1-47C6A83E3540}"/>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9EBAD7D-931F-83E9-379D-47B94AAA0D49}"/>
              </a:ext>
            </a:extLst>
          </p:cNvPr>
          <p:cNvSpPr>
            <a:spLocks noGrp="1"/>
          </p:cNvSpPr>
          <p:nvPr>
            <p:ph type="dt" sz="half" idx="10"/>
          </p:nvPr>
        </p:nvSpPr>
        <p:spPr/>
        <p:txBody>
          <a:bodyPr/>
          <a:lstStyle/>
          <a:p>
            <a:fld id="{EC4BBD9F-C232-42E0-83D7-64146F7789D1}" type="datetimeFigureOut">
              <a:rPr lang="da-DK" smtClean="0"/>
              <a:t>03-09-2025</a:t>
            </a:fld>
            <a:endParaRPr lang="da-DK"/>
          </a:p>
        </p:txBody>
      </p:sp>
      <p:sp>
        <p:nvSpPr>
          <p:cNvPr id="5" name="Pladsholder til sidefod 4">
            <a:extLst>
              <a:ext uri="{FF2B5EF4-FFF2-40B4-BE49-F238E27FC236}">
                <a16:creationId xmlns:a16="http://schemas.microsoft.com/office/drawing/2014/main" id="{88DAC32B-EE6B-088E-13D6-F265865BCEDA}"/>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4D487A1-0FD4-5D83-614E-1DA2C145347A}"/>
              </a:ext>
            </a:extLst>
          </p:cNvPr>
          <p:cNvSpPr>
            <a:spLocks noGrp="1"/>
          </p:cNvSpPr>
          <p:nvPr>
            <p:ph type="sldNum" sz="quarter" idx="12"/>
          </p:nvPr>
        </p:nvSpPr>
        <p:spPr/>
        <p:txBody>
          <a:bodyPr/>
          <a:lstStyle/>
          <a:p>
            <a:fld id="{41D63360-C047-4E50-923B-B9C4D162CBEC}" type="slidenum">
              <a:rPr lang="da-DK" smtClean="0"/>
              <a:t>‹nr.›</a:t>
            </a:fld>
            <a:endParaRPr lang="da-DK"/>
          </a:p>
        </p:txBody>
      </p:sp>
    </p:spTree>
    <p:extLst>
      <p:ext uri="{BB962C8B-B14F-4D97-AF65-F5344CB8AC3E}">
        <p14:creationId xmlns:p14="http://schemas.microsoft.com/office/powerpoint/2010/main" val="1125664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48E2D1-379A-4C32-B109-3A2955CE5E2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E4D55BA-84A6-C8F7-77C1-3A41D7E4E3C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606830CA-B82B-3E79-E59A-B4D3765D0A77}"/>
              </a:ext>
            </a:extLst>
          </p:cNvPr>
          <p:cNvSpPr>
            <a:spLocks noGrp="1"/>
          </p:cNvSpPr>
          <p:nvPr>
            <p:ph type="dt" sz="half" idx="10"/>
          </p:nvPr>
        </p:nvSpPr>
        <p:spPr/>
        <p:txBody>
          <a:bodyPr/>
          <a:lstStyle/>
          <a:p>
            <a:fld id="{EC4BBD9F-C232-42E0-83D7-64146F7789D1}" type="datetimeFigureOut">
              <a:rPr lang="da-DK" smtClean="0"/>
              <a:t>03-09-2025</a:t>
            </a:fld>
            <a:endParaRPr lang="da-DK"/>
          </a:p>
        </p:txBody>
      </p:sp>
      <p:sp>
        <p:nvSpPr>
          <p:cNvPr id="5" name="Pladsholder til sidefod 4">
            <a:extLst>
              <a:ext uri="{FF2B5EF4-FFF2-40B4-BE49-F238E27FC236}">
                <a16:creationId xmlns:a16="http://schemas.microsoft.com/office/drawing/2014/main" id="{1A9E9B88-997F-2D9C-8280-F3C04C6BE19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0343193-F5E2-8ED4-54B6-03B0DB6614C1}"/>
              </a:ext>
            </a:extLst>
          </p:cNvPr>
          <p:cNvSpPr>
            <a:spLocks noGrp="1"/>
          </p:cNvSpPr>
          <p:nvPr>
            <p:ph type="sldNum" sz="quarter" idx="12"/>
          </p:nvPr>
        </p:nvSpPr>
        <p:spPr/>
        <p:txBody>
          <a:bodyPr/>
          <a:lstStyle/>
          <a:p>
            <a:fld id="{41D63360-C047-4E50-923B-B9C4D162CBEC}" type="slidenum">
              <a:rPr lang="da-DK" smtClean="0"/>
              <a:t>‹nr.›</a:t>
            </a:fld>
            <a:endParaRPr lang="da-DK"/>
          </a:p>
        </p:txBody>
      </p:sp>
    </p:spTree>
    <p:extLst>
      <p:ext uri="{BB962C8B-B14F-4D97-AF65-F5344CB8AC3E}">
        <p14:creationId xmlns:p14="http://schemas.microsoft.com/office/powerpoint/2010/main" val="2179929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60651D-5B35-FD08-02B2-E36636F9E2CF}"/>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A4BBE54-05AD-A47F-7668-F8303C462E50}"/>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A7665FC5-6590-9711-B8A8-35C27A0367AD}"/>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8A86F23-3728-0650-1D36-BAE91ABD849F}"/>
              </a:ext>
            </a:extLst>
          </p:cNvPr>
          <p:cNvSpPr>
            <a:spLocks noGrp="1"/>
          </p:cNvSpPr>
          <p:nvPr>
            <p:ph type="dt" sz="half" idx="10"/>
          </p:nvPr>
        </p:nvSpPr>
        <p:spPr/>
        <p:txBody>
          <a:bodyPr/>
          <a:lstStyle/>
          <a:p>
            <a:fld id="{EC4BBD9F-C232-42E0-83D7-64146F7789D1}" type="datetimeFigureOut">
              <a:rPr lang="da-DK" smtClean="0"/>
              <a:t>03-09-2025</a:t>
            </a:fld>
            <a:endParaRPr lang="da-DK"/>
          </a:p>
        </p:txBody>
      </p:sp>
      <p:sp>
        <p:nvSpPr>
          <p:cNvPr id="6" name="Pladsholder til sidefod 5">
            <a:extLst>
              <a:ext uri="{FF2B5EF4-FFF2-40B4-BE49-F238E27FC236}">
                <a16:creationId xmlns:a16="http://schemas.microsoft.com/office/drawing/2014/main" id="{DEB7042F-486C-740D-F888-8480E765B53A}"/>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006443A2-3355-74C0-68B2-1EB00C4034CE}"/>
              </a:ext>
            </a:extLst>
          </p:cNvPr>
          <p:cNvSpPr>
            <a:spLocks noGrp="1"/>
          </p:cNvSpPr>
          <p:nvPr>
            <p:ph type="sldNum" sz="quarter" idx="12"/>
          </p:nvPr>
        </p:nvSpPr>
        <p:spPr/>
        <p:txBody>
          <a:bodyPr/>
          <a:lstStyle/>
          <a:p>
            <a:fld id="{41D63360-C047-4E50-923B-B9C4D162CBEC}" type="slidenum">
              <a:rPr lang="da-DK" smtClean="0"/>
              <a:t>‹nr.›</a:t>
            </a:fld>
            <a:endParaRPr lang="da-DK"/>
          </a:p>
        </p:txBody>
      </p:sp>
    </p:spTree>
    <p:extLst>
      <p:ext uri="{BB962C8B-B14F-4D97-AF65-F5344CB8AC3E}">
        <p14:creationId xmlns:p14="http://schemas.microsoft.com/office/powerpoint/2010/main" val="3362149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40B483-A582-CD24-5E80-BD277D9F0227}"/>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C9C9036-3BB4-70B6-12FE-223675EE201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13B159F3-EE9F-CF2A-7C44-3807993BE998}"/>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4D74018A-F5A6-8456-55BA-431FA1E55B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65579236-E4CA-BDA4-64A8-E48CA9B1287E}"/>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FD7FCE33-994E-2A31-9E21-DFD961F7D870}"/>
              </a:ext>
            </a:extLst>
          </p:cNvPr>
          <p:cNvSpPr>
            <a:spLocks noGrp="1"/>
          </p:cNvSpPr>
          <p:nvPr>
            <p:ph type="dt" sz="half" idx="10"/>
          </p:nvPr>
        </p:nvSpPr>
        <p:spPr/>
        <p:txBody>
          <a:bodyPr/>
          <a:lstStyle/>
          <a:p>
            <a:fld id="{EC4BBD9F-C232-42E0-83D7-64146F7789D1}" type="datetimeFigureOut">
              <a:rPr lang="da-DK" smtClean="0"/>
              <a:t>03-09-2025</a:t>
            </a:fld>
            <a:endParaRPr lang="da-DK"/>
          </a:p>
        </p:txBody>
      </p:sp>
      <p:sp>
        <p:nvSpPr>
          <p:cNvPr id="8" name="Pladsholder til sidefod 7">
            <a:extLst>
              <a:ext uri="{FF2B5EF4-FFF2-40B4-BE49-F238E27FC236}">
                <a16:creationId xmlns:a16="http://schemas.microsoft.com/office/drawing/2014/main" id="{AF8CAC36-585A-EF61-A4EB-CF5584CC722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E76DD5DD-7B61-D57B-5851-CC8B577B67A9}"/>
              </a:ext>
            </a:extLst>
          </p:cNvPr>
          <p:cNvSpPr>
            <a:spLocks noGrp="1"/>
          </p:cNvSpPr>
          <p:nvPr>
            <p:ph type="sldNum" sz="quarter" idx="12"/>
          </p:nvPr>
        </p:nvSpPr>
        <p:spPr/>
        <p:txBody>
          <a:bodyPr/>
          <a:lstStyle/>
          <a:p>
            <a:fld id="{41D63360-C047-4E50-923B-B9C4D162CBEC}" type="slidenum">
              <a:rPr lang="da-DK" smtClean="0"/>
              <a:t>‹nr.›</a:t>
            </a:fld>
            <a:endParaRPr lang="da-DK"/>
          </a:p>
        </p:txBody>
      </p:sp>
    </p:spTree>
    <p:extLst>
      <p:ext uri="{BB962C8B-B14F-4D97-AF65-F5344CB8AC3E}">
        <p14:creationId xmlns:p14="http://schemas.microsoft.com/office/powerpoint/2010/main" val="2617852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2C626B-B665-181D-0056-10D0976D3CE6}"/>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E58E692-09E8-4E95-81C4-8F107C11983F}"/>
              </a:ext>
            </a:extLst>
          </p:cNvPr>
          <p:cNvSpPr>
            <a:spLocks noGrp="1"/>
          </p:cNvSpPr>
          <p:nvPr>
            <p:ph type="dt" sz="half" idx="10"/>
          </p:nvPr>
        </p:nvSpPr>
        <p:spPr/>
        <p:txBody>
          <a:bodyPr/>
          <a:lstStyle/>
          <a:p>
            <a:fld id="{EC4BBD9F-C232-42E0-83D7-64146F7789D1}" type="datetimeFigureOut">
              <a:rPr lang="da-DK" smtClean="0"/>
              <a:t>03-09-2025</a:t>
            </a:fld>
            <a:endParaRPr lang="da-DK"/>
          </a:p>
        </p:txBody>
      </p:sp>
      <p:sp>
        <p:nvSpPr>
          <p:cNvPr id="4" name="Pladsholder til sidefod 3">
            <a:extLst>
              <a:ext uri="{FF2B5EF4-FFF2-40B4-BE49-F238E27FC236}">
                <a16:creationId xmlns:a16="http://schemas.microsoft.com/office/drawing/2014/main" id="{0E864C02-C9A9-BEBD-42C8-F126FCE8FB22}"/>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79AE55F-30F6-1FF3-EE52-7DC509E36C1C}"/>
              </a:ext>
            </a:extLst>
          </p:cNvPr>
          <p:cNvSpPr>
            <a:spLocks noGrp="1"/>
          </p:cNvSpPr>
          <p:nvPr>
            <p:ph type="sldNum" sz="quarter" idx="12"/>
          </p:nvPr>
        </p:nvSpPr>
        <p:spPr/>
        <p:txBody>
          <a:bodyPr/>
          <a:lstStyle/>
          <a:p>
            <a:fld id="{41D63360-C047-4E50-923B-B9C4D162CBEC}" type="slidenum">
              <a:rPr lang="da-DK" smtClean="0"/>
              <a:t>‹nr.›</a:t>
            </a:fld>
            <a:endParaRPr lang="da-DK"/>
          </a:p>
        </p:txBody>
      </p:sp>
    </p:spTree>
    <p:extLst>
      <p:ext uri="{BB962C8B-B14F-4D97-AF65-F5344CB8AC3E}">
        <p14:creationId xmlns:p14="http://schemas.microsoft.com/office/powerpoint/2010/main" val="25131336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9F2DCCF-76CB-9179-9A83-8F04C47F3DB0}"/>
              </a:ext>
            </a:extLst>
          </p:cNvPr>
          <p:cNvSpPr>
            <a:spLocks noGrp="1"/>
          </p:cNvSpPr>
          <p:nvPr>
            <p:ph type="dt" sz="half" idx="10"/>
          </p:nvPr>
        </p:nvSpPr>
        <p:spPr/>
        <p:txBody>
          <a:bodyPr/>
          <a:lstStyle/>
          <a:p>
            <a:fld id="{EC4BBD9F-C232-42E0-83D7-64146F7789D1}" type="datetimeFigureOut">
              <a:rPr lang="da-DK" smtClean="0"/>
              <a:t>03-09-2025</a:t>
            </a:fld>
            <a:endParaRPr lang="da-DK"/>
          </a:p>
        </p:txBody>
      </p:sp>
      <p:sp>
        <p:nvSpPr>
          <p:cNvPr id="3" name="Pladsholder til sidefod 2">
            <a:extLst>
              <a:ext uri="{FF2B5EF4-FFF2-40B4-BE49-F238E27FC236}">
                <a16:creationId xmlns:a16="http://schemas.microsoft.com/office/drawing/2014/main" id="{DD1A895D-6672-AC09-0DE9-AFB97A996471}"/>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FD6CE6A0-52D8-29D0-759B-AC5A7D283800}"/>
              </a:ext>
            </a:extLst>
          </p:cNvPr>
          <p:cNvSpPr>
            <a:spLocks noGrp="1"/>
          </p:cNvSpPr>
          <p:nvPr>
            <p:ph type="sldNum" sz="quarter" idx="12"/>
          </p:nvPr>
        </p:nvSpPr>
        <p:spPr/>
        <p:txBody>
          <a:bodyPr/>
          <a:lstStyle/>
          <a:p>
            <a:fld id="{41D63360-C047-4E50-923B-B9C4D162CBEC}" type="slidenum">
              <a:rPr lang="da-DK" smtClean="0"/>
              <a:t>‹nr.›</a:t>
            </a:fld>
            <a:endParaRPr lang="da-DK"/>
          </a:p>
        </p:txBody>
      </p:sp>
    </p:spTree>
    <p:extLst>
      <p:ext uri="{BB962C8B-B14F-4D97-AF65-F5344CB8AC3E}">
        <p14:creationId xmlns:p14="http://schemas.microsoft.com/office/powerpoint/2010/main" val="18872849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058756-8D9A-9182-CD5F-4B2A1B0EE7EB}"/>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51654E0F-C0AB-2211-1A57-F8FB3B3E15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BE9C0492-237B-D883-370F-042B5FF08A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AB23B672-747D-BDF4-4CB2-8E6CBC5A2394}"/>
              </a:ext>
            </a:extLst>
          </p:cNvPr>
          <p:cNvSpPr>
            <a:spLocks noGrp="1"/>
          </p:cNvSpPr>
          <p:nvPr>
            <p:ph type="dt" sz="half" idx="10"/>
          </p:nvPr>
        </p:nvSpPr>
        <p:spPr/>
        <p:txBody>
          <a:bodyPr/>
          <a:lstStyle/>
          <a:p>
            <a:fld id="{EC4BBD9F-C232-42E0-83D7-64146F7789D1}" type="datetimeFigureOut">
              <a:rPr lang="da-DK" smtClean="0"/>
              <a:t>03-09-2025</a:t>
            </a:fld>
            <a:endParaRPr lang="da-DK"/>
          </a:p>
        </p:txBody>
      </p:sp>
      <p:sp>
        <p:nvSpPr>
          <p:cNvPr id="6" name="Pladsholder til sidefod 5">
            <a:extLst>
              <a:ext uri="{FF2B5EF4-FFF2-40B4-BE49-F238E27FC236}">
                <a16:creationId xmlns:a16="http://schemas.microsoft.com/office/drawing/2014/main" id="{D38035BA-1FB6-DA9D-CBB3-27FDF9A21BC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4FAA431-54DB-A137-A1A4-80809BE3C5A7}"/>
              </a:ext>
            </a:extLst>
          </p:cNvPr>
          <p:cNvSpPr>
            <a:spLocks noGrp="1"/>
          </p:cNvSpPr>
          <p:nvPr>
            <p:ph type="sldNum" sz="quarter" idx="12"/>
          </p:nvPr>
        </p:nvSpPr>
        <p:spPr/>
        <p:txBody>
          <a:bodyPr/>
          <a:lstStyle/>
          <a:p>
            <a:fld id="{41D63360-C047-4E50-923B-B9C4D162CBEC}" type="slidenum">
              <a:rPr lang="da-DK" smtClean="0"/>
              <a:t>‹nr.›</a:t>
            </a:fld>
            <a:endParaRPr lang="da-DK"/>
          </a:p>
        </p:txBody>
      </p:sp>
    </p:spTree>
    <p:extLst>
      <p:ext uri="{BB962C8B-B14F-4D97-AF65-F5344CB8AC3E}">
        <p14:creationId xmlns:p14="http://schemas.microsoft.com/office/powerpoint/2010/main" val="2716187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C36A2-1D58-1D8A-416F-49DDCD41F84D}"/>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288D13C6-034E-A555-DE9E-F554D5BE269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7395D7D6-FB16-73B6-595B-D75F90B280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970F4C7-17B7-BAB4-F609-70212BA0F7EC}"/>
              </a:ext>
            </a:extLst>
          </p:cNvPr>
          <p:cNvSpPr>
            <a:spLocks noGrp="1"/>
          </p:cNvSpPr>
          <p:nvPr>
            <p:ph type="dt" sz="half" idx="10"/>
          </p:nvPr>
        </p:nvSpPr>
        <p:spPr/>
        <p:txBody>
          <a:bodyPr/>
          <a:lstStyle/>
          <a:p>
            <a:fld id="{EC4BBD9F-C232-42E0-83D7-64146F7789D1}" type="datetimeFigureOut">
              <a:rPr lang="da-DK" smtClean="0"/>
              <a:t>03-09-2025</a:t>
            </a:fld>
            <a:endParaRPr lang="da-DK"/>
          </a:p>
        </p:txBody>
      </p:sp>
      <p:sp>
        <p:nvSpPr>
          <p:cNvPr id="6" name="Pladsholder til sidefod 5">
            <a:extLst>
              <a:ext uri="{FF2B5EF4-FFF2-40B4-BE49-F238E27FC236}">
                <a16:creationId xmlns:a16="http://schemas.microsoft.com/office/drawing/2014/main" id="{C12C6FC8-41A0-1CD6-67AD-696C84DF64F0}"/>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A52AB59-8766-68BF-FEA6-587ABAC77B6A}"/>
              </a:ext>
            </a:extLst>
          </p:cNvPr>
          <p:cNvSpPr>
            <a:spLocks noGrp="1"/>
          </p:cNvSpPr>
          <p:nvPr>
            <p:ph type="sldNum" sz="quarter" idx="12"/>
          </p:nvPr>
        </p:nvSpPr>
        <p:spPr/>
        <p:txBody>
          <a:bodyPr/>
          <a:lstStyle/>
          <a:p>
            <a:fld id="{41D63360-C047-4E50-923B-B9C4D162CBEC}" type="slidenum">
              <a:rPr lang="da-DK" smtClean="0"/>
              <a:t>‹nr.›</a:t>
            </a:fld>
            <a:endParaRPr lang="da-DK"/>
          </a:p>
        </p:txBody>
      </p:sp>
    </p:spTree>
    <p:extLst>
      <p:ext uri="{BB962C8B-B14F-4D97-AF65-F5344CB8AC3E}">
        <p14:creationId xmlns:p14="http://schemas.microsoft.com/office/powerpoint/2010/main" val="394316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B3F81B66-DC54-B963-8D51-CCF3CD4439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E2FD9066-C9E9-D2E4-7C55-E663224CCEC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3203718-D3B1-942C-F8C3-DB502D076E1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C4BBD9F-C232-42E0-83D7-64146F7789D1}" type="datetimeFigureOut">
              <a:rPr lang="da-DK" smtClean="0"/>
              <a:t>03-09-2025</a:t>
            </a:fld>
            <a:endParaRPr lang="da-DK"/>
          </a:p>
        </p:txBody>
      </p:sp>
      <p:sp>
        <p:nvSpPr>
          <p:cNvPr id="5" name="Pladsholder til sidefod 4">
            <a:extLst>
              <a:ext uri="{FF2B5EF4-FFF2-40B4-BE49-F238E27FC236}">
                <a16:creationId xmlns:a16="http://schemas.microsoft.com/office/drawing/2014/main" id="{03B15C95-678D-3A67-F341-983EB545295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514F7574-5D21-5870-8F7C-A1E254F23F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1D63360-C047-4E50-923B-B9C4D162CBEC}" type="slidenum">
              <a:rPr lang="da-DK" smtClean="0"/>
              <a:t>‹nr.›</a:t>
            </a:fld>
            <a:endParaRPr lang="da-DK"/>
          </a:p>
        </p:txBody>
      </p:sp>
    </p:spTree>
    <p:extLst>
      <p:ext uri="{BB962C8B-B14F-4D97-AF65-F5344CB8AC3E}">
        <p14:creationId xmlns:p14="http://schemas.microsoft.com/office/powerpoint/2010/main" val="2993090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kristeligt-dagblad.dk/kirke-og-tro/fra-kaelderrum-til-stor-moske-antallet-af-tydelige-moskeer-i-byrummet-vil-stig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lex.dk/Romerriget"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E0437E-4587-1CE2-9C45-6B65E91B7C41}"/>
              </a:ext>
            </a:extLst>
          </p:cNvPr>
          <p:cNvSpPr>
            <a:spLocks noGrp="1"/>
          </p:cNvSpPr>
          <p:nvPr>
            <p:ph type="title"/>
          </p:nvPr>
        </p:nvSpPr>
        <p:spPr/>
        <p:txBody>
          <a:bodyPr/>
          <a:lstStyle/>
          <a:p>
            <a:r>
              <a:rPr lang="da-DK" dirty="0"/>
              <a:t>Opsamling på kilde: Kalif Omars pagt med de kristne</a:t>
            </a:r>
          </a:p>
        </p:txBody>
      </p:sp>
      <p:sp>
        <p:nvSpPr>
          <p:cNvPr id="3" name="Pladsholder til indhold 2">
            <a:extLst>
              <a:ext uri="{FF2B5EF4-FFF2-40B4-BE49-F238E27FC236}">
                <a16:creationId xmlns:a16="http://schemas.microsoft.com/office/drawing/2014/main" id="{D5C2EBC6-1723-0D8D-C484-2C07AD7F93AF}"/>
              </a:ext>
            </a:extLst>
          </p:cNvPr>
          <p:cNvSpPr>
            <a:spLocks noGrp="1"/>
          </p:cNvSpPr>
          <p:nvPr>
            <p:ph idx="1"/>
          </p:nvPr>
        </p:nvSpPr>
        <p:spPr/>
        <p:txBody>
          <a:bodyPr>
            <a:normAutofit/>
          </a:bodyPr>
          <a:lstStyle/>
          <a:p>
            <a:r>
              <a:rPr lang="da-DK" dirty="0"/>
              <a:t>Det vigtigste er, at I kan bruge de kildekritiske begreber og derigennem arbejde med at se, hvad kilden kan bruges til (hvilke spørgsmål, den kan være med til at besvare, </a:t>
            </a:r>
            <a:r>
              <a:rPr lang="da-DK" dirty="0" err="1"/>
              <a:t>dvs</a:t>
            </a:r>
            <a:r>
              <a:rPr lang="da-DK" dirty="0"/>
              <a:t> opstille en problemstilling – svært? Levn og beretning – det skal nok komme</a:t>
            </a:r>
          </a:p>
          <a:p>
            <a:r>
              <a:rPr lang="da-DK" dirty="0"/>
              <a:t>Er pagten/aftalens betingelser udtryk for</a:t>
            </a:r>
          </a:p>
          <a:p>
            <a:pPr lvl="1"/>
            <a:r>
              <a:rPr lang="da-DK" dirty="0"/>
              <a:t>Religiøs tolerance?</a:t>
            </a:r>
          </a:p>
          <a:p>
            <a:pPr lvl="1"/>
            <a:r>
              <a:rPr lang="da-DK" dirty="0"/>
              <a:t>Religiøs undertrykkelse?</a:t>
            </a:r>
          </a:p>
          <a:p>
            <a:r>
              <a:rPr lang="da-DK" dirty="0"/>
              <a:t>Hvordan er det i DK i dag? Er der synlige moskeer i DK? </a:t>
            </a:r>
          </a:p>
          <a:p>
            <a:pPr marL="0" indent="0">
              <a:buNone/>
            </a:pPr>
            <a:r>
              <a:rPr lang="da-DK" dirty="0">
                <a:hlinkClick r:id="rId2"/>
              </a:rPr>
              <a:t>https://www.kristeligt-dagblad.dk/kirke-og-tro/fra-kaelderrum-til-stor-moske-antallet-af-tydelige-moskeer-i-byrummet-vil-stige</a:t>
            </a:r>
            <a:endParaRPr lang="da-DK" dirty="0"/>
          </a:p>
        </p:txBody>
      </p:sp>
    </p:spTree>
    <p:extLst>
      <p:ext uri="{BB962C8B-B14F-4D97-AF65-F5344CB8AC3E}">
        <p14:creationId xmlns:p14="http://schemas.microsoft.com/office/powerpoint/2010/main" val="165587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extLst>
              <a:ext uri="{FF2B5EF4-FFF2-40B4-BE49-F238E27FC236}">
                <a16:creationId xmlns:a16="http://schemas.microsoft.com/office/drawing/2014/main" id="{25442FA1-A09F-2897-8978-13005CFF12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298" r="30799" b="6573"/>
          <a:stretch>
            <a:fillRect/>
          </a:stretch>
        </p:blipFill>
        <p:spPr bwMode="auto">
          <a:xfrm>
            <a:off x="3523488" y="10"/>
            <a:ext cx="866851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034">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gs>
              <a:gs pos="33000">
                <a:schemeClr val="tx1">
                  <a:alpha val="64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613964B3-4A85-D3DA-7F0D-D8B3A1B5BB34}"/>
              </a:ext>
            </a:extLst>
          </p:cNvPr>
          <p:cNvSpPr>
            <a:spLocks noGrp="1"/>
          </p:cNvSpPr>
          <p:nvPr>
            <p:ph type="ctrTitle"/>
          </p:nvPr>
        </p:nvSpPr>
        <p:spPr>
          <a:xfrm>
            <a:off x="477981" y="1122363"/>
            <a:ext cx="4023360" cy="3204134"/>
          </a:xfrm>
        </p:spPr>
        <p:txBody>
          <a:bodyPr anchor="b">
            <a:normAutofit/>
          </a:bodyPr>
          <a:lstStyle/>
          <a:p>
            <a:pPr algn="l"/>
            <a:r>
              <a:rPr lang="da-DK" sz="4800">
                <a:solidFill>
                  <a:schemeClr val="bg1"/>
                </a:solidFill>
              </a:rPr>
              <a:t>Kirkens stilling op til korstogene</a:t>
            </a:r>
          </a:p>
        </p:txBody>
      </p:sp>
      <p:sp>
        <p:nvSpPr>
          <p:cNvPr id="4" name="Undertitel 3">
            <a:extLst>
              <a:ext uri="{FF2B5EF4-FFF2-40B4-BE49-F238E27FC236}">
                <a16:creationId xmlns:a16="http://schemas.microsoft.com/office/drawing/2014/main" id="{34F3FB05-EF55-A384-DFDF-0A98C756D19A}"/>
              </a:ext>
            </a:extLst>
          </p:cNvPr>
          <p:cNvSpPr>
            <a:spLocks noGrp="1"/>
          </p:cNvSpPr>
          <p:nvPr>
            <p:ph type="subTitle" idx="1"/>
          </p:nvPr>
        </p:nvSpPr>
        <p:spPr>
          <a:xfrm>
            <a:off x="477980" y="4872922"/>
            <a:ext cx="4023359" cy="1208141"/>
          </a:xfrm>
        </p:spPr>
        <p:txBody>
          <a:bodyPr>
            <a:normAutofit/>
          </a:bodyPr>
          <a:lstStyle/>
          <a:p>
            <a:pPr algn="l"/>
            <a:r>
              <a:rPr lang="da-DK" sz="2000" dirty="0">
                <a:solidFill>
                  <a:schemeClr val="bg1"/>
                </a:solidFill>
              </a:rPr>
              <a:t>Og hvorfor korstog?</a:t>
            </a:r>
          </a:p>
        </p:txBody>
      </p:sp>
      <p:sp>
        <p:nvSpPr>
          <p:cNvPr id="1037" name="Rectangle 1036">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039" name="Rectangle 1038">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4970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501F6A-5780-AE6C-1A2D-AC25776D23AD}"/>
              </a:ext>
            </a:extLst>
          </p:cNvPr>
          <p:cNvSpPr>
            <a:spLocks noGrp="1"/>
          </p:cNvSpPr>
          <p:nvPr>
            <p:ph type="title"/>
          </p:nvPr>
        </p:nvSpPr>
        <p:spPr/>
        <p:txBody>
          <a:bodyPr/>
          <a:lstStyle/>
          <a:p>
            <a:r>
              <a:rPr lang="da-DK" dirty="0"/>
              <a:t>Et </a:t>
            </a:r>
            <a:r>
              <a:rPr lang="da-DK" dirty="0" err="1"/>
              <a:t>mega</a:t>
            </a:r>
            <a:r>
              <a:rPr lang="da-DK" dirty="0"/>
              <a:t> vigtigt spørgsmål: Hvorfor korstog?</a:t>
            </a:r>
          </a:p>
        </p:txBody>
      </p:sp>
      <p:sp>
        <p:nvSpPr>
          <p:cNvPr id="3" name="Pladsholder til indhold 2">
            <a:extLst>
              <a:ext uri="{FF2B5EF4-FFF2-40B4-BE49-F238E27FC236}">
                <a16:creationId xmlns:a16="http://schemas.microsoft.com/office/drawing/2014/main" id="{466D1E04-48CF-C525-1F8D-BAE8747AF428}"/>
              </a:ext>
            </a:extLst>
          </p:cNvPr>
          <p:cNvSpPr>
            <a:spLocks noGrp="1"/>
          </p:cNvSpPr>
          <p:nvPr>
            <p:ph idx="1"/>
          </p:nvPr>
        </p:nvSpPr>
        <p:spPr/>
        <p:txBody>
          <a:bodyPr>
            <a:normAutofit lnSpcReduction="10000"/>
          </a:bodyPr>
          <a:lstStyle/>
          <a:p>
            <a:pPr marL="0" indent="0">
              <a:buNone/>
            </a:pPr>
            <a:r>
              <a:rPr lang="da-DK" dirty="0"/>
              <a:t>Da I tidligere i forløbet læste om forskellen på jødedom, kristendom og islam stod der i teksten, at det var konfliktstoffet, der lå bag korstogene/de militære sammenstød mellem kristne og muslimske grupper i middelalderen.</a:t>
            </a:r>
          </a:p>
          <a:p>
            <a:pPr marL="0" indent="0">
              <a:buNone/>
            </a:pPr>
            <a:r>
              <a:rPr lang="da-DK" dirty="0"/>
              <a:t>”Altså, jeg forstår det simpelthen ikke – var det bare det, eller hvad? Betød det dér bare så meget dengang?”</a:t>
            </a:r>
          </a:p>
          <a:p>
            <a:pPr marL="0" indent="0">
              <a:buNone/>
            </a:pPr>
            <a:r>
              <a:rPr lang="da-DK" dirty="0"/>
              <a:t>VIRKELIG godt at undre sig over det. Betyder de religiøse forskelle nødvendigvis krig? (</a:t>
            </a:r>
            <a:r>
              <a:rPr lang="da-DK" i="1" dirty="0">
                <a:solidFill>
                  <a:srgbClr val="FF0000"/>
                </a:solidFill>
              </a:rPr>
              <a:t>Der var lange perioder, hvor kristne og muslimer levede sammen i fredelig sameksistens, og hvor der foregik kulturel udveksling!</a:t>
            </a:r>
            <a:r>
              <a:rPr lang="da-DK" dirty="0"/>
              <a:t>)  Hvilke andre årsager til korstogene var der?  </a:t>
            </a:r>
          </a:p>
          <a:p>
            <a:pPr marL="0" indent="0">
              <a:buNone/>
            </a:pPr>
            <a:r>
              <a:rPr lang="da-DK" b="1" dirty="0"/>
              <a:t>Det er dagens omdrejningspunkt.</a:t>
            </a:r>
          </a:p>
        </p:txBody>
      </p:sp>
    </p:spTree>
    <p:extLst>
      <p:ext uri="{BB962C8B-B14F-4D97-AF65-F5344CB8AC3E}">
        <p14:creationId xmlns:p14="http://schemas.microsoft.com/office/powerpoint/2010/main" val="586062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3A2713-4F43-A136-F070-213BE08A4376}"/>
              </a:ext>
            </a:extLst>
          </p:cNvPr>
          <p:cNvSpPr>
            <a:spLocks noGrp="1"/>
          </p:cNvSpPr>
          <p:nvPr>
            <p:ph type="title"/>
          </p:nvPr>
        </p:nvSpPr>
        <p:spPr/>
        <p:txBody>
          <a:bodyPr/>
          <a:lstStyle/>
          <a:p>
            <a:r>
              <a:rPr lang="da-DK" dirty="0"/>
              <a:t>Lektierne:</a:t>
            </a:r>
          </a:p>
        </p:txBody>
      </p:sp>
      <p:sp>
        <p:nvSpPr>
          <p:cNvPr id="3" name="Pladsholder til indhold 2">
            <a:extLst>
              <a:ext uri="{FF2B5EF4-FFF2-40B4-BE49-F238E27FC236}">
                <a16:creationId xmlns:a16="http://schemas.microsoft.com/office/drawing/2014/main" id="{80D5CC2C-AE76-A682-69C9-E55641621FB2}"/>
              </a:ext>
            </a:extLst>
          </p:cNvPr>
          <p:cNvSpPr>
            <a:spLocks noGrp="1"/>
          </p:cNvSpPr>
          <p:nvPr>
            <p:ph idx="1"/>
          </p:nvPr>
        </p:nvSpPr>
        <p:spPr/>
        <p:txBody>
          <a:bodyPr/>
          <a:lstStyle/>
          <a:p>
            <a:pPr lvl="0"/>
            <a:r>
              <a:rPr lang="da-DK" b="1" dirty="0"/>
              <a:t>Hvornår og hvorfor stoppede den arabiske ekspansion?</a:t>
            </a:r>
            <a:endParaRPr lang="da-DK" dirty="0"/>
          </a:p>
          <a:p>
            <a:pPr lvl="0"/>
            <a:r>
              <a:rPr lang="da-DK" b="1" dirty="0"/>
              <a:t>Hvilken rolle fik arabisk kultur i forhold til at fastholde og videreudvikle videnskab?</a:t>
            </a:r>
            <a:endParaRPr lang="da-DK" dirty="0"/>
          </a:p>
          <a:p>
            <a:pPr lvl="0"/>
            <a:r>
              <a:rPr lang="da-DK" b="1" dirty="0"/>
              <a:t>Hvilken rolle spillede </a:t>
            </a:r>
            <a:r>
              <a:rPr lang="da-DK" b="1" dirty="0" err="1"/>
              <a:t>seldsjukkerne</a:t>
            </a:r>
            <a:r>
              <a:rPr lang="da-DK" b="1" dirty="0"/>
              <a:t>?</a:t>
            </a:r>
            <a:endParaRPr lang="da-DK" dirty="0"/>
          </a:p>
          <a:p>
            <a:pPr lvl="0"/>
            <a:r>
              <a:rPr lang="da-DK" b="1" dirty="0"/>
              <a:t>Hvad var baggrunden for de kristne korstog?</a:t>
            </a:r>
            <a:endParaRPr lang="da-DK" dirty="0"/>
          </a:p>
          <a:p>
            <a:endParaRPr lang="da-DK" dirty="0"/>
          </a:p>
        </p:txBody>
      </p:sp>
    </p:spTree>
    <p:extLst>
      <p:ext uri="{BB962C8B-B14F-4D97-AF65-F5344CB8AC3E}">
        <p14:creationId xmlns:p14="http://schemas.microsoft.com/office/powerpoint/2010/main" val="30166477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6F30C1-45AB-B9B5-6ADF-E9C86FE20E7D}"/>
              </a:ext>
            </a:extLst>
          </p:cNvPr>
          <p:cNvSpPr>
            <a:spLocks noGrp="1"/>
          </p:cNvSpPr>
          <p:nvPr>
            <p:ph type="title"/>
          </p:nvPr>
        </p:nvSpPr>
        <p:spPr/>
        <p:txBody>
          <a:bodyPr/>
          <a:lstStyle/>
          <a:p>
            <a:r>
              <a:rPr lang="da-DK" dirty="0"/>
              <a:t>Genopfriskning: Udgangspunkt: Den arabiske/islamiske ekspansion</a:t>
            </a:r>
          </a:p>
        </p:txBody>
      </p:sp>
      <p:sp>
        <p:nvSpPr>
          <p:cNvPr id="3" name="Pladsholder til indhold 2">
            <a:extLst>
              <a:ext uri="{FF2B5EF4-FFF2-40B4-BE49-F238E27FC236}">
                <a16:creationId xmlns:a16="http://schemas.microsoft.com/office/drawing/2014/main" id="{AC8257A3-4D6E-3CC2-AEE7-6707F5E54D5A}"/>
              </a:ext>
            </a:extLst>
          </p:cNvPr>
          <p:cNvSpPr>
            <a:spLocks noGrp="1"/>
          </p:cNvSpPr>
          <p:nvPr>
            <p:ph sz="half" idx="1"/>
          </p:nvPr>
        </p:nvSpPr>
        <p:spPr/>
        <p:txBody>
          <a:bodyPr>
            <a:normAutofit fontScale="47500" lnSpcReduction="20000"/>
          </a:bodyPr>
          <a:lstStyle/>
          <a:p>
            <a:pPr marL="0" indent="0">
              <a:buNone/>
            </a:pPr>
            <a:endParaRPr lang="da-DK" dirty="0"/>
          </a:p>
          <a:p>
            <a:pPr marL="0" indent="0">
              <a:buNone/>
            </a:pPr>
            <a:br>
              <a:rPr lang="da-DK" dirty="0"/>
            </a:br>
            <a:r>
              <a:rPr lang="da-DK" dirty="0"/>
              <a:t> </a:t>
            </a:r>
          </a:p>
          <a:p>
            <a:pPr marL="0" indent="0">
              <a:buNone/>
            </a:pPr>
            <a:endParaRPr lang="da-DK" dirty="0"/>
          </a:p>
        </p:txBody>
      </p:sp>
      <p:sp>
        <p:nvSpPr>
          <p:cNvPr id="10" name="Pladsholder til indhold 9">
            <a:extLst>
              <a:ext uri="{FF2B5EF4-FFF2-40B4-BE49-F238E27FC236}">
                <a16:creationId xmlns:a16="http://schemas.microsoft.com/office/drawing/2014/main" id="{A8FDB2F6-C405-57BC-7878-C755CF8A4997}"/>
              </a:ext>
            </a:extLst>
          </p:cNvPr>
          <p:cNvSpPr>
            <a:spLocks noGrp="1"/>
          </p:cNvSpPr>
          <p:nvPr>
            <p:ph sz="half" idx="2"/>
          </p:nvPr>
        </p:nvSpPr>
        <p:spPr>
          <a:xfrm>
            <a:off x="7903028" y="1576330"/>
            <a:ext cx="3671943" cy="3398441"/>
          </a:xfrm>
        </p:spPr>
        <p:txBody>
          <a:bodyPr>
            <a:normAutofit fontScale="47500" lnSpcReduction="20000"/>
          </a:bodyPr>
          <a:lstStyle/>
          <a:p>
            <a:r>
              <a:rPr lang="da-DK" dirty="0"/>
              <a:t>Muhammeds samling af de førhen stridende arabiske stammer blev indledningen til en voldsom arabisk ekspansion. I løbet af mindre end 100 år lykkedes det araberne sammen med andre folk, der gik over til islam, at erobre et vældigt område, der strakte sig fra Indien i øst til frankerriget i vest.</a:t>
            </a:r>
          </a:p>
          <a:p>
            <a:r>
              <a:rPr lang="da-DK" dirty="0"/>
              <a:t>I krige med Byzans underlagde de sig først Syrien, Palæstina og Ægypten. Syriens hovedby, Damaskus, blev kalifatets, altså muslimernes, hovedstad. Kalifatet besejrede dernæst fuldstændigt det mægtige perserrige og påtvang perserne den muslimske religion. Inden år 700 var hele Nordafrika erobret, og i 711 satte araberne over Gibraltarstrædet og erobrede Spanien. </a:t>
            </a:r>
          </a:p>
          <a:p>
            <a:r>
              <a:rPr lang="da-DK" dirty="0"/>
              <a:t>Kristendommens magtcentre havde indtil 600-tallet været fordelt på fem byer; Rom, Konstantinopel, Antiochia, Alexandria og Jerusalem. De sidste tre var nu erobret af muslimer</a:t>
            </a:r>
          </a:p>
          <a:p>
            <a:endParaRPr lang="da-DK" dirty="0"/>
          </a:p>
        </p:txBody>
      </p:sp>
      <p:sp>
        <p:nvSpPr>
          <p:cNvPr id="5" name="AutoShape 4">
            <a:extLst>
              <a:ext uri="{FF2B5EF4-FFF2-40B4-BE49-F238E27FC236}">
                <a16:creationId xmlns:a16="http://schemas.microsoft.com/office/drawing/2014/main" id="{52CF3919-C0E1-5946-EB43-802BCA1CF38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6" name="AutoShape 6">
            <a:extLst>
              <a:ext uri="{FF2B5EF4-FFF2-40B4-BE49-F238E27FC236}">
                <a16:creationId xmlns:a16="http://schemas.microsoft.com/office/drawing/2014/main" id="{07088B68-25C0-1CB2-7F27-EA1B20DD61D5}"/>
              </a:ext>
            </a:extLst>
          </p:cNvPr>
          <p:cNvSpPr>
            <a:spLocks noChangeAspect="1" noChangeArrowheads="1"/>
          </p:cNvSpPr>
          <p:nvPr/>
        </p:nvSpPr>
        <p:spPr bwMode="auto">
          <a:xfrm>
            <a:off x="4648200" y="3429000"/>
            <a:ext cx="1752600" cy="1752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sp>
        <p:nvSpPr>
          <p:cNvPr id="7" name="AutoShape 8">
            <a:extLst>
              <a:ext uri="{FF2B5EF4-FFF2-40B4-BE49-F238E27FC236}">
                <a16:creationId xmlns:a16="http://schemas.microsoft.com/office/drawing/2014/main" id="{97860B0A-E7D2-503A-B8DF-A02AA83FC2AD}"/>
              </a:ext>
            </a:extLst>
          </p:cNvPr>
          <p:cNvSpPr>
            <a:spLocks noChangeAspect="1" noChangeArrowheads="1"/>
          </p:cNvSpPr>
          <p:nvPr/>
        </p:nvSpPr>
        <p:spPr bwMode="auto">
          <a:xfrm>
            <a:off x="43434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a-DK"/>
          </a:p>
        </p:txBody>
      </p:sp>
      <p:pic>
        <p:nvPicPr>
          <p:cNvPr id="9" name="Billede 8">
            <a:extLst>
              <a:ext uri="{FF2B5EF4-FFF2-40B4-BE49-F238E27FC236}">
                <a16:creationId xmlns:a16="http://schemas.microsoft.com/office/drawing/2014/main" id="{21461B9F-0801-0565-F684-C12F4929612A}"/>
              </a:ext>
            </a:extLst>
          </p:cNvPr>
          <p:cNvPicPr>
            <a:picLocks noChangeAspect="1"/>
          </p:cNvPicPr>
          <p:nvPr/>
        </p:nvPicPr>
        <p:blipFill>
          <a:blip r:embed="rId2"/>
          <a:srcRect l="17891" t="30040" r="20120" b="11486"/>
          <a:stretch>
            <a:fillRect/>
          </a:stretch>
        </p:blipFill>
        <p:spPr>
          <a:xfrm>
            <a:off x="207400" y="1576330"/>
            <a:ext cx="7557571" cy="4010140"/>
          </a:xfrm>
          <a:prstGeom prst="rect">
            <a:avLst/>
          </a:prstGeom>
        </p:spPr>
      </p:pic>
    </p:spTree>
    <p:extLst>
      <p:ext uri="{BB962C8B-B14F-4D97-AF65-F5344CB8AC3E}">
        <p14:creationId xmlns:p14="http://schemas.microsoft.com/office/powerpoint/2010/main" val="301119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7" name="Rectangle 3086">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9" name="Freeform: Shape 3088">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el 4">
            <a:extLst>
              <a:ext uri="{FF2B5EF4-FFF2-40B4-BE49-F238E27FC236}">
                <a16:creationId xmlns:a16="http://schemas.microsoft.com/office/drawing/2014/main" id="{AB9E4158-D111-B451-116A-D5C5F0CDFE6F}"/>
              </a:ext>
            </a:extLst>
          </p:cNvPr>
          <p:cNvSpPr>
            <a:spLocks noGrp="1"/>
          </p:cNvSpPr>
          <p:nvPr>
            <p:ph type="title"/>
          </p:nvPr>
        </p:nvSpPr>
        <p:spPr>
          <a:xfrm>
            <a:off x="1137034" y="609597"/>
            <a:ext cx="9392421" cy="1330841"/>
          </a:xfrm>
        </p:spPr>
        <p:txBody>
          <a:bodyPr>
            <a:normAutofit/>
          </a:bodyPr>
          <a:lstStyle/>
          <a:p>
            <a:r>
              <a:rPr lang="da-DK" dirty="0"/>
              <a:t>Det byzantinske rige – det østromerske rige – ”Rom” flyttes mod øst</a:t>
            </a:r>
          </a:p>
        </p:txBody>
      </p:sp>
      <p:sp>
        <p:nvSpPr>
          <p:cNvPr id="6" name="Pladsholder til indhold 5">
            <a:extLst>
              <a:ext uri="{FF2B5EF4-FFF2-40B4-BE49-F238E27FC236}">
                <a16:creationId xmlns:a16="http://schemas.microsoft.com/office/drawing/2014/main" id="{2540B50D-27BD-7687-C33B-DE065A1194BB}"/>
              </a:ext>
            </a:extLst>
          </p:cNvPr>
          <p:cNvSpPr>
            <a:spLocks noGrp="1"/>
          </p:cNvSpPr>
          <p:nvPr>
            <p:ph idx="1"/>
          </p:nvPr>
        </p:nvSpPr>
        <p:spPr>
          <a:xfrm>
            <a:off x="1137034" y="2198362"/>
            <a:ext cx="4958966" cy="3917773"/>
          </a:xfrm>
        </p:spPr>
        <p:txBody>
          <a:bodyPr>
            <a:normAutofit lnSpcReduction="10000"/>
          </a:bodyPr>
          <a:lstStyle/>
          <a:p>
            <a:r>
              <a:rPr lang="da-DK" sz="1300" dirty="0"/>
              <a:t>Lex.dk:</a:t>
            </a:r>
          </a:p>
          <a:p>
            <a:r>
              <a:rPr lang="da-DK" sz="1300" dirty="0"/>
              <a:t>Det Byzantinske Rige eller det østromerske rige, betegnelsen på den del af </a:t>
            </a:r>
            <a:r>
              <a:rPr lang="da-DK" sz="1300" dirty="0">
                <a:hlinkClick r:id="rId2"/>
              </a:rPr>
              <a:t>Romerriget</a:t>
            </a:r>
            <a:r>
              <a:rPr lang="da-DK" sz="1300" dirty="0"/>
              <a:t>, der med Konstantinopel (opkaldt efter sin grundlægger kejser Konstantin, i dag Istanbul)som hovedstad overlevede efter det vestromerske riges opløsning og i lange perioder af middelalderen var en politisk og kulturel stormagt. Rigets geografiske tyngdepunkt var Lilleasien (Tyrkiet), men udstrækningen ændredes meget gennem tiden. </a:t>
            </a:r>
          </a:p>
          <a:p>
            <a:r>
              <a:rPr lang="da-DK" sz="1300" dirty="0"/>
              <a:t>Kejser Konstantin 1. den Store flyttede Romerrigets hovedstad fra Rom til byen </a:t>
            </a:r>
            <a:r>
              <a:rPr lang="da-DK" sz="1300" dirty="0" err="1"/>
              <a:t>Byzantion</a:t>
            </a:r>
            <a:r>
              <a:rPr lang="da-DK" sz="1300" dirty="0"/>
              <a:t> på Balkanhalvøens yderste forpost mod Lilleasien.</a:t>
            </a:r>
          </a:p>
          <a:p>
            <a:r>
              <a:rPr lang="da-DK" sz="1300" dirty="0"/>
              <a:t>Etymologi: Navn kommer af navnet på den by, der lå på stedet før Konstantinopels (i dag Istanbul) grundlæggelse, </a:t>
            </a:r>
            <a:r>
              <a:rPr lang="da-DK" sz="1300" dirty="0" err="1"/>
              <a:t>Byzántion</a:t>
            </a:r>
            <a:r>
              <a:rPr lang="da-DK" sz="1300" dirty="0"/>
              <a:t>. De senere græske forfattere omtalte ofte Konstantinopel som </a:t>
            </a:r>
            <a:r>
              <a:rPr lang="da-DK" sz="1300" dirty="0" err="1"/>
              <a:t>Byzantion</a:t>
            </a:r>
            <a:r>
              <a:rPr lang="da-DK" sz="1300" dirty="0"/>
              <a:t>, men betegnelsen 'Det Byzantinske Rige' bliver først brugt efter rigets fald i 1453.</a:t>
            </a:r>
          </a:p>
          <a:p>
            <a:r>
              <a:rPr lang="da-DK" sz="1300" dirty="0"/>
              <a:t>Det byzantinske rige var kristent (kristendom blev den ”officielle” religion i </a:t>
            </a:r>
            <a:r>
              <a:rPr lang="da-DK" sz="1300" dirty="0" err="1"/>
              <a:t>romerriget</a:t>
            </a:r>
            <a:r>
              <a:rPr lang="da-DK" sz="1300" dirty="0"/>
              <a:t> i slut. af 300-tallet), og dermed var det den byzantinske kejser rolle at forsvare kristne områder i øst</a:t>
            </a:r>
          </a:p>
        </p:txBody>
      </p:sp>
      <p:pic>
        <p:nvPicPr>
          <p:cNvPr id="3075" name="Picture 3">
            <a:extLst>
              <a:ext uri="{FF2B5EF4-FFF2-40B4-BE49-F238E27FC236}">
                <a16:creationId xmlns:a16="http://schemas.microsoft.com/office/drawing/2014/main" id="{1E1A88AB-9E92-9F4E-C82A-A7DBED8A81D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19367" y="2506607"/>
            <a:ext cx="4788505" cy="3112528"/>
          </a:xfrm>
          <a:prstGeom prst="rect">
            <a:avLst/>
          </a:prstGeom>
          <a:noFill/>
          <a:extLst>
            <a:ext uri="{909E8E84-426E-40DD-AFC4-6F175D3DCCD1}">
              <a14:hiddenFill xmlns:a14="http://schemas.microsoft.com/office/drawing/2010/main">
                <a:solidFill>
                  <a:srgbClr val="FFFFFF"/>
                </a:solidFill>
              </a14:hiddenFill>
            </a:ext>
          </a:extLst>
        </p:spPr>
      </p:pic>
      <p:sp>
        <p:nvSpPr>
          <p:cNvPr id="3091" name="Freeform: Shape 3090">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936988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A93FD6-8CC7-700E-A0A2-3D2E27453180}"/>
              </a:ext>
            </a:extLst>
          </p:cNvPr>
          <p:cNvSpPr>
            <a:spLocks noGrp="1"/>
          </p:cNvSpPr>
          <p:nvPr>
            <p:ph type="title"/>
          </p:nvPr>
        </p:nvSpPr>
        <p:spPr/>
        <p:txBody>
          <a:bodyPr/>
          <a:lstStyle/>
          <a:p>
            <a:r>
              <a:rPr lang="da-DK" dirty="0"/>
              <a:t>Kirkens stilling op til korstogene</a:t>
            </a:r>
          </a:p>
        </p:txBody>
      </p:sp>
      <p:sp>
        <p:nvSpPr>
          <p:cNvPr id="3" name="Pladsholder til indhold 2">
            <a:extLst>
              <a:ext uri="{FF2B5EF4-FFF2-40B4-BE49-F238E27FC236}">
                <a16:creationId xmlns:a16="http://schemas.microsoft.com/office/drawing/2014/main" id="{5ED663B5-BF6E-EC51-220A-0B1A3FE5B768}"/>
              </a:ext>
            </a:extLst>
          </p:cNvPr>
          <p:cNvSpPr>
            <a:spLocks noGrp="1"/>
          </p:cNvSpPr>
          <p:nvPr>
            <p:ph idx="1"/>
          </p:nvPr>
        </p:nvSpPr>
        <p:spPr/>
        <p:txBody>
          <a:bodyPr>
            <a:normAutofit fontScale="92500" lnSpcReduction="20000"/>
          </a:bodyPr>
          <a:lstStyle/>
          <a:p>
            <a:r>
              <a:rPr lang="da-DK" dirty="0"/>
              <a:t>Middelalderen er præget af en magtkamp mellem kirke og fyrster/adel. </a:t>
            </a:r>
            <a:r>
              <a:rPr lang="da-DK" b="1" dirty="0"/>
              <a:t>Investiturstriden</a:t>
            </a:r>
            <a:r>
              <a:rPr lang="da-DK" dirty="0"/>
              <a:t> –  Konflikterne udsprang af spørgsmålet om, hvem der havde ret til at udpege de magtfulde, og lukrative, bispeembeder. Hvem har den øverste myndighed i samfundet? Pave Gregor d 7 går styrket ud af den strid (1075)</a:t>
            </a:r>
          </a:p>
          <a:p>
            <a:r>
              <a:rPr lang="da-DK" b="1" dirty="0"/>
              <a:t>Kirkens deling</a:t>
            </a:r>
            <a:r>
              <a:rPr lang="da-DK" dirty="0"/>
              <a:t>: I midten af 1000-tallet brød den katolske kirke (tidl. refereret til som 'kirken') og den græsk-ortodokse kirke (I det byzantinske rige) med hinanden. De to kristne institutioner havde en fælles grundlæggende kristentro, men kunne ikke enes om, hvordan kristendommen skulle praktiseres.  Rom og Byzans er nu rivaler – hvem er den rigtige pave?</a:t>
            </a:r>
          </a:p>
          <a:p>
            <a:r>
              <a:rPr lang="da-DK" dirty="0"/>
              <a:t>Tre ud af de fem centre for religiøs og verdslig magt i den kristne verden var allerede lang tid forinden erobret i den arabiske ekspansion (se slide 2) </a:t>
            </a:r>
          </a:p>
        </p:txBody>
      </p:sp>
    </p:spTree>
    <p:extLst>
      <p:ext uri="{BB962C8B-B14F-4D97-AF65-F5344CB8AC3E}">
        <p14:creationId xmlns:p14="http://schemas.microsoft.com/office/powerpoint/2010/main" val="94885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0FBEEF-4A63-2937-811E-90B7972796F3}"/>
              </a:ext>
            </a:extLst>
          </p:cNvPr>
          <p:cNvSpPr>
            <a:spLocks noGrp="1"/>
          </p:cNvSpPr>
          <p:nvPr>
            <p:ph type="title"/>
          </p:nvPr>
        </p:nvSpPr>
        <p:spPr/>
        <p:txBody>
          <a:bodyPr/>
          <a:lstStyle/>
          <a:p>
            <a:r>
              <a:rPr lang="da-DK" dirty="0"/>
              <a:t>Optakt til korstog</a:t>
            </a:r>
          </a:p>
        </p:txBody>
      </p:sp>
      <p:sp>
        <p:nvSpPr>
          <p:cNvPr id="3" name="Pladsholder til indhold 2">
            <a:extLst>
              <a:ext uri="{FF2B5EF4-FFF2-40B4-BE49-F238E27FC236}">
                <a16:creationId xmlns:a16="http://schemas.microsoft.com/office/drawing/2014/main" id="{D606241E-5D5F-0D3E-22EC-647847C5E1A6}"/>
              </a:ext>
            </a:extLst>
          </p:cNvPr>
          <p:cNvSpPr>
            <a:spLocks noGrp="1"/>
          </p:cNvSpPr>
          <p:nvPr>
            <p:ph idx="1"/>
          </p:nvPr>
        </p:nvSpPr>
        <p:spPr>
          <a:xfrm>
            <a:off x="838200" y="1825625"/>
            <a:ext cx="8011886" cy="4351338"/>
          </a:xfrm>
        </p:spPr>
        <p:txBody>
          <a:bodyPr>
            <a:normAutofit fontScale="92500" lnSpcReduction="20000"/>
          </a:bodyPr>
          <a:lstStyle/>
          <a:p>
            <a:r>
              <a:rPr lang="da-DK" dirty="0"/>
              <a:t>Den byzantinske kejser vil på trods af konflikten med den katolske kirke og de vesteuropæiske magter nu prøve at danne en alliance – beder om hjælp hos Pave Urban</a:t>
            </a:r>
          </a:p>
          <a:p>
            <a:r>
              <a:rPr lang="da-DK" dirty="0"/>
              <a:t>Paven (Urban) rejser herefter rundt i Europa, herunder Frankrig, for at overbevise Europas adel om at tage på korstog</a:t>
            </a:r>
          </a:p>
          <a:p>
            <a:r>
              <a:rPr lang="da-DK" dirty="0"/>
              <a:t>Men: tidspunktet for pavens opfordring er besynderligt. I 1095 har Jerusalem været muslimsk i over 400 år (WHAT??), og det er mere end 20 år siden, at byzantinerne mistede Anatolien (Lilleasien) til muslimerne, så hvor er den akutte trussel?  Kan der ligge andre motiver bag – hvad står der i det sidste afsnit, I har læst til i dag?</a:t>
            </a:r>
          </a:p>
        </p:txBody>
      </p:sp>
      <p:pic>
        <p:nvPicPr>
          <p:cNvPr id="4100" name="Picture 4" descr="a cartoon character wearing a chef 's hat and a red shirt says that was a long time ago">
            <a:extLst>
              <a:ext uri="{FF2B5EF4-FFF2-40B4-BE49-F238E27FC236}">
                <a16:creationId xmlns:a16="http://schemas.microsoft.com/office/drawing/2014/main" id="{ED909F35-4C08-620F-C450-EB06840F4F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1214" y="3641271"/>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144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D40132-2D88-AF82-9C1F-A35A871846E5}"/>
              </a:ext>
            </a:extLst>
          </p:cNvPr>
          <p:cNvSpPr>
            <a:spLocks noGrp="1"/>
          </p:cNvSpPr>
          <p:nvPr>
            <p:ph type="title"/>
          </p:nvPr>
        </p:nvSpPr>
        <p:spPr/>
        <p:txBody>
          <a:bodyPr/>
          <a:lstStyle/>
          <a:p>
            <a:r>
              <a:rPr lang="da-DK" dirty="0"/>
              <a:t>Pave Urbans tale</a:t>
            </a:r>
          </a:p>
        </p:txBody>
      </p:sp>
      <p:sp>
        <p:nvSpPr>
          <p:cNvPr id="3" name="Pladsholder til indhold 2">
            <a:extLst>
              <a:ext uri="{FF2B5EF4-FFF2-40B4-BE49-F238E27FC236}">
                <a16:creationId xmlns:a16="http://schemas.microsoft.com/office/drawing/2014/main" id="{9F9FB4ED-731E-D8EE-EBC3-9EE3084045E7}"/>
              </a:ext>
            </a:extLst>
          </p:cNvPr>
          <p:cNvSpPr>
            <a:spLocks noGrp="1"/>
          </p:cNvSpPr>
          <p:nvPr>
            <p:ph idx="1"/>
          </p:nvPr>
        </p:nvSpPr>
        <p:spPr/>
        <p:txBody>
          <a:bodyPr/>
          <a:lstStyle/>
          <a:p>
            <a:r>
              <a:rPr lang="da-DK" dirty="0"/>
              <a:t>Dokumentet 23u Pave Urbans tale</a:t>
            </a:r>
          </a:p>
          <a:p>
            <a:r>
              <a:rPr lang="da-DK" dirty="0"/>
              <a:t>Fælles opsamling:</a:t>
            </a:r>
          </a:p>
          <a:p>
            <a:pPr lvl="1"/>
            <a:r>
              <a:rPr lang="da-DK" dirty="0"/>
              <a:t>Spørgsmålene til kilden</a:t>
            </a:r>
          </a:p>
          <a:p>
            <a:pPr lvl="1"/>
            <a:r>
              <a:rPr lang="da-DK" dirty="0"/>
              <a:t>Hvorfor korstog? Opsamling på årsager, både fra lektier</a:t>
            </a:r>
            <a:r>
              <a:rPr lang="da-DK"/>
              <a:t>, oplæg og kilde</a:t>
            </a:r>
            <a:endParaRPr lang="da-DK" dirty="0"/>
          </a:p>
        </p:txBody>
      </p:sp>
      <p:sp>
        <p:nvSpPr>
          <p:cNvPr id="5" name="Tekstfelt 4">
            <a:extLst>
              <a:ext uri="{FF2B5EF4-FFF2-40B4-BE49-F238E27FC236}">
                <a16:creationId xmlns:a16="http://schemas.microsoft.com/office/drawing/2014/main" id="{F4BBB542-AEB1-4A44-FE8A-9695256D6A73}"/>
              </a:ext>
            </a:extLst>
          </p:cNvPr>
          <p:cNvSpPr txBox="1"/>
          <p:nvPr/>
        </p:nvSpPr>
        <p:spPr>
          <a:xfrm>
            <a:off x="3569881" y="2775120"/>
            <a:ext cx="6097772" cy="369332"/>
          </a:xfrm>
          <a:prstGeom prst="rect">
            <a:avLst/>
          </a:prstGeom>
          <a:noFill/>
        </p:spPr>
        <p:txBody>
          <a:bodyPr wrap="square">
            <a:spAutoFit/>
          </a:bodyPr>
          <a:lstStyle/>
          <a:p>
            <a:r>
              <a:rPr lang="da-DK" dirty="0"/>
              <a:t>.</a:t>
            </a:r>
          </a:p>
        </p:txBody>
      </p:sp>
    </p:spTree>
    <p:extLst>
      <p:ext uri="{BB962C8B-B14F-4D97-AF65-F5344CB8AC3E}">
        <p14:creationId xmlns:p14="http://schemas.microsoft.com/office/powerpoint/2010/main" val="2804231395"/>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135</TotalTime>
  <Words>926</Words>
  <Application>Microsoft Office PowerPoint</Application>
  <PresentationFormat>Widescreen</PresentationFormat>
  <Paragraphs>45</Paragraphs>
  <Slides>9</Slides>
  <Notes>0</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Aptos</vt:lpstr>
      <vt:lpstr>Aptos Display</vt:lpstr>
      <vt:lpstr>Arial</vt:lpstr>
      <vt:lpstr>Calibri</vt:lpstr>
      <vt:lpstr>Office-tema</vt:lpstr>
      <vt:lpstr>Opsamling på kilde: Kalif Omars pagt med de kristne</vt:lpstr>
      <vt:lpstr>Kirkens stilling op til korstogene</vt:lpstr>
      <vt:lpstr>Et mega vigtigt spørgsmål: Hvorfor korstog?</vt:lpstr>
      <vt:lpstr>Lektierne:</vt:lpstr>
      <vt:lpstr>Genopfriskning: Udgangspunkt: Den arabiske/islamiske ekspansion</vt:lpstr>
      <vt:lpstr>Det byzantinske rige – det østromerske rige – ”Rom” flyttes mod øst</vt:lpstr>
      <vt:lpstr>Kirkens stilling op til korstogene</vt:lpstr>
      <vt:lpstr>Optakt til korstog</vt:lpstr>
      <vt:lpstr>Pave Urbans tale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Mine Mølgaard</dc:creator>
  <cp:lastModifiedBy>Mine Mølgaard</cp:lastModifiedBy>
  <cp:revision>1</cp:revision>
  <dcterms:created xsi:type="dcterms:W3CDTF">2025-09-03T18:18:07Z</dcterms:created>
  <dcterms:modified xsi:type="dcterms:W3CDTF">2025-09-03T20:33:38Z</dcterms:modified>
</cp:coreProperties>
</file>