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57" r:id="rId3"/>
    <p:sldId id="258" r:id="rId4"/>
    <p:sldId id="259" r:id="rId5"/>
    <p:sldId id="260" r:id="rId6"/>
    <p:sldId id="262"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6" autoAdjust="0"/>
    <p:restoredTop sz="94660"/>
  </p:normalViewPr>
  <p:slideViewPr>
    <p:cSldViewPr snapToGrid="0">
      <p:cViewPr varScale="1">
        <p:scale>
          <a:sx n="56" d="100"/>
          <a:sy n="56" d="100"/>
        </p:scale>
        <p:origin x="4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DE6C8-AB1D-4204-BC9C-3366B0BF0435}"/>
              </a:ext>
            </a:extLst>
          </p:cNvPr>
          <p:cNvSpPr>
            <a:spLocks noGrp="1"/>
          </p:cNvSpPr>
          <p:nvPr>
            <p:ph type="ctrTitle"/>
          </p:nvPr>
        </p:nvSpPr>
        <p:spPr>
          <a:xfrm>
            <a:off x="704088" y="889820"/>
            <a:ext cx="9989574" cy="3598606"/>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7A7B9009-EE50-4EE5-B6EB-CD6EC83D3FA3}"/>
              </a:ext>
            </a:extLst>
          </p:cNvPr>
          <p:cNvSpPr>
            <a:spLocks noGrp="1"/>
          </p:cNvSpPr>
          <p:nvPr>
            <p:ph type="subTitle" idx="1"/>
          </p:nvPr>
        </p:nvSpPr>
        <p:spPr>
          <a:xfrm>
            <a:off x="704088" y="4488426"/>
            <a:ext cx="6991776" cy="130277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99C8667E-058A-436F-B8EA-5B3A99D43D09}"/>
              </a:ext>
            </a:extLst>
          </p:cNvPr>
          <p:cNvSpPr>
            <a:spLocks noGrp="1"/>
          </p:cNvSpPr>
          <p:nvPr>
            <p:ph type="dt" sz="half" idx="10"/>
          </p:nvPr>
        </p:nvSpPr>
        <p:spPr/>
        <p:txBody>
          <a:bodyPr/>
          <a:lstStyle/>
          <a:p>
            <a:fld id="{D1D1EADE-8E88-4C7C-8AC5-FB148DE4940E}" type="datetime1">
              <a:rPr lang="en-US" smtClean="0"/>
              <a:t>9/8/2025</a:t>
            </a:fld>
            <a:endParaRPr lang="en-US"/>
          </a:p>
        </p:txBody>
      </p:sp>
      <p:sp>
        <p:nvSpPr>
          <p:cNvPr id="5" name="Footer Placeholder 4">
            <a:extLst>
              <a:ext uri="{FF2B5EF4-FFF2-40B4-BE49-F238E27FC236}">
                <a16:creationId xmlns:a16="http://schemas.microsoft.com/office/drawing/2014/main" id="{52680305-1AD7-482D-BFFD-6CDB83AB39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E5762A1-52E9-402D-B65E-DF193E44CE83}"/>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469774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359C1-C098-4BF4-A55D-782F4E606B8A}"/>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3D343C7E-1E8B-4D38-9B81-1AA2A8978E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8A70B00-53AE-4D3F-91BE-A8D789ED9864}"/>
              </a:ext>
            </a:extLst>
          </p:cNvPr>
          <p:cNvSpPr>
            <a:spLocks noGrp="1"/>
          </p:cNvSpPr>
          <p:nvPr>
            <p:ph type="dt" sz="half" idx="10"/>
          </p:nvPr>
        </p:nvSpPr>
        <p:spPr/>
        <p:txBody>
          <a:bodyPr/>
          <a:lstStyle/>
          <a:p>
            <a:fld id="{EC3C8B9C-477D-492A-96AD-1FC2CC997A73}" type="datetime1">
              <a:rPr lang="en-US" smtClean="0"/>
              <a:t>9/8/2025</a:t>
            </a:fld>
            <a:endParaRPr lang="en-US"/>
          </a:p>
        </p:txBody>
      </p:sp>
      <p:sp>
        <p:nvSpPr>
          <p:cNvPr id="5" name="Footer Placeholder 4">
            <a:extLst>
              <a:ext uri="{FF2B5EF4-FFF2-40B4-BE49-F238E27FC236}">
                <a16:creationId xmlns:a16="http://schemas.microsoft.com/office/drawing/2014/main" id="{06647FC7-8124-4F70-A849-B6BCC5189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47CEBE4-50DC-47DB-B699-CCC024336C9F}"/>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1493324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418279-D3B8-4C6A-AB74-9DE377771270}"/>
              </a:ext>
            </a:extLst>
          </p:cNvPr>
          <p:cNvSpPr>
            <a:spLocks noGrp="1"/>
          </p:cNvSpPr>
          <p:nvPr>
            <p:ph type="title" orient="vert"/>
          </p:nvPr>
        </p:nvSpPr>
        <p:spPr>
          <a:xfrm>
            <a:off x="9242322" y="997974"/>
            <a:ext cx="2349043" cy="498495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E28F733C-9309-4197-BACA-207CDC8935C9}"/>
              </a:ext>
            </a:extLst>
          </p:cNvPr>
          <p:cNvSpPr>
            <a:spLocks noGrp="1"/>
          </p:cNvSpPr>
          <p:nvPr>
            <p:ph type="body" orient="vert" idx="1"/>
          </p:nvPr>
        </p:nvSpPr>
        <p:spPr>
          <a:xfrm>
            <a:off x="768927" y="997973"/>
            <a:ext cx="8473395" cy="49849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ACD4D0-5BE6-412D-B08B-5DFFD593513E}"/>
              </a:ext>
            </a:extLst>
          </p:cNvPr>
          <p:cNvSpPr>
            <a:spLocks noGrp="1"/>
          </p:cNvSpPr>
          <p:nvPr>
            <p:ph type="dt" sz="half" idx="10"/>
          </p:nvPr>
        </p:nvSpPr>
        <p:spPr/>
        <p:txBody>
          <a:bodyPr/>
          <a:lstStyle/>
          <a:p>
            <a:fld id="{42D3AED5-E26D-4E29-B1B3-7847B6779594}" type="datetime1">
              <a:rPr lang="en-US" smtClean="0"/>
              <a:t>9/8/2025</a:t>
            </a:fld>
            <a:endParaRPr lang="en-US"/>
          </a:p>
        </p:txBody>
      </p:sp>
      <p:sp>
        <p:nvSpPr>
          <p:cNvPr id="5" name="Footer Placeholder 4">
            <a:extLst>
              <a:ext uri="{FF2B5EF4-FFF2-40B4-BE49-F238E27FC236}">
                <a16:creationId xmlns:a16="http://schemas.microsoft.com/office/drawing/2014/main" id="{55021651-B786-4A39-A10F-F5231D0A2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4504D2D-9379-40DE-9F45-3004BE54F16B}"/>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2095219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87CA6-BFD9-4CB1-8892-F6B062E8244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0CDA8C3-9C0C-4E52-9A62-E4DB159E6B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CC3EC35-E02F-41FF-9232-F90692A902FC}"/>
              </a:ext>
            </a:extLst>
          </p:cNvPr>
          <p:cNvSpPr>
            <a:spLocks noGrp="1"/>
          </p:cNvSpPr>
          <p:nvPr>
            <p:ph type="dt" sz="half" idx="10"/>
          </p:nvPr>
        </p:nvSpPr>
        <p:spPr/>
        <p:txBody>
          <a:bodyPr/>
          <a:lstStyle/>
          <a:p>
            <a:fld id="{157B6794-849E-4626-908B-D15793550EFB}" type="datetime1">
              <a:rPr lang="en-US" smtClean="0"/>
              <a:t>9/8/2025</a:t>
            </a:fld>
            <a:endParaRPr lang="en-US"/>
          </a:p>
        </p:txBody>
      </p:sp>
      <p:sp>
        <p:nvSpPr>
          <p:cNvPr id="5" name="Footer Placeholder 4">
            <a:extLst>
              <a:ext uri="{FF2B5EF4-FFF2-40B4-BE49-F238E27FC236}">
                <a16:creationId xmlns:a16="http://schemas.microsoft.com/office/drawing/2014/main" id="{39D13D38-5DF1-443B-8A12-71E834FDC6A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5E644A-4A37-4757-9809-5B035E2874E6}"/>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1473408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6578B-CD85-4BF1-A729-E8E8079B595F}"/>
              </a:ext>
            </a:extLst>
          </p:cNvPr>
          <p:cNvSpPr>
            <a:spLocks noGrp="1"/>
          </p:cNvSpPr>
          <p:nvPr>
            <p:ph type="title"/>
          </p:nvPr>
        </p:nvSpPr>
        <p:spPr>
          <a:xfrm>
            <a:off x="715383" y="1709738"/>
            <a:ext cx="10632067"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58448C1-C13F-4826-8347-EEB00A6643D6}"/>
              </a:ext>
            </a:extLst>
          </p:cNvPr>
          <p:cNvSpPr>
            <a:spLocks noGrp="1"/>
          </p:cNvSpPr>
          <p:nvPr>
            <p:ph type="body" idx="1"/>
          </p:nvPr>
        </p:nvSpPr>
        <p:spPr>
          <a:xfrm>
            <a:off x="715383" y="4589463"/>
            <a:ext cx="10632067"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806546A-957F-4C4D-9744-1177AD258E10}"/>
              </a:ext>
            </a:extLst>
          </p:cNvPr>
          <p:cNvSpPr>
            <a:spLocks noGrp="1"/>
          </p:cNvSpPr>
          <p:nvPr>
            <p:ph type="dt" sz="half" idx="10"/>
          </p:nvPr>
        </p:nvSpPr>
        <p:spPr/>
        <p:txBody>
          <a:bodyPr/>
          <a:lstStyle/>
          <a:p>
            <a:fld id="{63DB64E7-5594-42A3-ADBF-E95A7ACEAD64}" type="datetime1">
              <a:rPr lang="en-US" smtClean="0"/>
              <a:t>9/8/2025</a:t>
            </a:fld>
            <a:endParaRPr lang="en-US"/>
          </a:p>
        </p:txBody>
      </p:sp>
      <p:sp>
        <p:nvSpPr>
          <p:cNvPr id="5" name="Footer Placeholder 4">
            <a:extLst>
              <a:ext uri="{FF2B5EF4-FFF2-40B4-BE49-F238E27FC236}">
                <a16:creationId xmlns:a16="http://schemas.microsoft.com/office/drawing/2014/main" id="{B1DB149C-CC63-4E3A-A83D-EF637EB519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B94775-7982-41EC-B584-D51224D38F77}"/>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2229358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E4BD8-507D-48E4-A624-F16A741C3609}"/>
              </a:ext>
            </a:extLst>
          </p:cNvPr>
          <p:cNvSpPr>
            <a:spLocks noGrp="1"/>
          </p:cNvSpPr>
          <p:nvPr>
            <p:ph type="title"/>
          </p:nvPr>
        </p:nvSpPr>
        <p:spPr>
          <a:xfrm>
            <a:off x="700635" y="914400"/>
            <a:ext cx="10691265" cy="130759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10A07E4-3A39-457C-A059-7DFB6039D947}"/>
              </a:ext>
            </a:extLst>
          </p:cNvPr>
          <p:cNvSpPr>
            <a:spLocks noGrp="1"/>
          </p:cNvSpPr>
          <p:nvPr>
            <p:ph sz="half" idx="1"/>
          </p:nvPr>
        </p:nvSpPr>
        <p:spPr>
          <a:xfrm>
            <a:off x="704088"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B141E17-47CE-4A78-B0FA-0E9786DA67C5}"/>
              </a:ext>
            </a:extLst>
          </p:cNvPr>
          <p:cNvSpPr>
            <a:spLocks noGrp="1"/>
          </p:cNvSpPr>
          <p:nvPr>
            <p:ph sz="half" idx="2"/>
          </p:nvPr>
        </p:nvSpPr>
        <p:spPr>
          <a:xfrm>
            <a:off x="6181344" y="2221992"/>
            <a:ext cx="5212080" cy="37398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9F02C13-D3ED-4044-9716-F29D79A184C9}"/>
              </a:ext>
            </a:extLst>
          </p:cNvPr>
          <p:cNvSpPr>
            <a:spLocks noGrp="1"/>
          </p:cNvSpPr>
          <p:nvPr>
            <p:ph type="dt" sz="half" idx="10"/>
          </p:nvPr>
        </p:nvSpPr>
        <p:spPr/>
        <p:txBody>
          <a:bodyPr/>
          <a:lstStyle/>
          <a:p>
            <a:fld id="{18462B0B-D248-4FFB-8695-AD7FA4B1284A}" type="datetime1">
              <a:rPr lang="en-US" smtClean="0"/>
              <a:t>9/8/2025</a:t>
            </a:fld>
            <a:endParaRPr lang="en-US"/>
          </a:p>
        </p:txBody>
      </p:sp>
      <p:sp>
        <p:nvSpPr>
          <p:cNvPr id="6" name="Footer Placeholder 5">
            <a:extLst>
              <a:ext uri="{FF2B5EF4-FFF2-40B4-BE49-F238E27FC236}">
                <a16:creationId xmlns:a16="http://schemas.microsoft.com/office/drawing/2014/main" id="{8AF334AD-FB29-4355-B5CF-85E61B4F340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A5AA154-790C-4774-9C21-8C543E733F26}"/>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251953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7DD35-7673-4F88-86B0-634883B5E345}"/>
              </a:ext>
            </a:extLst>
          </p:cNvPr>
          <p:cNvSpPr>
            <a:spLocks noGrp="1"/>
          </p:cNvSpPr>
          <p:nvPr>
            <p:ph type="title"/>
          </p:nvPr>
        </p:nvSpPr>
        <p:spPr>
          <a:xfrm>
            <a:off x="704087" y="929147"/>
            <a:ext cx="10689336" cy="798451"/>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EC820D7-3E0B-47C6-A583-C4C839C5AF03}"/>
              </a:ext>
            </a:extLst>
          </p:cNvPr>
          <p:cNvSpPr>
            <a:spLocks noGrp="1"/>
          </p:cNvSpPr>
          <p:nvPr>
            <p:ph type="body" idx="1"/>
          </p:nvPr>
        </p:nvSpPr>
        <p:spPr>
          <a:xfrm>
            <a:off x="704088"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A839A7B-97D5-400F-B802-A0FF28FE9F15}"/>
              </a:ext>
            </a:extLst>
          </p:cNvPr>
          <p:cNvSpPr>
            <a:spLocks noGrp="1"/>
          </p:cNvSpPr>
          <p:nvPr>
            <p:ph sz="half" idx="2"/>
          </p:nvPr>
        </p:nvSpPr>
        <p:spPr>
          <a:xfrm>
            <a:off x="704088"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2E0ECA2-DBF1-4681-9DFA-93AFD1B371DB}"/>
              </a:ext>
            </a:extLst>
          </p:cNvPr>
          <p:cNvSpPr>
            <a:spLocks noGrp="1"/>
          </p:cNvSpPr>
          <p:nvPr>
            <p:ph type="body" sz="quarter" idx="3"/>
          </p:nvPr>
        </p:nvSpPr>
        <p:spPr>
          <a:xfrm>
            <a:off x="6181344" y="1756538"/>
            <a:ext cx="5212080" cy="657225"/>
          </a:xfrm>
        </p:spPr>
        <p:txBody>
          <a:bodyPr anchor="b">
            <a:normAutofit/>
          </a:bodyPr>
          <a:lstStyle>
            <a:lvl1pPr marL="0" indent="0">
              <a:buNone/>
              <a:defRPr sz="16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90EBBBB-517F-4ED7-9E51-CF0F7590B4D4}"/>
              </a:ext>
            </a:extLst>
          </p:cNvPr>
          <p:cNvSpPr>
            <a:spLocks noGrp="1"/>
          </p:cNvSpPr>
          <p:nvPr>
            <p:ph sz="quarter" idx="4"/>
          </p:nvPr>
        </p:nvSpPr>
        <p:spPr>
          <a:xfrm>
            <a:off x="6181344" y="2442702"/>
            <a:ext cx="5212080" cy="35191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511B5C7-1E37-478F-B4B0-C7202FFE41B9}"/>
              </a:ext>
            </a:extLst>
          </p:cNvPr>
          <p:cNvSpPr>
            <a:spLocks noGrp="1"/>
          </p:cNvSpPr>
          <p:nvPr>
            <p:ph type="dt" sz="half" idx="10"/>
          </p:nvPr>
        </p:nvSpPr>
        <p:spPr/>
        <p:txBody>
          <a:bodyPr/>
          <a:lstStyle/>
          <a:p>
            <a:fld id="{D0378EFB-9159-4510-B73F-4F0409ADE937}" type="datetime1">
              <a:rPr lang="en-US" smtClean="0"/>
              <a:t>9/8/2025</a:t>
            </a:fld>
            <a:endParaRPr lang="en-US"/>
          </a:p>
        </p:txBody>
      </p:sp>
      <p:sp>
        <p:nvSpPr>
          <p:cNvPr id="8" name="Footer Placeholder 7">
            <a:extLst>
              <a:ext uri="{FF2B5EF4-FFF2-40B4-BE49-F238E27FC236}">
                <a16:creationId xmlns:a16="http://schemas.microsoft.com/office/drawing/2014/main" id="{9153F7EF-507C-4CB3-86C5-8B34FFFC1D8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8E3DEA6-E4EB-4C2A-8B4F-55EC965B6219}"/>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1294057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2964-A933-4B98-A141-A4B316DAFA9F}"/>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5D684C9D-23DA-42B0-9DD3-7592F72E8DC9}"/>
              </a:ext>
            </a:extLst>
          </p:cNvPr>
          <p:cNvSpPr>
            <a:spLocks noGrp="1"/>
          </p:cNvSpPr>
          <p:nvPr>
            <p:ph type="dt" sz="half" idx="10"/>
          </p:nvPr>
        </p:nvSpPr>
        <p:spPr/>
        <p:txBody>
          <a:bodyPr/>
          <a:lstStyle/>
          <a:p>
            <a:fld id="{89BC9412-2452-4BED-A324-9D8C115361AD}" type="datetime1">
              <a:rPr lang="en-US" smtClean="0"/>
              <a:t>9/8/2025</a:t>
            </a:fld>
            <a:endParaRPr lang="en-US"/>
          </a:p>
        </p:txBody>
      </p:sp>
      <p:sp>
        <p:nvSpPr>
          <p:cNvPr id="4" name="Footer Placeholder 3">
            <a:extLst>
              <a:ext uri="{FF2B5EF4-FFF2-40B4-BE49-F238E27FC236}">
                <a16:creationId xmlns:a16="http://schemas.microsoft.com/office/drawing/2014/main" id="{68BF8F05-876F-49D8-AE30-5BB2A91ECD5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53D20DA-9260-4577-BB51-789570A243AF}"/>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1719625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2C1F24-E0A1-45A7-8EF5-92CD9799341C}"/>
              </a:ext>
            </a:extLst>
          </p:cNvPr>
          <p:cNvSpPr>
            <a:spLocks noGrp="1"/>
          </p:cNvSpPr>
          <p:nvPr>
            <p:ph type="dt" sz="half" idx="10"/>
          </p:nvPr>
        </p:nvSpPr>
        <p:spPr/>
        <p:txBody>
          <a:bodyPr/>
          <a:lstStyle/>
          <a:p>
            <a:fld id="{F5318F62-D251-40E8-A23C-F4CFE9FEAB41}" type="datetime1">
              <a:rPr lang="en-US" smtClean="0"/>
              <a:t>9/8/2025</a:t>
            </a:fld>
            <a:endParaRPr lang="en-US"/>
          </a:p>
        </p:txBody>
      </p:sp>
      <p:sp>
        <p:nvSpPr>
          <p:cNvPr id="3" name="Footer Placeholder 2">
            <a:extLst>
              <a:ext uri="{FF2B5EF4-FFF2-40B4-BE49-F238E27FC236}">
                <a16:creationId xmlns:a16="http://schemas.microsoft.com/office/drawing/2014/main" id="{3E021C19-210E-46B0-9036-5D8AECC9260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A880FEF-487E-44DF-8615-DF2210419602}"/>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2211756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568EE-74C8-43A6-90BC-2DDD965CF64A}"/>
              </a:ext>
            </a:extLst>
          </p:cNvPr>
          <p:cNvSpPr>
            <a:spLocks noGrp="1"/>
          </p:cNvSpPr>
          <p:nvPr>
            <p:ph type="title"/>
          </p:nvPr>
        </p:nvSpPr>
        <p:spPr>
          <a:xfrm>
            <a:off x="704088" y="1069848"/>
            <a:ext cx="4093599" cy="1316736"/>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71C35AC-CAE3-48CF-A3E4-A075C9FDD71B}"/>
              </a:ext>
            </a:extLst>
          </p:cNvPr>
          <p:cNvSpPr>
            <a:spLocks noGrp="1"/>
          </p:cNvSpPr>
          <p:nvPr>
            <p:ph idx="1"/>
          </p:nvPr>
        </p:nvSpPr>
        <p:spPr>
          <a:xfrm>
            <a:off x="5183188" y="1069848"/>
            <a:ext cx="6172200" cy="47912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D9D03EA-5FAD-4609-A2B8-624E426847E3}"/>
              </a:ext>
            </a:extLst>
          </p:cNvPr>
          <p:cNvSpPr>
            <a:spLocks noGrp="1"/>
          </p:cNvSpPr>
          <p:nvPr>
            <p:ph type="body" sz="half" idx="2"/>
          </p:nvPr>
        </p:nvSpPr>
        <p:spPr>
          <a:xfrm>
            <a:off x="704088" y="2551176"/>
            <a:ext cx="4093599" cy="331927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58D2EA-2191-4216-B64D-067BDFE12375}"/>
              </a:ext>
            </a:extLst>
          </p:cNvPr>
          <p:cNvSpPr>
            <a:spLocks noGrp="1"/>
          </p:cNvSpPr>
          <p:nvPr>
            <p:ph type="dt" sz="half" idx="10"/>
          </p:nvPr>
        </p:nvSpPr>
        <p:spPr/>
        <p:txBody>
          <a:bodyPr/>
          <a:lstStyle/>
          <a:p>
            <a:fld id="{44F76144-149E-4874-93A5-554A0357CF82}" type="datetime1">
              <a:rPr lang="en-US" smtClean="0"/>
              <a:t>9/8/2025</a:t>
            </a:fld>
            <a:endParaRPr lang="en-US"/>
          </a:p>
        </p:txBody>
      </p:sp>
      <p:sp>
        <p:nvSpPr>
          <p:cNvPr id="6" name="Footer Placeholder 5">
            <a:extLst>
              <a:ext uri="{FF2B5EF4-FFF2-40B4-BE49-F238E27FC236}">
                <a16:creationId xmlns:a16="http://schemas.microsoft.com/office/drawing/2014/main" id="{78042128-DAB4-481C-BEE6-3523E8E88BA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E50E382-C500-4A4C-A7C6-43860383AB91}"/>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3469266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FE98B-EACF-4251-A8AF-0D9EDD17C664}"/>
              </a:ext>
            </a:extLst>
          </p:cNvPr>
          <p:cNvSpPr>
            <a:spLocks noGrp="1"/>
          </p:cNvSpPr>
          <p:nvPr>
            <p:ph type="title"/>
          </p:nvPr>
        </p:nvSpPr>
        <p:spPr>
          <a:xfrm>
            <a:off x="704088" y="1066800"/>
            <a:ext cx="4103431" cy="131752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905F473-761A-4002-AF70-9FF878D0139E}"/>
              </a:ext>
            </a:extLst>
          </p:cNvPr>
          <p:cNvSpPr>
            <a:spLocks noGrp="1"/>
          </p:cNvSpPr>
          <p:nvPr>
            <p:ph type="pic" idx="1"/>
          </p:nvPr>
        </p:nvSpPr>
        <p:spPr>
          <a:xfrm>
            <a:off x="5183188" y="1066800"/>
            <a:ext cx="6172200" cy="47942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FA0C2E6A-F834-4540-BB00-E13CB45DC362}"/>
              </a:ext>
            </a:extLst>
          </p:cNvPr>
          <p:cNvSpPr>
            <a:spLocks noGrp="1"/>
          </p:cNvSpPr>
          <p:nvPr>
            <p:ph type="body" sz="half" idx="2"/>
          </p:nvPr>
        </p:nvSpPr>
        <p:spPr>
          <a:xfrm>
            <a:off x="704088" y="2552700"/>
            <a:ext cx="4103431" cy="33162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C38EAB-AD63-415C-B263-BA1D8FBE3CB0}"/>
              </a:ext>
            </a:extLst>
          </p:cNvPr>
          <p:cNvSpPr>
            <a:spLocks noGrp="1"/>
          </p:cNvSpPr>
          <p:nvPr>
            <p:ph type="dt" sz="half" idx="10"/>
          </p:nvPr>
        </p:nvSpPr>
        <p:spPr/>
        <p:txBody>
          <a:bodyPr/>
          <a:lstStyle/>
          <a:p>
            <a:fld id="{50BA65D8-0540-4835-AE5C-25D29DBA01BE}" type="datetime1">
              <a:rPr lang="en-US" smtClean="0"/>
              <a:t>9/8/2025</a:t>
            </a:fld>
            <a:endParaRPr lang="en-US"/>
          </a:p>
        </p:txBody>
      </p:sp>
      <p:sp>
        <p:nvSpPr>
          <p:cNvPr id="6" name="Footer Placeholder 5">
            <a:extLst>
              <a:ext uri="{FF2B5EF4-FFF2-40B4-BE49-F238E27FC236}">
                <a16:creationId xmlns:a16="http://schemas.microsoft.com/office/drawing/2014/main" id="{422E5541-B6DE-45E8-BCFE-0DFC4F57407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BB78D45-289B-46AF-8CB9-E6150BEA17ED}"/>
              </a:ext>
            </a:extLst>
          </p:cNvPr>
          <p:cNvSpPr>
            <a:spLocks noGrp="1"/>
          </p:cNvSpPr>
          <p:nvPr>
            <p:ph type="sldNum" sz="quarter" idx="12"/>
          </p:nvPr>
        </p:nvSpPr>
        <p:spPr/>
        <p:txBody>
          <a:bodyPr/>
          <a:lstStyle/>
          <a:p>
            <a:fld id="{87E7843D-FF13-4365-9478-9625B70A2705}" type="slidenum">
              <a:rPr lang="en-US" smtClean="0"/>
              <a:t>‹nr.›</a:t>
            </a:fld>
            <a:endParaRPr lang="en-US"/>
          </a:p>
        </p:txBody>
      </p:sp>
    </p:spTree>
    <p:extLst>
      <p:ext uri="{BB962C8B-B14F-4D97-AF65-F5344CB8AC3E}">
        <p14:creationId xmlns:p14="http://schemas.microsoft.com/office/powerpoint/2010/main" val="3057280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A362AC-B59F-4AC7-B279-57DDD5336BCA}"/>
              </a:ext>
            </a:extLst>
          </p:cNvPr>
          <p:cNvSpPr>
            <a:spLocks noGrp="1"/>
          </p:cNvSpPr>
          <p:nvPr>
            <p:ph type="title"/>
          </p:nvPr>
        </p:nvSpPr>
        <p:spPr>
          <a:xfrm>
            <a:off x="700635" y="914400"/>
            <a:ext cx="10691265" cy="13075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E6042DB-75BD-4EC1-B6D9-8A72EF940CAA}"/>
              </a:ext>
            </a:extLst>
          </p:cNvPr>
          <p:cNvSpPr>
            <a:spLocks noGrp="1"/>
          </p:cNvSpPr>
          <p:nvPr>
            <p:ph type="body" idx="1"/>
          </p:nvPr>
        </p:nvSpPr>
        <p:spPr>
          <a:xfrm>
            <a:off x="700635" y="2221992"/>
            <a:ext cx="10691265" cy="37398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1DD1378-7C96-4079-B44C-3D86B4657596}"/>
              </a:ext>
            </a:extLst>
          </p:cNvPr>
          <p:cNvSpPr>
            <a:spLocks noGrp="1"/>
          </p:cNvSpPr>
          <p:nvPr>
            <p:ph type="dt" sz="half" idx="2"/>
          </p:nvPr>
        </p:nvSpPr>
        <p:spPr>
          <a:xfrm>
            <a:off x="8369448" y="6356350"/>
            <a:ext cx="2549564" cy="365125"/>
          </a:xfrm>
          <a:prstGeom prst="rect">
            <a:avLst/>
          </a:prstGeom>
        </p:spPr>
        <p:txBody>
          <a:bodyPr vert="horz" lIns="91440" tIns="45720" rIns="91440" bIns="45720" rtlCol="0" anchor="ctr"/>
          <a:lstStyle>
            <a:lvl1pPr algn="r">
              <a:defRPr sz="1050">
                <a:solidFill>
                  <a:schemeClr val="tx1"/>
                </a:solidFill>
                <a:latin typeface="+mj-lt"/>
              </a:defRPr>
            </a:lvl1pPr>
          </a:lstStyle>
          <a:p>
            <a:fld id="{E31BA835-12AC-4E8F-955A-EA3F4DE2791F}" type="datetime1">
              <a:rPr lang="en-US" smtClean="0"/>
              <a:t>9/8/2025</a:t>
            </a:fld>
            <a:endParaRPr lang="en-US"/>
          </a:p>
        </p:txBody>
      </p:sp>
      <p:sp>
        <p:nvSpPr>
          <p:cNvPr id="5" name="Footer Placeholder 4">
            <a:extLst>
              <a:ext uri="{FF2B5EF4-FFF2-40B4-BE49-F238E27FC236}">
                <a16:creationId xmlns:a16="http://schemas.microsoft.com/office/drawing/2014/main" id="{D19B6B78-577F-43F5-BAEE-BF72484C9850}"/>
              </a:ext>
            </a:extLst>
          </p:cNvPr>
          <p:cNvSpPr>
            <a:spLocks noGrp="1"/>
          </p:cNvSpPr>
          <p:nvPr>
            <p:ph type="ftr" sz="quarter" idx="3"/>
          </p:nvPr>
        </p:nvSpPr>
        <p:spPr>
          <a:xfrm>
            <a:off x="704088" y="6356350"/>
            <a:ext cx="4539727" cy="365125"/>
          </a:xfrm>
          <a:prstGeom prst="rect">
            <a:avLst/>
          </a:prstGeom>
        </p:spPr>
        <p:txBody>
          <a:bodyPr vert="horz" lIns="91440" tIns="45720" rIns="91440" bIns="45720" rtlCol="0" anchor="ctr"/>
          <a:lstStyle>
            <a:lvl1pPr algn="l">
              <a:defRPr sz="1050">
                <a:solidFill>
                  <a:schemeClr val="tx1"/>
                </a:solidFill>
                <a:latin typeface="+mj-lt"/>
              </a:defRPr>
            </a:lvl1pPr>
          </a:lstStyle>
          <a:p>
            <a:endParaRPr lang="en-US" dirty="0"/>
          </a:p>
        </p:txBody>
      </p:sp>
      <p:sp>
        <p:nvSpPr>
          <p:cNvPr id="6" name="Slide Number Placeholder 5">
            <a:extLst>
              <a:ext uri="{FF2B5EF4-FFF2-40B4-BE49-F238E27FC236}">
                <a16:creationId xmlns:a16="http://schemas.microsoft.com/office/drawing/2014/main" id="{A8CC75B8-AF8F-4D8A-9B3D-D1951A64BADB}"/>
              </a:ext>
            </a:extLst>
          </p:cNvPr>
          <p:cNvSpPr>
            <a:spLocks noGrp="1"/>
          </p:cNvSpPr>
          <p:nvPr>
            <p:ph type="sldNum" sz="quarter" idx="4"/>
          </p:nvPr>
        </p:nvSpPr>
        <p:spPr>
          <a:xfrm>
            <a:off x="10919012" y="6356350"/>
            <a:ext cx="672354" cy="365125"/>
          </a:xfrm>
          <a:prstGeom prst="rect">
            <a:avLst/>
          </a:prstGeom>
        </p:spPr>
        <p:txBody>
          <a:bodyPr vert="horz" lIns="91440" tIns="45720" rIns="91440" bIns="45720" rtlCol="0" anchor="ctr"/>
          <a:lstStyle>
            <a:lvl1pPr algn="r">
              <a:defRPr sz="1800">
                <a:solidFill>
                  <a:schemeClr val="tx1"/>
                </a:solidFill>
              </a:defRPr>
            </a:lvl1pPr>
          </a:lstStyle>
          <a:p>
            <a:fld id="{87E7843D-FF13-4365-9478-9625B70A2705}" type="slidenum">
              <a:rPr lang="en-US" smtClean="0"/>
              <a:t>‹nr.›</a:t>
            </a:fld>
            <a:endParaRPr lang="en-US"/>
          </a:p>
        </p:txBody>
      </p:sp>
      <p:cxnSp>
        <p:nvCxnSpPr>
          <p:cNvPr id="7" name="Straight Connector 6">
            <a:extLst>
              <a:ext uri="{FF2B5EF4-FFF2-40B4-BE49-F238E27FC236}">
                <a16:creationId xmlns:a16="http://schemas.microsoft.com/office/drawing/2014/main" id="{F64F9B95-9045-48D2-B9F3-2927E98F54AA}"/>
              </a:ext>
            </a:extLst>
          </p:cNvPr>
          <p:cNvCxnSpPr>
            <a:cxnSpLocks/>
          </p:cNvCxnSpPr>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85AA86F-6A4D-4BCB-A045-D992CDC2959B}"/>
              </a:ext>
            </a:extLst>
          </p:cNvPr>
          <p:cNvCxnSpPr>
            <a:cxnSpLocks/>
          </p:cNvCxnSpPr>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6359238"/>
      </p:ext>
    </p:extLst>
  </p:cSld>
  <p:clrMap bg1="lt1" tx1="dk1" bg2="lt2" tx2="dk2" accent1="accent1" accent2="accent2" accent3="accent3" accent4="accent4" accent5="accent5" accent6="accent6" hlink="hlink" folHlink="folHlink"/>
  <p:sldLayoutIdLst>
    <p:sldLayoutId id="2147483719" r:id="rId1"/>
    <p:sldLayoutId id="2147483718" r:id="rId2"/>
    <p:sldLayoutId id="2147483717" r:id="rId3"/>
    <p:sldLayoutId id="2147483716" r:id="rId4"/>
    <p:sldLayoutId id="2147483715" r:id="rId5"/>
    <p:sldLayoutId id="2147483714" r:id="rId6"/>
    <p:sldLayoutId id="2147483713" r:id="rId7"/>
    <p:sldLayoutId id="2147483712" r:id="rId8"/>
    <p:sldLayoutId id="2147483711" r:id="rId9"/>
    <p:sldLayoutId id="2147483710" r:id="rId10"/>
    <p:sldLayoutId id="2147483709" r:id="rId11"/>
  </p:sldLayoutIdLst>
  <p:hf sldNum="0" hdr="0" ftr="0" dt="0"/>
  <p:txStyles>
    <p:title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4536FE0-D21F-4E5E-76BA-2CBD23DDA9F8}"/>
              </a:ext>
            </a:extLst>
          </p:cNvPr>
          <p:cNvSpPr>
            <a:spLocks noGrp="1"/>
          </p:cNvSpPr>
          <p:nvPr>
            <p:ph type="ctrTitle"/>
          </p:nvPr>
        </p:nvSpPr>
        <p:spPr>
          <a:xfrm>
            <a:off x="8138159" y="1177348"/>
            <a:ext cx="3330906" cy="3441068"/>
          </a:xfrm>
        </p:spPr>
        <p:txBody>
          <a:bodyPr>
            <a:normAutofit/>
          </a:bodyPr>
          <a:lstStyle/>
          <a:p>
            <a:r>
              <a:rPr lang="da-DK" sz="4200" dirty="0"/>
              <a:t>Fra DNA til RNA til protein </a:t>
            </a:r>
          </a:p>
        </p:txBody>
      </p:sp>
      <p:cxnSp>
        <p:nvCxnSpPr>
          <p:cNvPr id="12" name="Straight Connector 11">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5" name="Billede 4">
            <a:extLst>
              <a:ext uri="{FF2B5EF4-FFF2-40B4-BE49-F238E27FC236}">
                <a16:creationId xmlns:a16="http://schemas.microsoft.com/office/drawing/2014/main" id="{2FF9A78A-6326-3D7C-DC17-3FAE449CA5AA}"/>
              </a:ext>
            </a:extLst>
          </p:cNvPr>
          <p:cNvPicPr>
            <a:picLocks noChangeAspect="1"/>
          </p:cNvPicPr>
          <p:nvPr/>
        </p:nvPicPr>
        <p:blipFill>
          <a:blip r:embed="rId2"/>
          <a:stretch>
            <a:fillRect/>
          </a:stretch>
        </p:blipFill>
        <p:spPr>
          <a:xfrm>
            <a:off x="757033" y="863602"/>
            <a:ext cx="7111773" cy="5134757"/>
          </a:xfrm>
          <a:prstGeom prst="rect">
            <a:avLst/>
          </a:prstGeom>
        </p:spPr>
      </p:pic>
      <p:cxnSp>
        <p:nvCxnSpPr>
          <p:cNvPr id="14" name="Straight Connector 13">
            <a:extLst>
              <a:ext uri="{FF2B5EF4-FFF2-40B4-BE49-F238E27FC236}">
                <a16:creationId xmlns:a16="http://schemas.microsoft.com/office/drawing/2014/main" id="{D7CC41EB-2D81-4303-9171-6401B388BA3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34885"/>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5753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kstfelt 2">
            <a:extLst>
              <a:ext uri="{FF2B5EF4-FFF2-40B4-BE49-F238E27FC236}">
                <a16:creationId xmlns:a16="http://schemas.microsoft.com/office/drawing/2014/main" id="{0071CB68-8985-6D3D-48F9-AB008BF1C471}"/>
              </a:ext>
            </a:extLst>
          </p:cNvPr>
          <p:cNvSpPr txBox="1"/>
          <p:nvPr/>
        </p:nvSpPr>
        <p:spPr>
          <a:xfrm>
            <a:off x="1388125" y="1446595"/>
            <a:ext cx="9364338" cy="4247317"/>
          </a:xfrm>
          <a:prstGeom prst="rect">
            <a:avLst/>
          </a:prstGeom>
          <a:noFill/>
        </p:spPr>
        <p:txBody>
          <a:bodyPr wrap="square">
            <a:spAutoFit/>
          </a:bodyPr>
          <a:lstStyle/>
          <a:p>
            <a:r>
              <a:rPr lang="da-DK" dirty="0"/>
              <a:t>Hver celles fænotype bidrager til organismens samlede fænotype. I den enkelte celle styres fænotypen af proteiner der regulerer cellens struktur, stofomsætning, funktion og celledelinger. </a:t>
            </a:r>
          </a:p>
          <a:p>
            <a:endParaRPr lang="da-DK" dirty="0"/>
          </a:p>
          <a:p>
            <a:r>
              <a:rPr lang="da-DK" dirty="0"/>
              <a:t>Proteiner bliver løbende opslidt og nedbrudt, og dermed er der behov for en kontinuerlig udskiftning af gamle proteiner.</a:t>
            </a:r>
          </a:p>
          <a:p>
            <a:endParaRPr lang="da-DK" dirty="0"/>
          </a:p>
          <a:p>
            <a:r>
              <a:rPr lang="da-DK" dirty="0"/>
              <a:t>Proteinsyntesen sørger for dannelsen af nye proteiner, og i en gennemsnitlig celle produceres der millioner nye proteiner dagligt. </a:t>
            </a:r>
          </a:p>
          <a:p>
            <a:endParaRPr lang="da-DK" dirty="0"/>
          </a:p>
          <a:p>
            <a:r>
              <a:rPr lang="da-DK" dirty="0"/>
              <a:t>Proteinsyntesen igangsættes kun når cellen har behov for nye proteiner. Signalerne der bestemmer hvornår, hvilke og hvor mange proteiner der skal syntetiseres, stammer enten fra cellen selv eller fra dens omgivelser. </a:t>
            </a:r>
          </a:p>
          <a:p>
            <a:endParaRPr lang="da-DK" dirty="0"/>
          </a:p>
          <a:p>
            <a:r>
              <a:rPr lang="da-DK" dirty="0"/>
              <a:t>Selve proteinsyntesen er en todelt proces der består af en transskription i cellekernen og en translation i cytoplasmaet. </a:t>
            </a:r>
          </a:p>
        </p:txBody>
      </p:sp>
      <p:sp>
        <p:nvSpPr>
          <p:cNvPr id="4" name="Rektangel 3">
            <a:extLst>
              <a:ext uri="{FF2B5EF4-FFF2-40B4-BE49-F238E27FC236}">
                <a16:creationId xmlns:a16="http://schemas.microsoft.com/office/drawing/2014/main" id="{AB6BF56B-96F9-C1DA-8407-3CDF225C406B}"/>
              </a:ext>
            </a:extLst>
          </p:cNvPr>
          <p:cNvSpPr/>
          <p:nvPr/>
        </p:nvSpPr>
        <p:spPr>
          <a:xfrm>
            <a:off x="727113" y="136134"/>
            <a:ext cx="3349128" cy="1027954"/>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Proteinsyntese</a:t>
            </a:r>
          </a:p>
        </p:txBody>
      </p:sp>
    </p:spTree>
    <p:extLst>
      <p:ext uri="{BB962C8B-B14F-4D97-AF65-F5344CB8AC3E}">
        <p14:creationId xmlns:p14="http://schemas.microsoft.com/office/powerpoint/2010/main" val="607235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F64F9B95-9045-48D2-B9F3-2927E98F54A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72390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085AA86F-6A4D-4BCB-A045-D992CDC29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6142781"/>
            <a:ext cx="105918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33E93247-6229-44AB-A550-739E971E6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602B35F-393F-AAFF-067F-BBED29F28191}"/>
              </a:ext>
            </a:extLst>
          </p:cNvPr>
          <p:cNvSpPr>
            <a:spLocks noGrp="1"/>
          </p:cNvSpPr>
          <p:nvPr>
            <p:ph type="title"/>
          </p:nvPr>
        </p:nvSpPr>
        <p:spPr>
          <a:xfrm>
            <a:off x="-1" y="4702835"/>
            <a:ext cx="4153359" cy="978772"/>
          </a:xfrm>
        </p:spPr>
        <p:txBody>
          <a:bodyPr vert="horz" lIns="91440" tIns="45720" rIns="91440" bIns="45720" rtlCol="0" anchor="t">
            <a:noAutofit/>
          </a:bodyPr>
          <a:lstStyle/>
          <a:p>
            <a:r>
              <a:rPr lang="en-US" sz="4400" dirty="0" err="1"/>
              <a:t>Transkription</a:t>
            </a:r>
            <a:r>
              <a:rPr lang="en-US" sz="4400" dirty="0"/>
              <a:t> </a:t>
            </a:r>
            <a:r>
              <a:rPr lang="en-US" sz="4400" dirty="0" err="1"/>
              <a:t>af</a:t>
            </a:r>
            <a:r>
              <a:rPr lang="en-US" sz="4400" dirty="0"/>
              <a:t> et gen = </a:t>
            </a:r>
            <a:r>
              <a:rPr lang="en-US" sz="4400" dirty="0" err="1">
                <a:solidFill>
                  <a:srgbClr val="FF0000"/>
                </a:solidFill>
              </a:rPr>
              <a:t>AFSKRift</a:t>
            </a:r>
            <a:endParaRPr lang="en-US" sz="4400" dirty="0">
              <a:solidFill>
                <a:srgbClr val="FF0000"/>
              </a:solidFill>
            </a:endParaRPr>
          </a:p>
        </p:txBody>
      </p:sp>
      <p:cxnSp>
        <p:nvCxnSpPr>
          <p:cNvPr id="15" name="Straight Connector 14">
            <a:extLst>
              <a:ext uri="{FF2B5EF4-FFF2-40B4-BE49-F238E27FC236}">
                <a16:creationId xmlns:a16="http://schemas.microsoft.com/office/drawing/2014/main" id="{EE2E603F-4A95-4FE8-BB06-211DFD75DBE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00100" y="4555080"/>
            <a:ext cx="10591800" cy="0"/>
          </a:xfrm>
          <a:prstGeom prst="line">
            <a:avLst/>
          </a:prstGeom>
          <a:ln w="4445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Billede 3" descr="Et billede, der indeholder tekst, skærmbillede, Font/skrifttype, diagram&#10;&#10;AI-genereret indhold kan være ukorrekt.">
            <a:extLst>
              <a:ext uri="{FF2B5EF4-FFF2-40B4-BE49-F238E27FC236}">
                <a16:creationId xmlns:a16="http://schemas.microsoft.com/office/drawing/2014/main" id="{54B8E89E-84F6-215D-0C53-C986A315C56B}"/>
              </a:ext>
            </a:extLst>
          </p:cNvPr>
          <p:cNvPicPr>
            <a:picLocks noChangeAspect="1"/>
          </p:cNvPicPr>
          <p:nvPr/>
        </p:nvPicPr>
        <p:blipFill>
          <a:blip r:embed="rId2"/>
          <a:srcRect l="1746" r="5213" b="-2"/>
          <a:stretch>
            <a:fillRect/>
          </a:stretch>
        </p:blipFill>
        <p:spPr>
          <a:xfrm>
            <a:off x="800100" y="712915"/>
            <a:ext cx="10591800" cy="3842162"/>
          </a:xfrm>
          <a:prstGeom prst="rect">
            <a:avLst/>
          </a:prstGeom>
        </p:spPr>
      </p:pic>
      <p:sp>
        <p:nvSpPr>
          <p:cNvPr id="5" name="Rektangel 4">
            <a:extLst>
              <a:ext uri="{FF2B5EF4-FFF2-40B4-BE49-F238E27FC236}">
                <a16:creationId xmlns:a16="http://schemas.microsoft.com/office/drawing/2014/main" id="{104F80FE-F2FE-C48F-7051-78266BC94C00}"/>
              </a:ext>
            </a:extLst>
          </p:cNvPr>
          <p:cNvSpPr/>
          <p:nvPr/>
        </p:nvSpPr>
        <p:spPr>
          <a:xfrm>
            <a:off x="0" y="44135"/>
            <a:ext cx="5144877" cy="1189803"/>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Processen foregår i cellekernen og igangsættes når særlige proteiner kaldet transskriptionsfaktorer samles på DNA-strengen i et område foran genet, som hedder promotoren</a:t>
            </a:r>
          </a:p>
        </p:txBody>
      </p:sp>
      <p:sp>
        <p:nvSpPr>
          <p:cNvPr id="6" name="Rektangel 5">
            <a:extLst>
              <a:ext uri="{FF2B5EF4-FFF2-40B4-BE49-F238E27FC236}">
                <a16:creationId xmlns:a16="http://schemas.microsoft.com/office/drawing/2014/main" id="{931DDD8C-4972-E366-7D7E-6313E134AF04}"/>
              </a:ext>
            </a:extLst>
          </p:cNvPr>
          <p:cNvSpPr/>
          <p:nvPr/>
        </p:nvSpPr>
        <p:spPr>
          <a:xfrm>
            <a:off x="5244029" y="44134"/>
            <a:ext cx="6947971" cy="848221"/>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Transskriptionsfaktorerne skaber en platform hvor enzymet RNA-polymerase kan binde sig til DNA’et. RNA-polymerasen bryder hydrogenbindingerne mellem de to DNA-strenge</a:t>
            </a:r>
          </a:p>
        </p:txBody>
      </p:sp>
      <p:sp>
        <p:nvSpPr>
          <p:cNvPr id="7" name="Rektangel 6">
            <a:extLst>
              <a:ext uri="{FF2B5EF4-FFF2-40B4-BE49-F238E27FC236}">
                <a16:creationId xmlns:a16="http://schemas.microsoft.com/office/drawing/2014/main" id="{F0C6A636-59DB-C0BA-04C3-DDDF565D659B}"/>
              </a:ext>
            </a:extLst>
          </p:cNvPr>
          <p:cNvSpPr/>
          <p:nvPr/>
        </p:nvSpPr>
        <p:spPr>
          <a:xfrm>
            <a:off x="4327792" y="4251720"/>
            <a:ext cx="2480632" cy="2562143"/>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Herefter påbegyndes syntesen af mRNA (messenger-RNA). RNA-polymerasen benytter baseparrings- princippet til at opbygge et mRNA ud fra skabelonstrengen</a:t>
            </a:r>
          </a:p>
        </p:txBody>
      </p:sp>
      <p:sp>
        <p:nvSpPr>
          <p:cNvPr id="8" name="Rektangel 7">
            <a:extLst>
              <a:ext uri="{FF2B5EF4-FFF2-40B4-BE49-F238E27FC236}">
                <a16:creationId xmlns:a16="http://schemas.microsoft.com/office/drawing/2014/main" id="{AD22E744-1745-6658-FF92-246CEC99267D}"/>
              </a:ext>
            </a:extLst>
          </p:cNvPr>
          <p:cNvSpPr/>
          <p:nvPr/>
        </p:nvSpPr>
        <p:spPr>
          <a:xfrm>
            <a:off x="7006728" y="4251711"/>
            <a:ext cx="3635566" cy="2562143"/>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Kun den ene DNA-streng, den kodende streng, indeholder informationen til at danne et protein, men ved at bruge den komplementære streng, skabelon- strengen, kan RNA-polymerasen syntetisere et mRNA der indeholder samme baserækkefølge som den kodende streng</a:t>
            </a:r>
          </a:p>
        </p:txBody>
      </p:sp>
    </p:spTree>
    <p:extLst>
      <p:ext uri="{BB962C8B-B14F-4D97-AF65-F5344CB8AC3E}">
        <p14:creationId xmlns:p14="http://schemas.microsoft.com/office/powerpoint/2010/main" val="2261732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P spid="7"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23D3226D-FB52-5FDC-0074-F7D6CC7861C2}"/>
              </a:ext>
            </a:extLst>
          </p:cNvPr>
          <p:cNvPicPr>
            <a:picLocks noChangeAspect="1"/>
          </p:cNvPicPr>
          <p:nvPr/>
        </p:nvPicPr>
        <p:blipFill>
          <a:blip r:embed="rId2"/>
          <a:stretch>
            <a:fillRect/>
          </a:stretch>
        </p:blipFill>
        <p:spPr>
          <a:xfrm>
            <a:off x="465939" y="2181051"/>
            <a:ext cx="11260121" cy="2495898"/>
          </a:xfrm>
          <a:prstGeom prst="rect">
            <a:avLst/>
          </a:prstGeom>
        </p:spPr>
      </p:pic>
      <p:sp>
        <p:nvSpPr>
          <p:cNvPr id="4" name="Titel 1">
            <a:extLst>
              <a:ext uri="{FF2B5EF4-FFF2-40B4-BE49-F238E27FC236}">
                <a16:creationId xmlns:a16="http://schemas.microsoft.com/office/drawing/2014/main" id="{63AFD4BD-18BC-8306-CEB2-363C0132AB1F}"/>
              </a:ext>
            </a:extLst>
          </p:cNvPr>
          <p:cNvSpPr txBox="1">
            <a:spLocks/>
          </p:cNvSpPr>
          <p:nvPr/>
        </p:nvSpPr>
        <p:spPr>
          <a:xfrm>
            <a:off x="-1" y="4702835"/>
            <a:ext cx="4153359" cy="978772"/>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a:lstStyle>
          <a:p>
            <a:r>
              <a:rPr lang="en-US" sz="4400" dirty="0"/>
              <a:t>Fra </a:t>
            </a:r>
            <a:r>
              <a:rPr lang="en-US" sz="4400" dirty="0" err="1"/>
              <a:t>præ</a:t>
            </a:r>
            <a:r>
              <a:rPr lang="en-US" sz="4400" dirty="0"/>
              <a:t>-mRNA </a:t>
            </a:r>
            <a:r>
              <a:rPr lang="en-US" sz="4400" dirty="0" err="1"/>
              <a:t>til</a:t>
            </a:r>
            <a:r>
              <a:rPr lang="en-US" sz="4400" dirty="0"/>
              <a:t> mRNA</a:t>
            </a:r>
          </a:p>
        </p:txBody>
      </p:sp>
      <p:sp>
        <p:nvSpPr>
          <p:cNvPr id="5" name="Rektangel 4">
            <a:extLst>
              <a:ext uri="{FF2B5EF4-FFF2-40B4-BE49-F238E27FC236}">
                <a16:creationId xmlns:a16="http://schemas.microsoft.com/office/drawing/2014/main" id="{004E7849-1D03-A87D-7093-EFCDC9D53E7C}"/>
              </a:ext>
            </a:extLst>
          </p:cNvPr>
          <p:cNvSpPr/>
          <p:nvPr/>
        </p:nvSpPr>
        <p:spPr>
          <a:xfrm>
            <a:off x="110169" y="176269"/>
            <a:ext cx="2148289" cy="1189822"/>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err="1"/>
              <a:t>Introns</a:t>
            </a:r>
            <a:r>
              <a:rPr lang="da-DK" dirty="0"/>
              <a:t>: Ikke-kodende sekvenser</a:t>
            </a:r>
          </a:p>
        </p:txBody>
      </p:sp>
      <p:sp>
        <p:nvSpPr>
          <p:cNvPr id="6" name="Rektangel 5">
            <a:extLst>
              <a:ext uri="{FF2B5EF4-FFF2-40B4-BE49-F238E27FC236}">
                <a16:creationId xmlns:a16="http://schemas.microsoft.com/office/drawing/2014/main" id="{327782C4-2FAB-08C0-7CBA-6BB2C793A497}"/>
              </a:ext>
            </a:extLst>
          </p:cNvPr>
          <p:cNvSpPr/>
          <p:nvPr/>
        </p:nvSpPr>
        <p:spPr>
          <a:xfrm>
            <a:off x="2432892" y="176269"/>
            <a:ext cx="2148289" cy="1189822"/>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err="1"/>
              <a:t>Extrons</a:t>
            </a:r>
            <a:r>
              <a:rPr lang="da-DK" dirty="0"/>
              <a:t>: kodende sekvenser</a:t>
            </a:r>
          </a:p>
        </p:txBody>
      </p:sp>
      <p:sp>
        <p:nvSpPr>
          <p:cNvPr id="7" name="Rektangel 6">
            <a:extLst>
              <a:ext uri="{FF2B5EF4-FFF2-40B4-BE49-F238E27FC236}">
                <a16:creationId xmlns:a16="http://schemas.microsoft.com/office/drawing/2014/main" id="{9861287D-4AE3-8672-48B5-FF422E6A008D}"/>
              </a:ext>
            </a:extLst>
          </p:cNvPr>
          <p:cNvSpPr/>
          <p:nvPr/>
        </p:nvSpPr>
        <p:spPr>
          <a:xfrm>
            <a:off x="4755615" y="189212"/>
            <a:ext cx="2148289" cy="1189822"/>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err="1"/>
              <a:t>Spliceosomer</a:t>
            </a:r>
            <a:r>
              <a:rPr lang="da-DK" dirty="0"/>
              <a:t>: store enzymkomplekser der klipper </a:t>
            </a:r>
            <a:r>
              <a:rPr lang="da-DK" dirty="0" err="1"/>
              <a:t>introns</a:t>
            </a:r>
            <a:r>
              <a:rPr lang="da-DK" dirty="0"/>
              <a:t> ud af præ-mRNA</a:t>
            </a:r>
          </a:p>
        </p:txBody>
      </p:sp>
      <p:sp>
        <p:nvSpPr>
          <p:cNvPr id="9" name="Rektangel 8">
            <a:extLst>
              <a:ext uri="{FF2B5EF4-FFF2-40B4-BE49-F238E27FC236}">
                <a16:creationId xmlns:a16="http://schemas.microsoft.com/office/drawing/2014/main" id="{F9B4BB12-90EE-2337-93B6-56BE312DECAA}"/>
              </a:ext>
            </a:extLst>
          </p:cNvPr>
          <p:cNvSpPr/>
          <p:nvPr/>
        </p:nvSpPr>
        <p:spPr>
          <a:xfrm>
            <a:off x="7078338" y="189212"/>
            <a:ext cx="2322723" cy="1189822"/>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dirty="0"/>
              <a:t>Hætte og </a:t>
            </a:r>
            <a:r>
              <a:rPr lang="da-DK" dirty="0" err="1"/>
              <a:t>poly</a:t>
            </a:r>
            <a:r>
              <a:rPr lang="da-DK" dirty="0"/>
              <a:t>-A-hale: strukturer der skal stabilisere mRNA i cytoplasma</a:t>
            </a:r>
          </a:p>
        </p:txBody>
      </p:sp>
      <p:sp>
        <p:nvSpPr>
          <p:cNvPr id="10" name="Rektangel: afrundede hjørner 9">
            <a:extLst>
              <a:ext uri="{FF2B5EF4-FFF2-40B4-BE49-F238E27FC236}">
                <a16:creationId xmlns:a16="http://schemas.microsoft.com/office/drawing/2014/main" id="{DF5F7075-7E6F-DA97-A21F-413BD6DBCD52}"/>
              </a:ext>
            </a:extLst>
          </p:cNvPr>
          <p:cNvSpPr/>
          <p:nvPr/>
        </p:nvSpPr>
        <p:spPr>
          <a:xfrm>
            <a:off x="6096000" y="5464366"/>
            <a:ext cx="5857301" cy="1204422"/>
          </a:xfrm>
          <a:prstGeom prst="roundRect">
            <a:avLst/>
          </a:prstGeom>
          <a:solidFill>
            <a:schemeClr val="accent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a:t>I nogle tilfælde kan præ-mRNA splejses på ﬂere forskellige måder, hvilket gør det muligt at danne mere end et protein ud fra et gen. </a:t>
            </a:r>
          </a:p>
        </p:txBody>
      </p:sp>
    </p:spTree>
    <p:extLst>
      <p:ext uri="{BB962C8B-B14F-4D97-AF65-F5344CB8AC3E}">
        <p14:creationId xmlns:p14="http://schemas.microsoft.com/office/powerpoint/2010/main" val="576995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4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7"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2FC55AB7-6D37-CF65-E13A-F12E90A614C9}"/>
              </a:ext>
            </a:extLst>
          </p:cNvPr>
          <p:cNvPicPr>
            <a:picLocks noChangeAspect="1"/>
          </p:cNvPicPr>
          <p:nvPr/>
        </p:nvPicPr>
        <p:blipFill>
          <a:blip r:embed="rId2"/>
          <a:stretch>
            <a:fillRect/>
          </a:stretch>
        </p:blipFill>
        <p:spPr>
          <a:xfrm>
            <a:off x="586450" y="447259"/>
            <a:ext cx="4277322" cy="5963482"/>
          </a:xfrm>
          <a:prstGeom prst="rect">
            <a:avLst/>
          </a:prstGeom>
        </p:spPr>
      </p:pic>
      <p:pic>
        <p:nvPicPr>
          <p:cNvPr id="6" name="Billede 5">
            <a:extLst>
              <a:ext uri="{FF2B5EF4-FFF2-40B4-BE49-F238E27FC236}">
                <a16:creationId xmlns:a16="http://schemas.microsoft.com/office/drawing/2014/main" id="{E6C0117A-8B87-4427-2FE8-08A48474F15D}"/>
              </a:ext>
            </a:extLst>
          </p:cNvPr>
          <p:cNvPicPr>
            <a:picLocks noChangeAspect="1"/>
          </p:cNvPicPr>
          <p:nvPr/>
        </p:nvPicPr>
        <p:blipFill>
          <a:blip r:embed="rId3"/>
          <a:stretch>
            <a:fillRect/>
          </a:stretch>
        </p:blipFill>
        <p:spPr>
          <a:xfrm>
            <a:off x="4567680" y="219891"/>
            <a:ext cx="7478169" cy="3848637"/>
          </a:xfrm>
          <a:prstGeom prst="rect">
            <a:avLst/>
          </a:prstGeom>
        </p:spPr>
      </p:pic>
      <p:sp>
        <p:nvSpPr>
          <p:cNvPr id="7" name="Rektangel 6">
            <a:extLst>
              <a:ext uri="{FF2B5EF4-FFF2-40B4-BE49-F238E27FC236}">
                <a16:creationId xmlns:a16="http://schemas.microsoft.com/office/drawing/2014/main" id="{A4DF6265-DEC4-E494-C9D9-B5E7162E6DD2}"/>
              </a:ext>
            </a:extLst>
          </p:cNvPr>
          <p:cNvSpPr/>
          <p:nvPr/>
        </p:nvSpPr>
        <p:spPr>
          <a:xfrm>
            <a:off x="5806440" y="4389120"/>
            <a:ext cx="4914900" cy="184023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t>tRNA og </a:t>
            </a:r>
            <a:r>
              <a:rPr lang="da-DK" sz="3200" dirty="0" err="1"/>
              <a:t>rRNA</a:t>
            </a:r>
            <a:endParaRPr lang="da-DK" sz="3200" dirty="0"/>
          </a:p>
        </p:txBody>
      </p:sp>
    </p:spTree>
    <p:extLst>
      <p:ext uri="{BB962C8B-B14F-4D97-AF65-F5344CB8AC3E}">
        <p14:creationId xmlns:p14="http://schemas.microsoft.com/office/powerpoint/2010/main" val="2957748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128CA6DF-C353-37F4-56A5-56A2A1A5CA99}"/>
              </a:ext>
            </a:extLst>
          </p:cNvPr>
          <p:cNvPicPr>
            <a:picLocks noChangeAspect="1"/>
          </p:cNvPicPr>
          <p:nvPr/>
        </p:nvPicPr>
        <p:blipFill>
          <a:blip r:embed="rId2"/>
          <a:stretch>
            <a:fillRect/>
          </a:stretch>
        </p:blipFill>
        <p:spPr>
          <a:xfrm>
            <a:off x="3947812" y="1928603"/>
            <a:ext cx="4296375" cy="3000794"/>
          </a:xfrm>
          <a:prstGeom prst="rect">
            <a:avLst/>
          </a:prstGeom>
        </p:spPr>
      </p:pic>
    </p:spTree>
    <p:extLst>
      <p:ext uri="{BB962C8B-B14F-4D97-AF65-F5344CB8AC3E}">
        <p14:creationId xmlns:p14="http://schemas.microsoft.com/office/powerpoint/2010/main" val="3830858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illede 2">
            <a:extLst>
              <a:ext uri="{FF2B5EF4-FFF2-40B4-BE49-F238E27FC236}">
                <a16:creationId xmlns:a16="http://schemas.microsoft.com/office/drawing/2014/main" id="{332C13B3-8E91-83D6-8020-A1F91AFD00B1}"/>
              </a:ext>
            </a:extLst>
          </p:cNvPr>
          <p:cNvPicPr>
            <a:picLocks noChangeAspect="1"/>
          </p:cNvPicPr>
          <p:nvPr/>
        </p:nvPicPr>
        <p:blipFill>
          <a:blip r:embed="rId2"/>
          <a:stretch>
            <a:fillRect/>
          </a:stretch>
        </p:blipFill>
        <p:spPr>
          <a:xfrm>
            <a:off x="3480295" y="170517"/>
            <a:ext cx="9116697" cy="6687483"/>
          </a:xfrm>
          <a:prstGeom prst="rect">
            <a:avLst/>
          </a:prstGeom>
        </p:spPr>
      </p:pic>
      <p:sp>
        <p:nvSpPr>
          <p:cNvPr id="4" name="Titel 1">
            <a:extLst>
              <a:ext uri="{FF2B5EF4-FFF2-40B4-BE49-F238E27FC236}">
                <a16:creationId xmlns:a16="http://schemas.microsoft.com/office/drawing/2014/main" id="{A287C6C4-F5DC-4870-C7CA-0718725CD91F}"/>
              </a:ext>
            </a:extLst>
          </p:cNvPr>
          <p:cNvSpPr txBox="1">
            <a:spLocks/>
          </p:cNvSpPr>
          <p:nvPr/>
        </p:nvSpPr>
        <p:spPr>
          <a:xfrm>
            <a:off x="-1" y="4702835"/>
            <a:ext cx="4153359" cy="978772"/>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4000" kern="1200" cap="all" spc="30" baseline="0">
                <a:solidFill>
                  <a:schemeClr val="tx1"/>
                </a:solidFill>
                <a:latin typeface="+mj-lt"/>
                <a:ea typeface="+mj-ea"/>
                <a:cs typeface="+mj-cs"/>
              </a:defRPr>
            </a:lvl1pPr>
          </a:lstStyle>
          <a:p>
            <a:r>
              <a:rPr lang="en-US" sz="4400" dirty="0"/>
              <a:t>Translation </a:t>
            </a:r>
            <a:r>
              <a:rPr lang="en-US" sz="4400" dirty="0" err="1"/>
              <a:t>af</a:t>
            </a:r>
            <a:r>
              <a:rPr lang="en-US" sz="4400" dirty="0"/>
              <a:t> mRNA = </a:t>
            </a:r>
            <a:r>
              <a:rPr lang="en-US" sz="4400" dirty="0" err="1">
                <a:solidFill>
                  <a:srgbClr val="FF0000"/>
                </a:solidFill>
              </a:rPr>
              <a:t>oversættelse</a:t>
            </a:r>
            <a:endParaRPr lang="en-US" sz="4400" dirty="0">
              <a:solidFill>
                <a:srgbClr val="FF0000"/>
              </a:solidFill>
            </a:endParaRPr>
          </a:p>
        </p:txBody>
      </p:sp>
      <p:pic>
        <p:nvPicPr>
          <p:cNvPr id="6" name="Billede 5">
            <a:extLst>
              <a:ext uri="{FF2B5EF4-FFF2-40B4-BE49-F238E27FC236}">
                <a16:creationId xmlns:a16="http://schemas.microsoft.com/office/drawing/2014/main" id="{5DDA7BA2-1C52-4C9F-5277-2D322285C349}"/>
              </a:ext>
            </a:extLst>
          </p:cNvPr>
          <p:cNvPicPr>
            <a:picLocks noChangeAspect="1"/>
          </p:cNvPicPr>
          <p:nvPr/>
        </p:nvPicPr>
        <p:blipFill>
          <a:blip r:embed="rId3"/>
          <a:stretch>
            <a:fillRect/>
          </a:stretch>
        </p:blipFill>
        <p:spPr>
          <a:xfrm>
            <a:off x="97961" y="852498"/>
            <a:ext cx="3477110" cy="647790"/>
          </a:xfrm>
          <a:prstGeom prst="rect">
            <a:avLst/>
          </a:prstGeom>
        </p:spPr>
      </p:pic>
    </p:spTree>
    <p:extLst>
      <p:ext uri="{BB962C8B-B14F-4D97-AF65-F5344CB8AC3E}">
        <p14:creationId xmlns:p14="http://schemas.microsoft.com/office/powerpoint/2010/main" val="3804044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4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Univers Calisto">
      <a:majorFont>
        <a:latin typeface="Univers Condensed"/>
        <a:ea typeface=""/>
        <a:cs typeface=""/>
      </a:majorFont>
      <a:minorFont>
        <a:latin typeface="Calisto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hronicleVTI" id="{508E4D90-5116-4BF0-876B-3F422DD1F65F}" vid="{AA21DC3D-92A8-43A4-8358-ED428371CD55}"/>
    </a:ext>
  </a:extLst>
</a:theme>
</file>

<file path=docProps/app.xml><?xml version="1.0" encoding="utf-8"?>
<Properties xmlns="http://schemas.openxmlformats.org/officeDocument/2006/extended-properties" xmlns:vt="http://schemas.openxmlformats.org/officeDocument/2006/docPropsVTypes">
  <Template>TM10001115[[fn=Pakke]]</Template>
  <TotalTime>38</TotalTime>
  <Words>306</Words>
  <Application>Microsoft Office PowerPoint</Application>
  <PresentationFormat>Widescreen</PresentationFormat>
  <Paragraphs>24</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Calisto MT</vt:lpstr>
      <vt:lpstr>Univers Condensed</vt:lpstr>
      <vt:lpstr>ChronicleVTI</vt:lpstr>
      <vt:lpstr>Fra DNA til RNA til protein </vt:lpstr>
      <vt:lpstr>PowerPoint-præsentation</vt:lpstr>
      <vt:lpstr>Transkription af et gen = AFSKRift</vt:lpstr>
      <vt:lpstr>PowerPoint-præsentation</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Vigga Nørgaard Madsbøll</dc:creator>
  <cp:lastModifiedBy>Vigga Nørgaard Madsbøll</cp:lastModifiedBy>
  <cp:revision>1</cp:revision>
  <dcterms:created xsi:type="dcterms:W3CDTF">2025-09-08T18:41:43Z</dcterms:created>
  <dcterms:modified xsi:type="dcterms:W3CDTF">2025-09-08T19:20:34Z</dcterms:modified>
</cp:coreProperties>
</file>