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8" r:id="rId3"/>
    <p:sldId id="259" r:id="rId4"/>
    <p:sldId id="261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90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NA | Definition, Discovery, Function, Bases, Facts, &amp; Structure |  Britannica">
            <a:extLst>
              <a:ext uri="{FF2B5EF4-FFF2-40B4-BE49-F238E27FC236}">
                <a16:creationId xmlns:a16="http://schemas.microsoft.com/office/drawing/2014/main" id="{2ADB5257-90EF-D174-C94F-BC1415EA19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2154880" cy="680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5AD90CA-08A4-70DF-F2E8-2985D4414C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mutationer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F4967B6-9959-7CAA-4497-F6FFC13E75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Positive – Neutrale – Negative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93AC7C0F-D096-5ECD-5D04-42BC4CC9AEA7}"/>
              </a:ext>
            </a:extLst>
          </p:cNvPr>
          <p:cNvSpPr/>
          <p:nvPr/>
        </p:nvSpPr>
        <p:spPr>
          <a:xfrm>
            <a:off x="1132114" y="4539343"/>
            <a:ext cx="3015343" cy="164592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en mutation er en ændring i et genom</a:t>
            </a:r>
          </a:p>
        </p:txBody>
      </p:sp>
    </p:spTree>
    <p:extLst>
      <p:ext uri="{BB962C8B-B14F-4D97-AF65-F5344CB8AC3E}">
        <p14:creationId xmlns:p14="http://schemas.microsoft.com/office/powerpoint/2010/main" val="78224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C7FF834-B204-4967-8D47-8BB36EAF0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80A22D-61EA-43E3-BD94-3E39CF902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B41B631-FCF2-C574-6327-E3EE4DD21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2429" y="5488482"/>
            <a:ext cx="8991600" cy="126476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200"/>
              <a:t>kromosommutationer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083BC46-BF4C-EDE8-5A7E-64E770B184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06818" cy="3301307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867F67E7-718B-125D-B6CB-F3E6F1567159}"/>
              </a:ext>
            </a:extLst>
          </p:cNvPr>
          <p:cNvSpPr/>
          <p:nvPr/>
        </p:nvSpPr>
        <p:spPr>
          <a:xfrm>
            <a:off x="6433455" y="-2"/>
            <a:ext cx="5671457" cy="54884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accent5">
                    <a:lumMod val="75000"/>
                  </a:schemeClr>
                </a:solidFill>
              </a:rPr>
              <a:t>Strukturelle ændringer i et eller </a:t>
            </a:r>
            <a:r>
              <a:rPr lang="da-DK" b="1" dirty="0" err="1">
                <a:solidFill>
                  <a:schemeClr val="accent5">
                    <a:lumMod val="75000"/>
                  </a:schemeClr>
                </a:solidFill>
              </a:rPr>
              <a:t>ﬂere</a:t>
            </a:r>
            <a:r>
              <a:rPr lang="da-DK" b="1" dirty="0">
                <a:solidFill>
                  <a:schemeClr val="accent5">
                    <a:lumMod val="75000"/>
                  </a:schemeClr>
                </a:solidFill>
              </a:rPr>
              <a:t> kromosomer kan opstå ved en fejl under overkrydsningen i meiosen (kønscelledannelsen)</a:t>
            </a:r>
          </a:p>
          <a:p>
            <a:pPr algn="ctr"/>
            <a:endParaRPr lang="da-DK" dirty="0"/>
          </a:p>
          <a:p>
            <a:pPr algn="ctr"/>
            <a:r>
              <a:rPr lang="da-DK" b="1" dirty="0">
                <a:solidFill>
                  <a:schemeClr val="tx1"/>
                </a:solidFill>
              </a:rPr>
              <a:t>Translokation:</a:t>
            </a:r>
          </a:p>
          <a:p>
            <a:pPr algn="ctr"/>
            <a:r>
              <a:rPr lang="da-DK" b="1" dirty="0">
                <a:solidFill>
                  <a:schemeClr val="tx1"/>
                </a:solidFill>
              </a:rPr>
              <a:t>Ombytning af kromosomdele mellem ikke-homologe kromosomer</a:t>
            </a:r>
          </a:p>
          <a:p>
            <a:pPr algn="ctr"/>
            <a:endParaRPr lang="da-DK" b="1" dirty="0">
              <a:solidFill>
                <a:schemeClr val="tx1"/>
              </a:solidFill>
            </a:endParaRPr>
          </a:p>
          <a:p>
            <a:pPr marL="285750" indent="-285750" algn="ctr">
              <a:buFontTx/>
              <a:buChar char="-"/>
            </a:pPr>
            <a:r>
              <a:rPr lang="da-DK" dirty="0"/>
              <a:t>Balanceret </a:t>
            </a:r>
            <a:r>
              <a:rPr lang="da-DK" dirty="0" err="1"/>
              <a:t>trasnlokaltion</a:t>
            </a:r>
            <a:r>
              <a:rPr lang="da-DK" dirty="0"/>
              <a:t>: Hvis mængden af genetisk materiale forbliver intakt, dvs. at gener hverken er gået tabt eller er blevet duplikeret – Individet vil være </a:t>
            </a:r>
            <a:r>
              <a:rPr lang="da-DK" dirty="0" err="1"/>
              <a:t>fænotypisk</a:t>
            </a:r>
            <a:r>
              <a:rPr lang="da-DK" dirty="0"/>
              <a:t> normal</a:t>
            </a:r>
          </a:p>
          <a:p>
            <a:pPr marL="285750" indent="-285750" algn="ctr">
              <a:buFontTx/>
              <a:buChar char="-"/>
            </a:pPr>
            <a:r>
              <a:rPr lang="da-DK" dirty="0"/>
              <a:t>Ubalanceret translokation: genetisk materiale er gået tabt, og det vil ofte betyde svære helbredsmæssige konsekvenser for individet</a:t>
            </a:r>
          </a:p>
          <a:p>
            <a:pPr algn="ctr"/>
            <a:endParaRPr lang="da-DK" b="1" dirty="0"/>
          </a:p>
          <a:p>
            <a:pPr algn="ctr"/>
            <a:r>
              <a:rPr lang="da-DK" b="1" dirty="0"/>
              <a:t>Deletion</a:t>
            </a:r>
          </a:p>
          <a:p>
            <a:pPr algn="ctr"/>
            <a:r>
              <a:rPr lang="da-DK" b="1" dirty="0"/>
              <a:t>Tab af dele af kromosomet</a:t>
            </a:r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C33872E1-F1DC-4D6D-7AD5-CFF385852B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7904" y="773078"/>
            <a:ext cx="1868096" cy="4607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95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920E55-89C5-BBA4-87E4-D4800D70C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729728" cy="723014"/>
          </a:xfrm>
        </p:spPr>
        <p:txBody>
          <a:bodyPr>
            <a:normAutofit fontScale="90000"/>
          </a:bodyPr>
          <a:lstStyle/>
          <a:p>
            <a:r>
              <a:rPr lang="da-DK" dirty="0"/>
              <a:t>genmutationer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D5897795-663F-1D4F-A0A9-8704B24EBAC4}"/>
              </a:ext>
            </a:extLst>
          </p:cNvPr>
          <p:cNvSpPr/>
          <p:nvPr/>
        </p:nvSpPr>
        <p:spPr>
          <a:xfrm>
            <a:off x="7587343" y="206829"/>
            <a:ext cx="4484914" cy="149134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Mutationer som kun påvirker et enkelt gen. Der er stor variation i hvor alvorlige denne gruppe af mutationer er; de kan spænde fra at være ubetydelige til at have væsentlige konsekvenser for personens helbred. 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D1EA0145-79F2-3CCE-26F4-833B7E205D83}"/>
              </a:ext>
            </a:extLst>
          </p:cNvPr>
          <p:cNvSpPr/>
          <p:nvPr/>
        </p:nvSpPr>
        <p:spPr>
          <a:xfrm>
            <a:off x="0" y="723014"/>
            <a:ext cx="7729728" cy="34679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1" dirty="0">
                <a:solidFill>
                  <a:schemeClr val="accent5">
                    <a:lumMod val="75000"/>
                  </a:schemeClr>
                </a:solidFill>
              </a:rPr>
              <a:t>Punktmutation: </a:t>
            </a:r>
            <a:r>
              <a:rPr lang="da-DK" dirty="0"/>
              <a:t>udskiftning af en base i den kodende del af et gen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b="1" dirty="0"/>
              <a:t>Tavs mutation: </a:t>
            </a:r>
            <a:r>
              <a:rPr lang="da-DK" dirty="0"/>
              <a:t>ændringen af et </a:t>
            </a:r>
            <a:r>
              <a:rPr lang="da-DK" dirty="0" err="1"/>
              <a:t>nucleotid</a:t>
            </a:r>
            <a:r>
              <a:rPr lang="da-DK" dirty="0"/>
              <a:t> skaber et nyt </a:t>
            </a:r>
            <a:r>
              <a:rPr lang="da-DK" dirty="0" err="1"/>
              <a:t>codon</a:t>
            </a:r>
            <a:r>
              <a:rPr lang="da-DK" dirty="0"/>
              <a:t> der stadig koder for den samme aminosyre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Miss-sense mutation: når en </a:t>
            </a:r>
            <a:r>
              <a:rPr lang="da-DK" dirty="0" err="1"/>
              <a:t>codonændring</a:t>
            </a:r>
            <a:r>
              <a:rPr lang="da-DK" dirty="0"/>
              <a:t> netop fører til udskiftning af en aminosyre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Non-sense mutation: et </a:t>
            </a:r>
            <a:r>
              <a:rPr lang="da-DK" dirty="0" err="1"/>
              <a:t>stopcodon</a:t>
            </a:r>
            <a:r>
              <a:rPr lang="da-DK" dirty="0"/>
              <a:t> opstår midt i den kodende del af genet. Dette medfører at proteinsyntesen stopper for tidligt, og konsekvensen er for det meste et tab af proteinets funktion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Frameshift mutation: et ændret antal </a:t>
            </a:r>
            <a:r>
              <a:rPr lang="da-DK" dirty="0" err="1"/>
              <a:t>nucleotider</a:t>
            </a:r>
            <a:r>
              <a:rPr lang="da-DK" dirty="0"/>
              <a:t> forskyder </a:t>
            </a:r>
            <a:r>
              <a:rPr lang="da-DK" dirty="0" err="1"/>
              <a:t>aﬂæsningen</a:t>
            </a:r>
            <a:r>
              <a:rPr lang="da-DK" dirty="0"/>
              <a:t> af hvert </a:t>
            </a:r>
            <a:r>
              <a:rPr lang="da-DK" dirty="0" err="1"/>
              <a:t>co</a:t>
            </a:r>
            <a:r>
              <a:rPr lang="da-DK" dirty="0"/>
              <a:t>- don, så der indsættes forkerte aminosyrer ift. den oprindelige kode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 err="1"/>
              <a:t>Insertion</a:t>
            </a:r>
            <a:endParaRPr lang="da-DK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Deletion</a:t>
            </a:r>
          </a:p>
          <a:p>
            <a:pPr lvl="1"/>
            <a:endParaRPr lang="da-DK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E668B21F-DC49-7A73-AA49-CD292B57036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109" b="9022"/>
          <a:stretch>
            <a:fillRect/>
          </a:stretch>
        </p:blipFill>
        <p:spPr>
          <a:xfrm>
            <a:off x="3712029" y="4191000"/>
            <a:ext cx="8479971" cy="2667000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1D302DE3-F92F-6364-4F4A-3204D8E61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5268" y="743261"/>
            <a:ext cx="7236732" cy="232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61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FCD7862D-F6D0-D941-78F7-DDB7B5C06A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2908" y="0"/>
            <a:ext cx="54661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879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AD7C5BE-418C-4A44-91BF-28E411F75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120" y="1559052"/>
            <a:ext cx="10271760" cy="4347972"/>
          </a:xfrm>
          <a:prstGeom prst="rect">
            <a:avLst/>
          </a:prstGeom>
          <a:solidFill>
            <a:srgbClr val="FFFFFF"/>
          </a:solidFill>
          <a:ln w="31750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91050A7-E63A-1128-1A5C-58DA7B3F4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da-DK" dirty="0"/>
              <a:t>Hvordan opstår dna-mutationer?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BAD103A5-BBE9-CE20-4462-0C43C10064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4842" y="2482596"/>
            <a:ext cx="8813990" cy="2930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225092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64</TotalTime>
  <Words>241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Pakke</vt:lpstr>
      <vt:lpstr>mutationer</vt:lpstr>
      <vt:lpstr>kromosommutationer</vt:lpstr>
      <vt:lpstr>genmutationer</vt:lpstr>
      <vt:lpstr>PowerPoint-præsentation</vt:lpstr>
      <vt:lpstr>Hvordan opstår dna-mutationer?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Vigga Nørgaard Madsbøll</dc:creator>
  <cp:lastModifiedBy>Vigga Nørgaard Madsbøll</cp:lastModifiedBy>
  <cp:revision>1</cp:revision>
  <dcterms:created xsi:type="dcterms:W3CDTF">2025-09-11T10:16:29Z</dcterms:created>
  <dcterms:modified xsi:type="dcterms:W3CDTF">2025-09-11T11:21:13Z</dcterms:modified>
</cp:coreProperties>
</file>