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2" r:id="rId9"/>
    <p:sldId id="265" r:id="rId10"/>
    <p:sldId id="266" r:id="rId11"/>
    <p:sldId id="264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07"/>
    <p:restoredTop sz="92925"/>
  </p:normalViewPr>
  <p:slideViewPr>
    <p:cSldViewPr snapToGrid="0" snapToObjects="1">
      <p:cViewPr varScale="1">
        <p:scale>
          <a:sx n="59" d="100"/>
          <a:sy n="59" d="100"/>
        </p:scale>
        <p:origin x="12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154855-64E6-40DC-BEF7-849F4AE9A66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E969FE-F258-4E38-BB37-2CD717863D50}">
      <dgm:prSet/>
      <dgm:spPr/>
      <dgm:t>
        <a:bodyPr/>
        <a:lstStyle/>
        <a:p>
          <a:r>
            <a:rPr lang="da-DK"/>
            <a:t>Fattigdom – Voksende befolkningstilvækst – behov for fødevarer og landbrugsarealer. </a:t>
          </a:r>
          <a:endParaRPr lang="en-US"/>
        </a:p>
      </dgm:t>
    </dgm:pt>
    <dgm:pt modelId="{5EF89A6E-B06B-4644-9B39-000BE8F6FAB5}" type="parTrans" cxnId="{7CC60BC9-F3A3-487D-BF62-689AC592A609}">
      <dgm:prSet/>
      <dgm:spPr/>
      <dgm:t>
        <a:bodyPr/>
        <a:lstStyle/>
        <a:p>
          <a:endParaRPr lang="en-US"/>
        </a:p>
      </dgm:t>
    </dgm:pt>
    <dgm:pt modelId="{18971E8D-52DB-403B-BBA0-E77676826236}" type="sibTrans" cxnId="{7CC60BC9-F3A3-487D-BF62-689AC592A609}">
      <dgm:prSet/>
      <dgm:spPr/>
      <dgm:t>
        <a:bodyPr/>
        <a:lstStyle/>
        <a:p>
          <a:endParaRPr lang="en-US"/>
        </a:p>
      </dgm:t>
    </dgm:pt>
    <dgm:pt modelId="{B68F1276-D827-48D4-B3F4-299A7669881A}">
      <dgm:prSet/>
      <dgm:spPr/>
      <dgm:t>
        <a:bodyPr/>
        <a:lstStyle/>
        <a:p>
          <a:r>
            <a:rPr lang="da-DK"/>
            <a:t>Landbrugsdrift er den største årsag: Kvæg og salgsafgrøder (gummi, kakoa, banan, soja, palmeolie) </a:t>
          </a:r>
          <a:endParaRPr lang="en-US"/>
        </a:p>
      </dgm:t>
    </dgm:pt>
    <dgm:pt modelId="{AD798AFA-346D-4E65-92A5-A3A0F41ABBC5}" type="parTrans" cxnId="{64B48C8D-6C1F-4040-A61F-1F07065DEABE}">
      <dgm:prSet/>
      <dgm:spPr/>
      <dgm:t>
        <a:bodyPr/>
        <a:lstStyle/>
        <a:p>
          <a:endParaRPr lang="en-US"/>
        </a:p>
      </dgm:t>
    </dgm:pt>
    <dgm:pt modelId="{6F5769D7-D5FB-48F7-986A-82E44CB66591}" type="sibTrans" cxnId="{64B48C8D-6C1F-4040-A61F-1F07065DEABE}">
      <dgm:prSet/>
      <dgm:spPr/>
      <dgm:t>
        <a:bodyPr/>
        <a:lstStyle/>
        <a:p>
          <a:endParaRPr lang="en-US"/>
        </a:p>
      </dgm:t>
    </dgm:pt>
    <dgm:pt modelId="{4E3C5374-ACEA-4BCB-BB0A-A68EB6070C38}">
      <dgm:prSet/>
      <dgm:spPr/>
      <dgm:t>
        <a:bodyPr/>
        <a:lstStyle/>
        <a:p>
          <a:r>
            <a:rPr lang="da-DK"/>
            <a:t>Tømmerhugst – både legal og illegal </a:t>
          </a:r>
          <a:endParaRPr lang="en-US"/>
        </a:p>
      </dgm:t>
    </dgm:pt>
    <dgm:pt modelId="{1AA7FB3F-7970-48CE-9DF7-884AB08821A8}" type="parTrans" cxnId="{555D5C10-E63F-4E0B-90AE-0DA1F5A6131A}">
      <dgm:prSet/>
      <dgm:spPr/>
      <dgm:t>
        <a:bodyPr/>
        <a:lstStyle/>
        <a:p>
          <a:endParaRPr lang="en-US"/>
        </a:p>
      </dgm:t>
    </dgm:pt>
    <dgm:pt modelId="{3FC93044-ABD0-4AA7-93B5-982CEA8DCEF6}" type="sibTrans" cxnId="{555D5C10-E63F-4E0B-90AE-0DA1F5A6131A}">
      <dgm:prSet/>
      <dgm:spPr/>
      <dgm:t>
        <a:bodyPr/>
        <a:lstStyle/>
        <a:p>
          <a:endParaRPr lang="en-US"/>
        </a:p>
      </dgm:t>
    </dgm:pt>
    <dgm:pt modelId="{37765BDA-F7E3-48A2-9CC7-33071B62CAE8}">
      <dgm:prSet/>
      <dgm:spPr/>
      <dgm:t>
        <a:bodyPr/>
        <a:lstStyle/>
        <a:p>
          <a:r>
            <a:rPr lang="da-DK"/>
            <a:t>Olieudvinding og minedrift. </a:t>
          </a:r>
          <a:endParaRPr lang="en-US"/>
        </a:p>
      </dgm:t>
    </dgm:pt>
    <dgm:pt modelId="{8B3871EC-D18C-4FA7-A543-504BBB735222}" type="parTrans" cxnId="{75E31639-5A6F-4165-9131-C1E7D0DF5FE2}">
      <dgm:prSet/>
      <dgm:spPr/>
      <dgm:t>
        <a:bodyPr/>
        <a:lstStyle/>
        <a:p>
          <a:endParaRPr lang="en-US"/>
        </a:p>
      </dgm:t>
    </dgm:pt>
    <dgm:pt modelId="{F771E312-07D5-459A-A630-87EAE847A612}" type="sibTrans" cxnId="{75E31639-5A6F-4165-9131-C1E7D0DF5FE2}">
      <dgm:prSet/>
      <dgm:spPr/>
      <dgm:t>
        <a:bodyPr/>
        <a:lstStyle/>
        <a:p>
          <a:endParaRPr lang="en-US"/>
        </a:p>
      </dgm:t>
    </dgm:pt>
    <dgm:pt modelId="{1B735CC0-CB06-4BEB-AEF7-E810B9510BB7}" type="pres">
      <dgm:prSet presAssocID="{B1154855-64E6-40DC-BEF7-849F4AE9A667}" presName="root" presStyleCnt="0">
        <dgm:presLayoutVars>
          <dgm:dir/>
          <dgm:resizeHandles val="exact"/>
        </dgm:presLayoutVars>
      </dgm:prSet>
      <dgm:spPr/>
    </dgm:pt>
    <dgm:pt modelId="{4A639A65-A64E-4AF4-8185-B7A91BC54527}" type="pres">
      <dgm:prSet presAssocID="{E9E969FE-F258-4E38-BB37-2CD717863D50}" presName="compNode" presStyleCnt="0"/>
      <dgm:spPr/>
    </dgm:pt>
    <dgm:pt modelId="{E336662C-3695-4735-9707-F524FAB62352}" type="pres">
      <dgm:prSet presAssocID="{E9E969FE-F258-4E38-BB37-2CD717863D50}" presName="bgRect" presStyleLbl="bgShp" presStyleIdx="0" presStyleCnt="4"/>
      <dgm:spPr/>
    </dgm:pt>
    <dgm:pt modelId="{3AEC7639-AF06-488D-8710-3243BDE09E7D}" type="pres">
      <dgm:prSet presAssocID="{E9E969FE-F258-4E38-BB37-2CD717863D5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ocado"/>
        </a:ext>
      </dgm:extLst>
    </dgm:pt>
    <dgm:pt modelId="{3D5A35A9-23A7-4BB9-9A9A-D96D6C998424}" type="pres">
      <dgm:prSet presAssocID="{E9E969FE-F258-4E38-BB37-2CD717863D50}" presName="spaceRect" presStyleCnt="0"/>
      <dgm:spPr/>
    </dgm:pt>
    <dgm:pt modelId="{B855C42A-907A-4FD3-8E0F-152BE99FDC7F}" type="pres">
      <dgm:prSet presAssocID="{E9E969FE-F258-4E38-BB37-2CD717863D50}" presName="parTx" presStyleLbl="revTx" presStyleIdx="0" presStyleCnt="4">
        <dgm:presLayoutVars>
          <dgm:chMax val="0"/>
          <dgm:chPref val="0"/>
        </dgm:presLayoutVars>
      </dgm:prSet>
      <dgm:spPr/>
    </dgm:pt>
    <dgm:pt modelId="{8B5CAE9D-81A9-4A38-961F-D12A96D0F836}" type="pres">
      <dgm:prSet presAssocID="{18971E8D-52DB-403B-BBA0-E77676826236}" presName="sibTrans" presStyleCnt="0"/>
      <dgm:spPr/>
    </dgm:pt>
    <dgm:pt modelId="{D37B9D79-C080-4E88-82D9-F6C9BE48EA60}" type="pres">
      <dgm:prSet presAssocID="{B68F1276-D827-48D4-B3F4-299A7669881A}" presName="compNode" presStyleCnt="0"/>
      <dgm:spPr/>
    </dgm:pt>
    <dgm:pt modelId="{FCA8A16F-7B0A-4A35-9AE5-49528CF9E7A8}" type="pres">
      <dgm:prSet presAssocID="{B68F1276-D827-48D4-B3F4-299A7669881A}" presName="bgRect" presStyleLbl="bgShp" presStyleIdx="1" presStyleCnt="4"/>
      <dgm:spPr/>
    </dgm:pt>
    <dgm:pt modelId="{BBFB865A-A13C-4E9B-A351-E849B311E34B}" type="pres">
      <dgm:prSet presAssocID="{B68F1276-D827-48D4-B3F4-299A7669881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8D016429-9179-4DB7-B25D-535A8E257C2C}" type="pres">
      <dgm:prSet presAssocID="{B68F1276-D827-48D4-B3F4-299A7669881A}" presName="spaceRect" presStyleCnt="0"/>
      <dgm:spPr/>
    </dgm:pt>
    <dgm:pt modelId="{A93E83A7-D043-472A-9C44-C67F994724E5}" type="pres">
      <dgm:prSet presAssocID="{B68F1276-D827-48D4-B3F4-299A7669881A}" presName="parTx" presStyleLbl="revTx" presStyleIdx="1" presStyleCnt="4">
        <dgm:presLayoutVars>
          <dgm:chMax val="0"/>
          <dgm:chPref val="0"/>
        </dgm:presLayoutVars>
      </dgm:prSet>
      <dgm:spPr/>
    </dgm:pt>
    <dgm:pt modelId="{ED6B5AC2-38FD-4EE5-AF9B-FEC609B122FF}" type="pres">
      <dgm:prSet presAssocID="{6F5769D7-D5FB-48F7-986A-82E44CB66591}" presName="sibTrans" presStyleCnt="0"/>
      <dgm:spPr/>
    </dgm:pt>
    <dgm:pt modelId="{D9E9CB9A-3D74-49B0-A757-64394B37118B}" type="pres">
      <dgm:prSet presAssocID="{4E3C5374-ACEA-4BCB-BB0A-A68EB6070C38}" presName="compNode" presStyleCnt="0"/>
      <dgm:spPr/>
    </dgm:pt>
    <dgm:pt modelId="{DF889920-C0B7-44FF-B579-BA14DA63D1EC}" type="pres">
      <dgm:prSet presAssocID="{4E3C5374-ACEA-4BCB-BB0A-A68EB6070C38}" presName="bgRect" presStyleLbl="bgShp" presStyleIdx="2" presStyleCnt="4"/>
      <dgm:spPr/>
    </dgm:pt>
    <dgm:pt modelId="{65662661-2872-4A09-B82B-11EE8D284959}" type="pres">
      <dgm:prSet presAssocID="{4E3C5374-ACEA-4BCB-BB0A-A68EB6070C3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cuffs"/>
        </a:ext>
      </dgm:extLst>
    </dgm:pt>
    <dgm:pt modelId="{75AD88A4-280C-432A-991A-4EF6A94420C4}" type="pres">
      <dgm:prSet presAssocID="{4E3C5374-ACEA-4BCB-BB0A-A68EB6070C38}" presName="spaceRect" presStyleCnt="0"/>
      <dgm:spPr/>
    </dgm:pt>
    <dgm:pt modelId="{399052A4-8F46-4896-8438-29D57155AB05}" type="pres">
      <dgm:prSet presAssocID="{4E3C5374-ACEA-4BCB-BB0A-A68EB6070C38}" presName="parTx" presStyleLbl="revTx" presStyleIdx="2" presStyleCnt="4">
        <dgm:presLayoutVars>
          <dgm:chMax val="0"/>
          <dgm:chPref val="0"/>
        </dgm:presLayoutVars>
      </dgm:prSet>
      <dgm:spPr/>
    </dgm:pt>
    <dgm:pt modelId="{DE3BB9B3-2539-4427-BF5B-BB1BCDB5F679}" type="pres">
      <dgm:prSet presAssocID="{3FC93044-ABD0-4AA7-93B5-982CEA8DCEF6}" presName="sibTrans" presStyleCnt="0"/>
      <dgm:spPr/>
    </dgm:pt>
    <dgm:pt modelId="{2195AD86-B04F-43C8-8578-46BFD24AF4E7}" type="pres">
      <dgm:prSet presAssocID="{37765BDA-F7E3-48A2-9CC7-33071B62CAE8}" presName="compNode" presStyleCnt="0"/>
      <dgm:spPr/>
    </dgm:pt>
    <dgm:pt modelId="{8134F999-A558-4B1B-9CA5-3EE3E0D95EB3}" type="pres">
      <dgm:prSet presAssocID="{37765BDA-F7E3-48A2-9CC7-33071B62CAE8}" presName="bgRect" presStyleLbl="bgShp" presStyleIdx="3" presStyleCnt="4"/>
      <dgm:spPr/>
    </dgm:pt>
    <dgm:pt modelId="{52F2081F-EEB2-4800-8159-AB7A658F2E1F}" type="pres">
      <dgm:prSet presAssocID="{37765BDA-F7E3-48A2-9CC7-33071B62CAE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ning Tools"/>
        </a:ext>
      </dgm:extLst>
    </dgm:pt>
    <dgm:pt modelId="{7CE01F7D-BA42-469D-AF66-0CB2A39B07C4}" type="pres">
      <dgm:prSet presAssocID="{37765BDA-F7E3-48A2-9CC7-33071B62CAE8}" presName="spaceRect" presStyleCnt="0"/>
      <dgm:spPr/>
    </dgm:pt>
    <dgm:pt modelId="{680A9634-A809-4DE6-8399-D9B16E828424}" type="pres">
      <dgm:prSet presAssocID="{37765BDA-F7E3-48A2-9CC7-33071B62CAE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55D5C10-E63F-4E0B-90AE-0DA1F5A6131A}" srcId="{B1154855-64E6-40DC-BEF7-849F4AE9A667}" destId="{4E3C5374-ACEA-4BCB-BB0A-A68EB6070C38}" srcOrd="2" destOrd="0" parTransId="{1AA7FB3F-7970-48CE-9DF7-884AB08821A8}" sibTransId="{3FC93044-ABD0-4AA7-93B5-982CEA8DCEF6}"/>
    <dgm:cxn modelId="{366CFB1C-30D6-476E-8253-5F7DE2404CF7}" type="presOf" srcId="{4E3C5374-ACEA-4BCB-BB0A-A68EB6070C38}" destId="{399052A4-8F46-4896-8438-29D57155AB05}" srcOrd="0" destOrd="0" presId="urn:microsoft.com/office/officeart/2018/2/layout/IconVerticalSolidList"/>
    <dgm:cxn modelId="{4788DC22-E2AB-4331-9C7D-AE78C3ED93C8}" type="presOf" srcId="{E9E969FE-F258-4E38-BB37-2CD717863D50}" destId="{B855C42A-907A-4FD3-8E0F-152BE99FDC7F}" srcOrd="0" destOrd="0" presId="urn:microsoft.com/office/officeart/2018/2/layout/IconVerticalSolidList"/>
    <dgm:cxn modelId="{75E31639-5A6F-4165-9131-C1E7D0DF5FE2}" srcId="{B1154855-64E6-40DC-BEF7-849F4AE9A667}" destId="{37765BDA-F7E3-48A2-9CC7-33071B62CAE8}" srcOrd="3" destOrd="0" parTransId="{8B3871EC-D18C-4FA7-A543-504BBB735222}" sibTransId="{F771E312-07D5-459A-A630-87EAE847A612}"/>
    <dgm:cxn modelId="{E5434E70-DB6F-42E8-A8D6-B7F58D6C7969}" type="presOf" srcId="{B68F1276-D827-48D4-B3F4-299A7669881A}" destId="{A93E83A7-D043-472A-9C44-C67F994724E5}" srcOrd="0" destOrd="0" presId="urn:microsoft.com/office/officeart/2018/2/layout/IconVerticalSolidList"/>
    <dgm:cxn modelId="{92522987-9D21-4749-80BA-D80269DC75A9}" type="presOf" srcId="{B1154855-64E6-40DC-BEF7-849F4AE9A667}" destId="{1B735CC0-CB06-4BEB-AEF7-E810B9510BB7}" srcOrd="0" destOrd="0" presId="urn:microsoft.com/office/officeart/2018/2/layout/IconVerticalSolidList"/>
    <dgm:cxn modelId="{64B48C8D-6C1F-4040-A61F-1F07065DEABE}" srcId="{B1154855-64E6-40DC-BEF7-849F4AE9A667}" destId="{B68F1276-D827-48D4-B3F4-299A7669881A}" srcOrd="1" destOrd="0" parTransId="{AD798AFA-346D-4E65-92A5-A3A0F41ABBC5}" sibTransId="{6F5769D7-D5FB-48F7-986A-82E44CB66591}"/>
    <dgm:cxn modelId="{7CC60BC9-F3A3-487D-BF62-689AC592A609}" srcId="{B1154855-64E6-40DC-BEF7-849F4AE9A667}" destId="{E9E969FE-F258-4E38-BB37-2CD717863D50}" srcOrd="0" destOrd="0" parTransId="{5EF89A6E-B06B-4644-9B39-000BE8F6FAB5}" sibTransId="{18971E8D-52DB-403B-BBA0-E77676826236}"/>
    <dgm:cxn modelId="{BFB14AD1-856C-4C1C-BE4C-011658DE00AB}" type="presOf" srcId="{37765BDA-F7E3-48A2-9CC7-33071B62CAE8}" destId="{680A9634-A809-4DE6-8399-D9B16E828424}" srcOrd="0" destOrd="0" presId="urn:microsoft.com/office/officeart/2018/2/layout/IconVerticalSolidList"/>
    <dgm:cxn modelId="{D8E613B5-A290-4512-AACA-88198062CA5D}" type="presParOf" srcId="{1B735CC0-CB06-4BEB-AEF7-E810B9510BB7}" destId="{4A639A65-A64E-4AF4-8185-B7A91BC54527}" srcOrd="0" destOrd="0" presId="urn:microsoft.com/office/officeart/2018/2/layout/IconVerticalSolidList"/>
    <dgm:cxn modelId="{437E45DC-D134-404A-843F-555EFBAD65D5}" type="presParOf" srcId="{4A639A65-A64E-4AF4-8185-B7A91BC54527}" destId="{E336662C-3695-4735-9707-F524FAB62352}" srcOrd="0" destOrd="0" presId="urn:microsoft.com/office/officeart/2018/2/layout/IconVerticalSolidList"/>
    <dgm:cxn modelId="{C98FB043-58F4-4536-A5E5-8421EECEFD9C}" type="presParOf" srcId="{4A639A65-A64E-4AF4-8185-B7A91BC54527}" destId="{3AEC7639-AF06-488D-8710-3243BDE09E7D}" srcOrd="1" destOrd="0" presId="urn:microsoft.com/office/officeart/2018/2/layout/IconVerticalSolidList"/>
    <dgm:cxn modelId="{11534614-9ABA-4DFD-8A76-CE9C25AA45D4}" type="presParOf" srcId="{4A639A65-A64E-4AF4-8185-B7A91BC54527}" destId="{3D5A35A9-23A7-4BB9-9A9A-D96D6C998424}" srcOrd="2" destOrd="0" presId="urn:microsoft.com/office/officeart/2018/2/layout/IconVerticalSolidList"/>
    <dgm:cxn modelId="{F1049136-341A-4E1A-8415-EF64B6521B31}" type="presParOf" srcId="{4A639A65-A64E-4AF4-8185-B7A91BC54527}" destId="{B855C42A-907A-4FD3-8E0F-152BE99FDC7F}" srcOrd="3" destOrd="0" presId="urn:microsoft.com/office/officeart/2018/2/layout/IconVerticalSolidList"/>
    <dgm:cxn modelId="{9650A224-D2C3-4ED1-8CDB-4A129A308A8D}" type="presParOf" srcId="{1B735CC0-CB06-4BEB-AEF7-E810B9510BB7}" destId="{8B5CAE9D-81A9-4A38-961F-D12A96D0F836}" srcOrd="1" destOrd="0" presId="urn:microsoft.com/office/officeart/2018/2/layout/IconVerticalSolidList"/>
    <dgm:cxn modelId="{7C486A18-7D9A-414D-B2D6-F490007795DF}" type="presParOf" srcId="{1B735CC0-CB06-4BEB-AEF7-E810B9510BB7}" destId="{D37B9D79-C080-4E88-82D9-F6C9BE48EA60}" srcOrd="2" destOrd="0" presId="urn:microsoft.com/office/officeart/2018/2/layout/IconVerticalSolidList"/>
    <dgm:cxn modelId="{B5085466-24F0-4AEC-AF04-B5832DE5A3CC}" type="presParOf" srcId="{D37B9D79-C080-4E88-82D9-F6C9BE48EA60}" destId="{FCA8A16F-7B0A-4A35-9AE5-49528CF9E7A8}" srcOrd="0" destOrd="0" presId="urn:microsoft.com/office/officeart/2018/2/layout/IconVerticalSolidList"/>
    <dgm:cxn modelId="{65C6F982-E7F1-4A0B-AFBC-A07EBFE64521}" type="presParOf" srcId="{D37B9D79-C080-4E88-82D9-F6C9BE48EA60}" destId="{BBFB865A-A13C-4E9B-A351-E849B311E34B}" srcOrd="1" destOrd="0" presId="urn:microsoft.com/office/officeart/2018/2/layout/IconVerticalSolidList"/>
    <dgm:cxn modelId="{80A2A1FD-4CE8-406E-912A-6DAFB318AA2C}" type="presParOf" srcId="{D37B9D79-C080-4E88-82D9-F6C9BE48EA60}" destId="{8D016429-9179-4DB7-B25D-535A8E257C2C}" srcOrd="2" destOrd="0" presId="urn:microsoft.com/office/officeart/2018/2/layout/IconVerticalSolidList"/>
    <dgm:cxn modelId="{8D9078D9-6FBB-4583-A12B-2505997183D9}" type="presParOf" srcId="{D37B9D79-C080-4E88-82D9-F6C9BE48EA60}" destId="{A93E83A7-D043-472A-9C44-C67F994724E5}" srcOrd="3" destOrd="0" presId="urn:microsoft.com/office/officeart/2018/2/layout/IconVerticalSolidList"/>
    <dgm:cxn modelId="{6AD1D535-2C53-44E8-9ED2-DC091D5BD42D}" type="presParOf" srcId="{1B735CC0-CB06-4BEB-AEF7-E810B9510BB7}" destId="{ED6B5AC2-38FD-4EE5-AF9B-FEC609B122FF}" srcOrd="3" destOrd="0" presId="urn:microsoft.com/office/officeart/2018/2/layout/IconVerticalSolidList"/>
    <dgm:cxn modelId="{6A67FE25-4207-440C-8713-22AB3E8D670C}" type="presParOf" srcId="{1B735CC0-CB06-4BEB-AEF7-E810B9510BB7}" destId="{D9E9CB9A-3D74-49B0-A757-64394B37118B}" srcOrd="4" destOrd="0" presId="urn:microsoft.com/office/officeart/2018/2/layout/IconVerticalSolidList"/>
    <dgm:cxn modelId="{515BE230-F20E-492D-A8A6-4560F2572AF1}" type="presParOf" srcId="{D9E9CB9A-3D74-49B0-A757-64394B37118B}" destId="{DF889920-C0B7-44FF-B579-BA14DA63D1EC}" srcOrd="0" destOrd="0" presId="urn:microsoft.com/office/officeart/2018/2/layout/IconVerticalSolidList"/>
    <dgm:cxn modelId="{31B06C9A-57C5-4080-B1E9-EAE13D5DA612}" type="presParOf" srcId="{D9E9CB9A-3D74-49B0-A757-64394B37118B}" destId="{65662661-2872-4A09-B82B-11EE8D284959}" srcOrd="1" destOrd="0" presId="urn:microsoft.com/office/officeart/2018/2/layout/IconVerticalSolidList"/>
    <dgm:cxn modelId="{7FD58C63-BAEF-49B3-89B8-621BE2B3DE47}" type="presParOf" srcId="{D9E9CB9A-3D74-49B0-A757-64394B37118B}" destId="{75AD88A4-280C-432A-991A-4EF6A94420C4}" srcOrd="2" destOrd="0" presId="urn:microsoft.com/office/officeart/2018/2/layout/IconVerticalSolidList"/>
    <dgm:cxn modelId="{386D1869-BE1F-4E7C-BF4A-B81CC96E9408}" type="presParOf" srcId="{D9E9CB9A-3D74-49B0-A757-64394B37118B}" destId="{399052A4-8F46-4896-8438-29D57155AB05}" srcOrd="3" destOrd="0" presId="urn:microsoft.com/office/officeart/2018/2/layout/IconVerticalSolidList"/>
    <dgm:cxn modelId="{D5BD64B5-31DF-42A2-A8E2-053DC1DCF257}" type="presParOf" srcId="{1B735CC0-CB06-4BEB-AEF7-E810B9510BB7}" destId="{DE3BB9B3-2539-4427-BF5B-BB1BCDB5F679}" srcOrd="5" destOrd="0" presId="urn:microsoft.com/office/officeart/2018/2/layout/IconVerticalSolidList"/>
    <dgm:cxn modelId="{5338F95A-A925-4F9D-B6F6-4000C4FC9DD5}" type="presParOf" srcId="{1B735CC0-CB06-4BEB-AEF7-E810B9510BB7}" destId="{2195AD86-B04F-43C8-8578-46BFD24AF4E7}" srcOrd="6" destOrd="0" presId="urn:microsoft.com/office/officeart/2018/2/layout/IconVerticalSolidList"/>
    <dgm:cxn modelId="{1B928A83-A938-4506-988C-353BDE2E453B}" type="presParOf" srcId="{2195AD86-B04F-43C8-8578-46BFD24AF4E7}" destId="{8134F999-A558-4B1B-9CA5-3EE3E0D95EB3}" srcOrd="0" destOrd="0" presId="urn:microsoft.com/office/officeart/2018/2/layout/IconVerticalSolidList"/>
    <dgm:cxn modelId="{44E546D6-4164-4568-9E59-99B2D93894F5}" type="presParOf" srcId="{2195AD86-B04F-43C8-8578-46BFD24AF4E7}" destId="{52F2081F-EEB2-4800-8159-AB7A658F2E1F}" srcOrd="1" destOrd="0" presId="urn:microsoft.com/office/officeart/2018/2/layout/IconVerticalSolidList"/>
    <dgm:cxn modelId="{56C99DE8-3418-4C23-9352-4F429E39E4D5}" type="presParOf" srcId="{2195AD86-B04F-43C8-8578-46BFD24AF4E7}" destId="{7CE01F7D-BA42-469D-AF66-0CB2A39B07C4}" srcOrd="2" destOrd="0" presId="urn:microsoft.com/office/officeart/2018/2/layout/IconVerticalSolidList"/>
    <dgm:cxn modelId="{83774C9E-2169-419F-93BF-07541AC2DE0B}" type="presParOf" srcId="{2195AD86-B04F-43C8-8578-46BFD24AF4E7}" destId="{680A9634-A809-4DE6-8399-D9B16E82842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354654-D738-4948-8291-C20EECB5B9A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AACFBFA-8422-49BD-8F35-635E4CEF2D5C}">
      <dgm:prSet/>
      <dgm:spPr/>
      <dgm:t>
        <a:bodyPr/>
        <a:lstStyle/>
        <a:p>
          <a:r>
            <a:rPr lang="da-DK"/>
            <a:t>Husk at uploade. </a:t>
          </a:r>
          <a:endParaRPr lang="en-US"/>
        </a:p>
      </dgm:t>
    </dgm:pt>
    <dgm:pt modelId="{04078A6E-4C44-4ED4-BCBA-62E098F17C31}" type="parTrans" cxnId="{670AE5C6-BD42-405B-BB08-0EEF7AC2F3AF}">
      <dgm:prSet/>
      <dgm:spPr/>
      <dgm:t>
        <a:bodyPr/>
        <a:lstStyle/>
        <a:p>
          <a:endParaRPr lang="en-US"/>
        </a:p>
      </dgm:t>
    </dgm:pt>
    <dgm:pt modelId="{CD957E54-D0C6-42D1-9B49-EB3095E2B7EF}" type="sibTrans" cxnId="{670AE5C6-BD42-405B-BB08-0EEF7AC2F3AF}">
      <dgm:prSet/>
      <dgm:spPr/>
      <dgm:t>
        <a:bodyPr/>
        <a:lstStyle/>
        <a:p>
          <a:endParaRPr lang="en-US"/>
        </a:p>
      </dgm:t>
    </dgm:pt>
    <dgm:pt modelId="{C4568454-2CF4-4CB9-B3E3-7DD0BA322B9F}">
      <dgm:prSet/>
      <dgm:spPr/>
      <dgm:t>
        <a:bodyPr/>
        <a:lstStyle/>
        <a:p>
          <a:r>
            <a:rPr lang="da-DK"/>
            <a:t>Vi vender næste gang. </a:t>
          </a:r>
          <a:endParaRPr lang="en-US"/>
        </a:p>
      </dgm:t>
    </dgm:pt>
    <dgm:pt modelId="{F1DCBCB7-C9C4-4788-BB16-895A0C396EDC}" type="parTrans" cxnId="{69535831-E6D4-4D66-914E-586AAAF07A63}">
      <dgm:prSet/>
      <dgm:spPr/>
      <dgm:t>
        <a:bodyPr/>
        <a:lstStyle/>
        <a:p>
          <a:endParaRPr lang="en-US"/>
        </a:p>
      </dgm:t>
    </dgm:pt>
    <dgm:pt modelId="{E95C80F2-BAEC-477B-9A2C-63CACFA7F83D}" type="sibTrans" cxnId="{69535831-E6D4-4D66-914E-586AAAF07A63}">
      <dgm:prSet/>
      <dgm:spPr/>
      <dgm:t>
        <a:bodyPr/>
        <a:lstStyle/>
        <a:p>
          <a:endParaRPr lang="en-US"/>
        </a:p>
      </dgm:t>
    </dgm:pt>
    <dgm:pt modelId="{5EDBE851-3C7B-9A4E-8803-1895AF8274A4}" type="pres">
      <dgm:prSet presAssocID="{E8354654-D738-4948-8291-C20EECB5B9AD}" presName="linear" presStyleCnt="0">
        <dgm:presLayoutVars>
          <dgm:animLvl val="lvl"/>
          <dgm:resizeHandles val="exact"/>
        </dgm:presLayoutVars>
      </dgm:prSet>
      <dgm:spPr/>
    </dgm:pt>
    <dgm:pt modelId="{F7D0EB61-7D33-5B4D-A08A-7A14B293057E}" type="pres">
      <dgm:prSet presAssocID="{FAACFBFA-8422-49BD-8F35-635E4CEF2D5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512DF08-4B9F-564B-A7DF-023C91807267}" type="pres">
      <dgm:prSet presAssocID="{CD957E54-D0C6-42D1-9B49-EB3095E2B7EF}" presName="spacer" presStyleCnt="0"/>
      <dgm:spPr/>
    </dgm:pt>
    <dgm:pt modelId="{4EEE3DA8-55BA-D84B-A5AD-04B302DB7272}" type="pres">
      <dgm:prSet presAssocID="{C4568454-2CF4-4CB9-B3E3-7DD0BA322B9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9D30D0A-F2D7-B444-AB45-53CA50B0D428}" type="presOf" srcId="{C4568454-2CF4-4CB9-B3E3-7DD0BA322B9F}" destId="{4EEE3DA8-55BA-D84B-A5AD-04B302DB7272}" srcOrd="0" destOrd="0" presId="urn:microsoft.com/office/officeart/2005/8/layout/vList2"/>
    <dgm:cxn modelId="{DCF7EF19-57E0-7246-8296-B7CE45D17179}" type="presOf" srcId="{FAACFBFA-8422-49BD-8F35-635E4CEF2D5C}" destId="{F7D0EB61-7D33-5B4D-A08A-7A14B293057E}" srcOrd="0" destOrd="0" presId="urn:microsoft.com/office/officeart/2005/8/layout/vList2"/>
    <dgm:cxn modelId="{69535831-E6D4-4D66-914E-586AAAF07A63}" srcId="{E8354654-D738-4948-8291-C20EECB5B9AD}" destId="{C4568454-2CF4-4CB9-B3E3-7DD0BA322B9F}" srcOrd="1" destOrd="0" parTransId="{F1DCBCB7-C9C4-4788-BB16-895A0C396EDC}" sibTransId="{E95C80F2-BAEC-477B-9A2C-63CACFA7F83D}"/>
    <dgm:cxn modelId="{E9FA4982-1FE6-0C4F-B26C-B80E1E752FF2}" type="presOf" srcId="{E8354654-D738-4948-8291-C20EECB5B9AD}" destId="{5EDBE851-3C7B-9A4E-8803-1895AF8274A4}" srcOrd="0" destOrd="0" presId="urn:microsoft.com/office/officeart/2005/8/layout/vList2"/>
    <dgm:cxn modelId="{670AE5C6-BD42-405B-BB08-0EEF7AC2F3AF}" srcId="{E8354654-D738-4948-8291-C20EECB5B9AD}" destId="{FAACFBFA-8422-49BD-8F35-635E4CEF2D5C}" srcOrd="0" destOrd="0" parTransId="{04078A6E-4C44-4ED4-BCBA-62E098F17C31}" sibTransId="{CD957E54-D0C6-42D1-9B49-EB3095E2B7EF}"/>
    <dgm:cxn modelId="{F6787C76-5A02-FE49-A2EB-7F56B78FF19A}" type="presParOf" srcId="{5EDBE851-3C7B-9A4E-8803-1895AF8274A4}" destId="{F7D0EB61-7D33-5B4D-A08A-7A14B293057E}" srcOrd="0" destOrd="0" presId="urn:microsoft.com/office/officeart/2005/8/layout/vList2"/>
    <dgm:cxn modelId="{2B260F46-15C5-E347-A521-1EC90E848128}" type="presParOf" srcId="{5EDBE851-3C7B-9A4E-8803-1895AF8274A4}" destId="{0512DF08-4B9F-564B-A7DF-023C91807267}" srcOrd="1" destOrd="0" presId="urn:microsoft.com/office/officeart/2005/8/layout/vList2"/>
    <dgm:cxn modelId="{F09C29BD-1B7E-4145-BC49-1D80075F550B}" type="presParOf" srcId="{5EDBE851-3C7B-9A4E-8803-1895AF8274A4}" destId="{4EEE3DA8-55BA-D84B-A5AD-04B302DB727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6662C-3695-4735-9707-F524FAB62352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C7639-AF06-488D-8710-3243BDE09E7D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5C42A-907A-4FD3-8E0F-152BE99FDC7F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Fattigdom – Voksende befolkningstilvækst – behov for fødevarer og landbrugsarealer. </a:t>
          </a:r>
          <a:endParaRPr lang="en-US" sz="2200" kern="1200"/>
        </a:p>
      </dsp:txBody>
      <dsp:txXfrm>
        <a:off x="1429899" y="2442"/>
        <a:ext cx="5083704" cy="1238008"/>
      </dsp:txXfrm>
    </dsp:sp>
    <dsp:sp modelId="{FCA8A16F-7B0A-4A35-9AE5-49528CF9E7A8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FB865A-A13C-4E9B-A351-E849B311E34B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3E83A7-D043-472A-9C44-C67F994724E5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Landbrugsdrift er den største årsag: Kvæg og salgsafgrøder (gummi, kakoa, banan, soja, palmeolie) </a:t>
          </a:r>
          <a:endParaRPr lang="en-US" sz="2200" kern="1200"/>
        </a:p>
      </dsp:txBody>
      <dsp:txXfrm>
        <a:off x="1429899" y="1549953"/>
        <a:ext cx="5083704" cy="1238008"/>
      </dsp:txXfrm>
    </dsp:sp>
    <dsp:sp modelId="{DF889920-C0B7-44FF-B579-BA14DA63D1EC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62661-2872-4A09-B82B-11EE8D284959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9052A4-8F46-4896-8438-29D57155AB05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Tømmerhugst – både legal og illegal </a:t>
          </a:r>
          <a:endParaRPr lang="en-US" sz="2200" kern="1200"/>
        </a:p>
      </dsp:txBody>
      <dsp:txXfrm>
        <a:off x="1429899" y="3097464"/>
        <a:ext cx="5083704" cy="1238008"/>
      </dsp:txXfrm>
    </dsp:sp>
    <dsp:sp modelId="{8134F999-A558-4B1B-9CA5-3EE3E0D95EB3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F2081F-EEB2-4800-8159-AB7A658F2E1F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A9634-A809-4DE6-8399-D9B16E828424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Olieudvinding og minedrift. </a:t>
          </a:r>
          <a:endParaRPr lang="en-US" sz="2200" kern="1200"/>
        </a:p>
      </dsp:txBody>
      <dsp:txXfrm>
        <a:off x="1429899" y="4644974"/>
        <a:ext cx="5083704" cy="1238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D0EB61-7D33-5B4D-A08A-7A14B293057E}">
      <dsp:nvSpPr>
        <dsp:cNvPr id="0" name=""/>
        <dsp:cNvSpPr/>
      </dsp:nvSpPr>
      <dsp:spPr>
        <a:xfrm>
          <a:off x="0" y="266977"/>
          <a:ext cx="6513603" cy="25821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6500" kern="1200"/>
            <a:t>Husk at uploade. </a:t>
          </a:r>
          <a:endParaRPr lang="en-US" sz="6500" kern="1200"/>
        </a:p>
      </dsp:txBody>
      <dsp:txXfrm>
        <a:off x="126049" y="393026"/>
        <a:ext cx="6261505" cy="2330037"/>
      </dsp:txXfrm>
    </dsp:sp>
    <dsp:sp modelId="{4EEE3DA8-55BA-D84B-A5AD-04B302DB7272}">
      <dsp:nvSpPr>
        <dsp:cNvPr id="0" name=""/>
        <dsp:cNvSpPr/>
      </dsp:nvSpPr>
      <dsp:spPr>
        <a:xfrm>
          <a:off x="0" y="3036313"/>
          <a:ext cx="6513603" cy="258213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6500" kern="1200"/>
            <a:t>Vi vender næste gang. </a:t>
          </a:r>
          <a:endParaRPr lang="en-US" sz="6500" kern="1200"/>
        </a:p>
      </dsp:txBody>
      <dsp:txXfrm>
        <a:off x="126049" y="3162362"/>
        <a:ext cx="6261505" cy="2330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8C522C-300F-7046-B426-19E206F7F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2CE6B63-E583-BB4D-BEA0-241AC5DC5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25A036A-079A-5A4F-A495-708EDB4A6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01AB-3089-984A-B69E-9CF41706A6AF}" type="datetimeFigureOut">
              <a:rPr lang="da-DK" smtClean="0"/>
              <a:t>29-08-2025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9F05A1F-34F7-7C49-B447-6797BC277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012007A-6931-FE45-AD83-768CCEF1F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68BB-AC02-F74C-95FA-737F781D53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6068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77EC7-62DB-734B-9AAE-5A881A529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7D885F2-90BC-BE48-A479-CE775F528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3D3DE2E-8353-D04E-B0E7-554D54829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01AB-3089-984A-B69E-9CF41706A6AF}" type="datetimeFigureOut">
              <a:rPr lang="da-DK" smtClean="0"/>
              <a:t>29-08-2025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9A6D2B1-EF01-CC4C-A6E3-AE0711EAA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2E60CD2-7A4D-F04C-9432-72772F859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68BB-AC02-F74C-95FA-737F781D53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326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D7287434-47B3-AD43-A452-666D23C9D8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F1152BA-1C46-2743-86EA-552A73176D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C68B977-05FB-3344-88D5-D4B28F3B9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01AB-3089-984A-B69E-9CF41706A6AF}" type="datetimeFigureOut">
              <a:rPr lang="da-DK" smtClean="0"/>
              <a:t>29-08-2025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0F4C403-7CDF-014B-B32A-76FC184F0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5FDB2B7-E588-9645-A960-50E5DC445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68BB-AC02-F74C-95FA-737F781D53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3343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734894-1A49-E547-9D38-FC247A32A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8E63FA6-6045-8B4E-AD06-645193C21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23B9152-B373-B04B-91C0-205FD4BB5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01AB-3089-984A-B69E-9CF41706A6AF}" type="datetimeFigureOut">
              <a:rPr lang="da-DK" smtClean="0"/>
              <a:t>29-08-2025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DF40A57-7DDE-5840-941F-5EF3CC22A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C4F916A-8BB0-674B-AFF6-382E892E8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68BB-AC02-F74C-95FA-737F781D53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0984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8D5A6-9265-4B4D-A266-0C0C3C158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DF6D028-6031-2144-BDE1-C25193B5F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3D6A865-9454-9C4C-93E2-67D054E37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01AB-3089-984A-B69E-9CF41706A6AF}" type="datetimeFigureOut">
              <a:rPr lang="da-DK" smtClean="0"/>
              <a:t>29-08-2025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20299BF-B3A4-CE4D-9CC1-8DCD23C3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5FBBBC1-6419-2E43-8496-BD8B6B3D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68BB-AC02-F74C-95FA-737F781D53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0236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A8A8EE-64D4-3141-81E5-A858B8F1D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598FA78-5643-044E-A876-C7093370BB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1CCB1A6-2C08-CF44-ACDD-9FCDCE43D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361F7D-CD79-9845-93CB-851E2910F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01AB-3089-984A-B69E-9CF41706A6AF}" type="datetimeFigureOut">
              <a:rPr lang="da-DK" smtClean="0"/>
              <a:t>29-08-2025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828450F-A76A-9344-B710-A2CF6553E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F385B58-21B2-7341-975B-797F05C8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68BB-AC02-F74C-95FA-737F781D53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4158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98744E-1D2E-4346-B502-2CA95AB84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25902D5-6B6D-634E-AEB3-74595905A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7A4E5C9-6EC4-8F4E-A28E-4FBA183A5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5ADE884-24DE-F242-89D1-C12A3C395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09E0E60-1C19-904A-A390-F18C0FBA88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B97FA69-B95A-4E46-97ED-AACCEAB3A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01AB-3089-984A-B69E-9CF41706A6AF}" type="datetimeFigureOut">
              <a:rPr lang="da-DK" smtClean="0"/>
              <a:t>29-08-2025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E56762B-8D5D-FA49-85E4-185D3631F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281646F-8399-6547-971D-5723AC65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68BB-AC02-F74C-95FA-737F781D53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4567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9D4C2F-4596-DC4C-8DFA-C906B4153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F910650-3642-9B46-9941-BF2389331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01AB-3089-984A-B69E-9CF41706A6AF}" type="datetimeFigureOut">
              <a:rPr lang="da-DK" smtClean="0"/>
              <a:t>29-08-2025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6E2470E-8BD0-D947-AAE1-8BDBEFEE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AEDBF79-5080-A94D-A408-C94906231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68BB-AC02-F74C-95FA-737F781D53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010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60AAE16-42D8-DB4B-A56C-E058A2C93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01AB-3089-984A-B69E-9CF41706A6AF}" type="datetimeFigureOut">
              <a:rPr lang="da-DK" smtClean="0"/>
              <a:t>29-08-2025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74523C1-9C0F-8342-A22E-E94DC91FD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D1D2362-B862-D340-98B3-5118413AB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68BB-AC02-F74C-95FA-737F781D53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6244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85D3CC-1071-0240-B31A-70B997D69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29B7EDD-99A2-454E-8262-1D2D0660C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96E6C1F-FE5D-FF4D-8B7A-AE3A2C414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50E0B4E-C146-314A-8015-F2AC97EA2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01AB-3089-984A-B69E-9CF41706A6AF}" type="datetimeFigureOut">
              <a:rPr lang="da-DK" smtClean="0"/>
              <a:t>29-08-2025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9762D7E-86EF-9747-9277-5323FA044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8F464DF-713D-3F43-AF9F-6F912BDFE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68BB-AC02-F74C-95FA-737F781D53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2316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103987-9E32-8549-AF87-8FE29D6EB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1C55595-47FE-1A4A-BC10-9B1CB0E15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90CE5AE-AF0E-E54E-B5D7-B2DD2C838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6A6A6A7-03F3-074B-A2D9-14E5ED52A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F01AB-3089-984A-B69E-9CF41706A6AF}" type="datetimeFigureOut">
              <a:rPr lang="da-DK" smtClean="0"/>
              <a:t>29-08-2025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6C115E9-7BA2-4A41-9F41-357FAF3CD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C48E35E-3081-9D49-8D73-CEF8C0F43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68BB-AC02-F74C-95FA-737F781D53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7433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897BA92-3877-834C-9174-283B0BC3B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22F1F4A-C829-A243-A6BF-721468D8E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C1F0219-E979-8C4E-A5F7-0D81E0C747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F01AB-3089-984A-B69E-9CF41706A6AF}" type="datetimeFigureOut">
              <a:rPr lang="da-DK" smtClean="0"/>
              <a:t>29-08-2025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09EE552-D63A-C742-A5BC-08CA052DA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D717A18-621D-C24B-94D3-642003345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468BB-AC02-F74C-95FA-737F781D53C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815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vijLre760w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vand, udendørs, himmel, træ&#10;&#10;&#10;&#10;Automatisk oprettet beskrivelse">
            <a:extLst>
              <a:ext uri="{FF2B5EF4-FFF2-40B4-BE49-F238E27FC236}">
                <a16:creationId xmlns:a16="http://schemas.microsoft.com/office/drawing/2014/main" id="{5E508E2E-AEA8-4C4C-901C-49107129E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DFAA55-F972-7848-AC1C-A542271C8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da-DK" sz="4000"/>
              <a:t>Case om Regnskoven!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B092756-8F90-1740-A8D1-E8B1569641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da-DK" sz="20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493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ræ, udendørs, himmel, sne&#10;&#10;&#10;&#10;Automatisk oprettet beskrivelse">
            <a:extLst>
              <a:ext uri="{FF2B5EF4-FFF2-40B4-BE49-F238E27FC236}">
                <a16:creationId xmlns:a16="http://schemas.microsoft.com/office/drawing/2014/main" id="{EE17B46A-857E-704F-BD66-7EC0C3925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9" b="2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394DA1-CF26-424D-A3F6-A462D09F7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Case 1: Amazonas brænder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691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F3F671-DEF9-1348-BAC1-389B373A3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Årsager i Amazonas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ladsholder til indhold 4" descr="Et billede, der indeholder skærmbillede&#10;&#10;&#10;&#10;Automatisk oprettet beskrivelse">
            <a:extLst>
              <a:ext uri="{FF2B5EF4-FFF2-40B4-BE49-F238E27FC236}">
                <a16:creationId xmlns:a16="http://schemas.microsoft.com/office/drawing/2014/main" id="{C7FCECEE-8AFA-A842-9F78-005D33FA6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8210" y="492573"/>
            <a:ext cx="4204769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53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indhold 8" descr="Et billede, der indeholder udendørs, træ, himmel, natur&#10;&#10;&#10;&#10;Automatisk oprettet beskrivelse">
            <a:extLst>
              <a:ext uri="{FF2B5EF4-FFF2-40B4-BE49-F238E27FC236}">
                <a16:creationId xmlns:a16="http://schemas.microsoft.com/office/drawing/2014/main" id="{922075DC-A36B-454C-9C0C-601434E68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34620B-C237-FB48-BFA8-EBB719DFD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Case 2: Borneos regnskove og palmeolie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241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græs, grøn&#10;&#10;&#10;&#10;Automatisk oprettet beskrivelse">
            <a:extLst>
              <a:ext uri="{FF2B5EF4-FFF2-40B4-BE49-F238E27FC236}">
                <a16:creationId xmlns:a16="http://schemas.microsoft.com/office/drawing/2014/main" id="{47EFC3AB-E019-0F48-8196-C1E4AAEF4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9595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FBA20D-7FA4-A34A-9D2D-84213BF17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da-DK" sz="4000" dirty="0"/>
              <a:t>Borneo og palmeolie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A373599-2DF1-4F11-A594-31F1F9300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>
            <a:normAutofit/>
          </a:bodyPr>
          <a:lstStyle/>
          <a:p>
            <a:r>
              <a:rPr lang="en-US" sz="1800" dirty="0" err="1"/>
              <a:t>Borneos</a:t>
            </a:r>
            <a:r>
              <a:rPr lang="en-US" sz="1800" dirty="0"/>
              <a:t> </a:t>
            </a:r>
            <a:r>
              <a:rPr lang="en-US" sz="1800" dirty="0" err="1"/>
              <a:t>regnskove</a:t>
            </a:r>
            <a:r>
              <a:rPr lang="en-US" sz="1800" dirty="0"/>
              <a:t> </a:t>
            </a:r>
            <a:r>
              <a:rPr lang="en-US" sz="1800" dirty="0" err="1"/>
              <a:t>ryddes</a:t>
            </a:r>
            <a:r>
              <a:rPr lang="en-US" sz="1800" dirty="0"/>
              <a:t> </a:t>
            </a:r>
            <a:r>
              <a:rPr lang="en-US" sz="1800" dirty="0" err="1"/>
              <a:t>til</a:t>
            </a:r>
            <a:r>
              <a:rPr lang="en-US" sz="1800" dirty="0"/>
              <a:t> </a:t>
            </a:r>
            <a:r>
              <a:rPr lang="en-US" sz="1800" dirty="0" err="1"/>
              <a:t>fordel</a:t>
            </a:r>
            <a:r>
              <a:rPr lang="en-US" sz="1800" dirty="0"/>
              <a:t> for palmer. </a:t>
            </a:r>
          </a:p>
          <a:p>
            <a:r>
              <a:rPr lang="en-US" sz="1800" dirty="0"/>
              <a:t>De </a:t>
            </a:r>
            <a:r>
              <a:rPr lang="en-US" sz="1800" dirty="0" err="1"/>
              <a:t>kan</a:t>
            </a:r>
            <a:r>
              <a:rPr lang="en-US" sz="1800" dirty="0"/>
              <a:t> </a:t>
            </a:r>
            <a:r>
              <a:rPr lang="en-US" sz="1800" dirty="0" err="1"/>
              <a:t>så</a:t>
            </a:r>
            <a:r>
              <a:rPr lang="en-US" sz="1800" dirty="0"/>
              <a:t> </a:t>
            </a:r>
            <a:r>
              <a:rPr lang="en-US" sz="1800" dirty="0" err="1"/>
              <a:t>omsættes</a:t>
            </a:r>
            <a:r>
              <a:rPr lang="en-US" sz="1800" dirty="0"/>
              <a:t> </a:t>
            </a:r>
            <a:r>
              <a:rPr lang="en-US" sz="1800" dirty="0" err="1"/>
              <a:t>til</a:t>
            </a:r>
            <a:r>
              <a:rPr lang="en-US" sz="1800" dirty="0"/>
              <a:t> </a:t>
            </a:r>
            <a:r>
              <a:rPr lang="en-US" sz="1800" dirty="0" err="1"/>
              <a:t>palmeolie</a:t>
            </a:r>
            <a:r>
              <a:rPr lang="en-US" sz="1800" dirty="0"/>
              <a:t> –</a:t>
            </a:r>
            <a:r>
              <a:rPr lang="en-US" sz="1800" dirty="0" err="1"/>
              <a:t>Findes</a:t>
            </a:r>
            <a:r>
              <a:rPr lang="en-US" sz="1800" dirty="0"/>
              <a:t> I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lang</a:t>
            </a:r>
            <a:r>
              <a:rPr lang="en-US" sz="1800" dirty="0"/>
              <a:t> </a:t>
            </a:r>
            <a:r>
              <a:rPr lang="en-US" sz="1800" dirty="0" err="1"/>
              <a:t>række</a:t>
            </a:r>
            <a:r>
              <a:rPr lang="en-US" sz="1800" dirty="0"/>
              <a:t> </a:t>
            </a:r>
            <a:r>
              <a:rPr lang="en-US" sz="1800" dirty="0" err="1"/>
              <a:t>produkter</a:t>
            </a:r>
            <a:r>
              <a:rPr lang="en-US" sz="1800" dirty="0"/>
              <a:t>:</a:t>
            </a:r>
          </a:p>
          <a:p>
            <a:r>
              <a:rPr lang="en-US" sz="1800" dirty="0" err="1"/>
              <a:t>Tandpasta</a:t>
            </a:r>
            <a:r>
              <a:rPr lang="en-US" sz="1800" dirty="0"/>
              <a:t>, </a:t>
            </a:r>
            <a:r>
              <a:rPr lang="en-US" sz="1800" dirty="0" err="1"/>
              <a:t>chokolade</a:t>
            </a:r>
            <a:r>
              <a:rPr lang="en-US" sz="1800" dirty="0"/>
              <a:t>, </a:t>
            </a:r>
            <a:r>
              <a:rPr lang="en-US" sz="1800" dirty="0" err="1"/>
              <a:t>kiks</a:t>
            </a:r>
            <a:r>
              <a:rPr lang="en-US" sz="1800" dirty="0"/>
              <a:t> </a:t>
            </a:r>
            <a:r>
              <a:rPr lang="en-US" sz="1800" dirty="0" err="1"/>
              <a:t>og</a:t>
            </a:r>
            <a:r>
              <a:rPr lang="en-US" sz="1800" dirty="0"/>
              <a:t> biodiesel </a:t>
            </a:r>
            <a:r>
              <a:rPr lang="en-US" sz="1800" dirty="0" err="1"/>
              <a:t>osv</a:t>
            </a:r>
            <a:r>
              <a:rPr lang="en-US" sz="1800" dirty="0"/>
              <a:t>…. </a:t>
            </a:r>
          </a:p>
          <a:p>
            <a:r>
              <a:rPr lang="en-US" sz="1800" dirty="0" err="1"/>
              <a:t>Historiske</a:t>
            </a:r>
            <a:r>
              <a:rPr lang="en-US" sz="1800" dirty="0"/>
              <a:t> </a:t>
            </a:r>
            <a:r>
              <a:rPr lang="en-US" sz="1800" dirty="0" err="1"/>
              <a:t>kampagner</a:t>
            </a:r>
            <a:r>
              <a:rPr lang="en-US" sz="1800" dirty="0"/>
              <a:t> </a:t>
            </a:r>
            <a:r>
              <a:rPr lang="en-US" sz="1800" dirty="0" err="1"/>
              <a:t>herfra</a:t>
            </a:r>
            <a:r>
              <a:rPr lang="en-US" sz="1800" dirty="0"/>
              <a:t> </a:t>
            </a:r>
            <a:r>
              <a:rPr lang="en-US" sz="1800" dirty="0" err="1"/>
              <a:t>som</a:t>
            </a:r>
            <a:r>
              <a:rPr lang="en-US" sz="1800" dirty="0"/>
              <a:t> red </a:t>
            </a:r>
            <a:r>
              <a:rPr lang="en-US" sz="1800" dirty="0" err="1"/>
              <a:t>orangutangen</a:t>
            </a:r>
            <a:r>
              <a:rPr lang="en-US" sz="1800" dirty="0"/>
              <a:t> </a:t>
            </a:r>
            <a:r>
              <a:rPr lang="en-US" sz="1800" dirty="0" err="1"/>
              <a:t>fra</a:t>
            </a:r>
            <a:r>
              <a:rPr lang="en-US" sz="1800" dirty="0"/>
              <a:t> 1971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31954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ACBE3A-345E-1145-BE02-7CE65F844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da-DK">
                <a:solidFill>
                  <a:srgbClr val="FFFFFF"/>
                </a:solidFill>
              </a:rPr>
              <a:t>Lav opgave 2 i grupper. </a:t>
            </a:r>
            <a:br>
              <a:rPr lang="da-DK">
                <a:solidFill>
                  <a:srgbClr val="FFFFFF"/>
                </a:solidFill>
              </a:rPr>
            </a:br>
            <a:endParaRPr lang="da-DK">
              <a:solidFill>
                <a:srgbClr val="FFFFFF"/>
              </a:solidFill>
            </a:endParaRP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2F48C62F-7573-4BF5-892D-62268525C4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465765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0052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8EADC5-A60E-AB41-83A1-3984E048B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da-DK"/>
              <a:t>Regnskoven er fantastisk! 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ladsholder til indhold 4" descr="Et billede, der indeholder udendørs, træ, græs, dyr&#10;&#10;&#10;&#10;Automatisk oprettet beskrivelse">
            <a:extLst>
              <a:ext uri="{FF2B5EF4-FFF2-40B4-BE49-F238E27FC236}">
                <a16:creationId xmlns:a16="http://schemas.microsoft.com/office/drawing/2014/main" id="{F11ACA43-A472-DE4A-812C-03168B5E1B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5" r="9012" b="-4"/>
          <a:stretch/>
        </p:blipFill>
        <p:spPr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Billede 6" descr="Et billede, der indeholder træ, udendørs, himmel, plante&#10;&#10;&#10;&#10;Automatisk oprettet beskrivelse">
            <a:extLst>
              <a:ext uri="{FF2B5EF4-FFF2-40B4-BE49-F238E27FC236}">
                <a16:creationId xmlns:a16="http://schemas.microsoft.com/office/drawing/2014/main" id="{6788E091-302A-9B45-BBE9-0E9F5A1F5A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80" r="4732" b="-3"/>
          <a:stretch/>
        </p:blipFill>
        <p:spPr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9" name="Billede 8" descr="Et billede, der indeholder træ, udendørs, dyr, fugl&#10;&#10;&#10;&#10;Automatisk oprettet beskrivelse">
            <a:extLst>
              <a:ext uri="{FF2B5EF4-FFF2-40B4-BE49-F238E27FC236}">
                <a16:creationId xmlns:a16="http://schemas.microsoft.com/office/drawing/2014/main" id="{8A216ECE-2AF2-5F4A-B436-7874649712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93" r="11831"/>
          <a:stretch/>
        </p:blipFill>
        <p:spPr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0080372-D4BB-4775-8AF3-25DFE597B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r>
              <a:rPr lang="en-US" sz="1800" dirty="0"/>
              <a:t>Den </a:t>
            </a:r>
            <a:r>
              <a:rPr lang="en-US" sz="1800" dirty="0" err="1"/>
              <a:t>har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artsrigdom</a:t>
            </a:r>
            <a:r>
              <a:rPr lang="en-US" sz="1800" dirty="0"/>
              <a:t> der </a:t>
            </a:r>
            <a:r>
              <a:rPr lang="en-US" sz="1800" dirty="0" err="1"/>
              <a:t>ikke</a:t>
            </a:r>
            <a:r>
              <a:rPr lang="en-US" sz="1800" dirty="0"/>
              <a:t> </a:t>
            </a:r>
            <a:r>
              <a:rPr lang="en-US" sz="1800" dirty="0" err="1"/>
              <a:t>kan</a:t>
            </a:r>
            <a:r>
              <a:rPr lang="en-US" sz="1800" dirty="0"/>
              <a:t> </a:t>
            </a:r>
            <a:r>
              <a:rPr lang="en-US" sz="1800" dirty="0" err="1"/>
              <a:t>sammenlignes</a:t>
            </a:r>
            <a:r>
              <a:rPr lang="en-US" sz="1800" dirty="0"/>
              <a:t> med </a:t>
            </a:r>
            <a:r>
              <a:rPr lang="en-US" sz="1800" dirty="0" err="1"/>
              <a:t>andre</a:t>
            </a:r>
            <a:r>
              <a:rPr lang="en-US" sz="1800" dirty="0"/>
              <a:t> </a:t>
            </a:r>
            <a:r>
              <a:rPr lang="en-US" sz="1800" dirty="0" err="1"/>
              <a:t>steder</a:t>
            </a:r>
            <a:r>
              <a:rPr lang="en-US" sz="1800" dirty="0"/>
              <a:t> </a:t>
            </a:r>
            <a:r>
              <a:rPr lang="en-US" sz="1800" dirty="0" err="1"/>
              <a:t>på</a:t>
            </a:r>
            <a:r>
              <a:rPr lang="en-US" sz="1800" dirty="0"/>
              <a:t> Jorden. (</a:t>
            </a:r>
            <a:r>
              <a:rPr lang="en-US" sz="1800" dirty="0" err="1"/>
              <a:t>på</a:t>
            </a:r>
            <a:r>
              <a:rPr lang="en-US" sz="1800" dirty="0"/>
              <a:t> land) </a:t>
            </a:r>
          </a:p>
          <a:p>
            <a:r>
              <a:rPr lang="en-US" sz="1800" dirty="0"/>
              <a:t>Med </a:t>
            </a:r>
            <a:r>
              <a:rPr lang="en-US" sz="1800" dirty="0" err="1"/>
              <a:t>andre</a:t>
            </a:r>
            <a:r>
              <a:rPr lang="en-US" sz="1800" dirty="0"/>
              <a:t> </a:t>
            </a:r>
            <a:r>
              <a:rPr lang="en-US" sz="1800" dirty="0" err="1"/>
              <a:t>ord</a:t>
            </a:r>
            <a:r>
              <a:rPr lang="en-US" sz="1800" dirty="0"/>
              <a:t>: </a:t>
            </a:r>
            <a:r>
              <a:rPr lang="en-US" sz="1800" dirty="0" err="1"/>
              <a:t>høj</a:t>
            </a:r>
            <a:r>
              <a:rPr lang="en-US" sz="1800" dirty="0"/>
              <a:t> </a:t>
            </a:r>
            <a:r>
              <a:rPr lang="en-US" sz="1800" dirty="0" err="1"/>
              <a:t>biodiversitet</a:t>
            </a:r>
            <a:r>
              <a:rPr lang="en-US" sz="1800" dirty="0"/>
              <a:t> </a:t>
            </a:r>
          </a:p>
          <a:p>
            <a:r>
              <a:rPr lang="en-US" sz="1800" dirty="0"/>
              <a:t>Over </a:t>
            </a:r>
            <a:r>
              <a:rPr lang="en-US" sz="1800" dirty="0" err="1"/>
              <a:t>halvdelen</a:t>
            </a:r>
            <a:r>
              <a:rPr lang="en-US" sz="1800" dirty="0"/>
              <a:t> </a:t>
            </a:r>
            <a:r>
              <a:rPr lang="en-US" sz="1800" dirty="0" err="1"/>
              <a:t>af</a:t>
            </a:r>
            <a:r>
              <a:rPr lang="en-US" sz="1800" dirty="0"/>
              <a:t> </a:t>
            </a:r>
            <a:r>
              <a:rPr lang="en-US" sz="1800" dirty="0" err="1"/>
              <a:t>alle</a:t>
            </a:r>
            <a:r>
              <a:rPr lang="en-US" sz="1800" dirty="0"/>
              <a:t> </a:t>
            </a:r>
            <a:r>
              <a:rPr lang="en-US" sz="1800" dirty="0" err="1"/>
              <a:t>plante</a:t>
            </a:r>
            <a:r>
              <a:rPr lang="en-US" sz="1800" dirty="0"/>
              <a:t> – </a:t>
            </a:r>
            <a:r>
              <a:rPr lang="en-US" sz="1800" dirty="0" err="1"/>
              <a:t>og</a:t>
            </a:r>
            <a:r>
              <a:rPr lang="en-US" sz="1800" dirty="0"/>
              <a:t> </a:t>
            </a:r>
            <a:r>
              <a:rPr lang="en-US" sz="1800" dirty="0" err="1"/>
              <a:t>dyrearter</a:t>
            </a:r>
            <a:r>
              <a:rPr lang="en-US" sz="1800" dirty="0"/>
              <a:t> </a:t>
            </a:r>
            <a:r>
              <a:rPr lang="en-US" sz="1800" dirty="0" err="1"/>
              <a:t>findes</a:t>
            </a:r>
            <a:r>
              <a:rPr lang="en-US" sz="1800" dirty="0"/>
              <a:t> her. </a:t>
            </a:r>
          </a:p>
          <a:p>
            <a:r>
              <a:rPr lang="en-US" sz="1800" dirty="0" err="1"/>
              <a:t>Skoven</a:t>
            </a:r>
            <a:r>
              <a:rPr lang="en-US" sz="1800" dirty="0"/>
              <a:t> </a:t>
            </a:r>
            <a:r>
              <a:rPr lang="en-US" sz="1800" dirty="0" err="1"/>
              <a:t>også</a:t>
            </a:r>
            <a:r>
              <a:rPr lang="en-US" sz="1800" dirty="0"/>
              <a:t> den </a:t>
            </a:r>
            <a:r>
              <a:rPr lang="en-US" sz="1800" dirty="0" err="1"/>
              <a:t>ældste</a:t>
            </a:r>
            <a:r>
              <a:rPr lang="en-US" sz="1800" dirty="0"/>
              <a:t> </a:t>
            </a:r>
            <a:r>
              <a:rPr lang="en-US" sz="1800" dirty="0" err="1"/>
              <a:t>på</a:t>
            </a:r>
            <a:r>
              <a:rPr lang="en-US" sz="1800" dirty="0"/>
              <a:t> Jorden: </a:t>
            </a:r>
            <a:r>
              <a:rPr lang="en-US" sz="1800" dirty="0" err="1"/>
              <a:t>anslået</a:t>
            </a:r>
            <a:r>
              <a:rPr lang="en-US" sz="1800" dirty="0"/>
              <a:t> </a:t>
            </a:r>
            <a:r>
              <a:rPr lang="en-US" sz="1800" dirty="0" err="1"/>
              <a:t>til</a:t>
            </a:r>
            <a:r>
              <a:rPr lang="en-US" sz="1800" dirty="0"/>
              <a:t> at </a:t>
            </a:r>
            <a:r>
              <a:rPr lang="en-US" sz="1800" dirty="0" err="1"/>
              <a:t>være</a:t>
            </a:r>
            <a:r>
              <a:rPr lang="en-US" sz="1800" dirty="0"/>
              <a:t> 60-70 </a:t>
            </a:r>
            <a:r>
              <a:rPr lang="en-US" sz="1800" dirty="0" err="1"/>
              <a:t>millioner</a:t>
            </a:r>
            <a:r>
              <a:rPr lang="en-US" sz="1800" dirty="0"/>
              <a:t> </a:t>
            </a:r>
            <a:r>
              <a:rPr lang="en-US" sz="1800" dirty="0" err="1"/>
              <a:t>år</a:t>
            </a:r>
            <a:r>
              <a:rPr lang="en-US" sz="1800" dirty="0"/>
              <a:t> </a:t>
            </a:r>
            <a:r>
              <a:rPr lang="en-US" sz="1800" dirty="0" err="1"/>
              <a:t>gammel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16946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Et billede, der indeholder udendørs, træ, plante, grøn&#10;&#10;&#10;&#10;Automatisk oprettet beskrivelse">
            <a:extLst>
              <a:ext uri="{FF2B5EF4-FFF2-40B4-BE49-F238E27FC236}">
                <a16:creationId xmlns:a16="http://schemas.microsoft.com/office/drawing/2014/main" id="{2F6BD78D-0249-C146-B70A-BD38D5AB16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6188" r="28541" b="-3"/>
          <a:stretch/>
        </p:blipFill>
        <p:spPr>
          <a:xfrm>
            <a:off x="8007861" y="1"/>
            <a:ext cx="4184139" cy="4247004"/>
          </a:xfrm>
          <a:custGeom>
            <a:avLst/>
            <a:gdLst>
              <a:gd name="connsiteX0" fmla="*/ 807468 w 4184139"/>
              <a:gd name="connsiteY0" fmla="*/ 0 h 4247004"/>
              <a:gd name="connsiteX1" fmla="*/ 4068803 w 4184139"/>
              <a:gd name="connsiteY1" fmla="*/ 0 h 4247004"/>
              <a:gd name="connsiteX2" fmla="*/ 4162158 w 4184139"/>
              <a:gd name="connsiteY2" fmla="*/ 84846 h 4247004"/>
              <a:gd name="connsiteX3" fmla="*/ 4184139 w 4184139"/>
              <a:gd name="connsiteY3" fmla="*/ 109032 h 4247004"/>
              <a:gd name="connsiteX4" fmla="*/ 4184139 w 4184139"/>
              <a:gd name="connsiteY4" fmla="*/ 3508705 h 4247004"/>
              <a:gd name="connsiteX5" fmla="*/ 4162158 w 4184139"/>
              <a:gd name="connsiteY5" fmla="*/ 3532891 h 4247004"/>
              <a:gd name="connsiteX6" fmla="*/ 2438135 w 4184139"/>
              <a:gd name="connsiteY6" fmla="*/ 4247004 h 4247004"/>
              <a:gd name="connsiteX7" fmla="*/ 0 w 4184139"/>
              <a:gd name="connsiteY7" fmla="*/ 1808869 h 4247004"/>
              <a:gd name="connsiteX8" fmla="*/ 714113 w 4184139"/>
              <a:gd name="connsiteY8" fmla="*/ 84846 h 424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Billede 6" descr="Et billede, der indeholder træ, udendørs, himmel, dyr&#10;&#10;&#10;&#10;Automatisk oprettet beskrivelse">
            <a:extLst>
              <a:ext uri="{FF2B5EF4-FFF2-40B4-BE49-F238E27FC236}">
                <a16:creationId xmlns:a16="http://schemas.microsoft.com/office/drawing/2014/main" id="{A282BFE1-6F61-5A48-AD17-5E5CD3E239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7923" r="8869" b="1"/>
          <a:stretch/>
        </p:blipFill>
        <p:spPr>
          <a:xfrm>
            <a:off x="3834182" y="1"/>
            <a:ext cx="4215670" cy="3381796"/>
          </a:xfrm>
          <a:custGeom>
            <a:avLst/>
            <a:gdLst>
              <a:gd name="connsiteX0" fmla="*/ 431362 w 4215670"/>
              <a:gd name="connsiteY0" fmla="*/ 0 h 3381796"/>
              <a:gd name="connsiteX1" fmla="*/ 3784309 w 4215670"/>
              <a:gd name="connsiteY1" fmla="*/ 0 h 3381796"/>
              <a:gd name="connsiteX2" fmla="*/ 3855685 w 4215670"/>
              <a:gd name="connsiteY2" fmla="*/ 95451 h 3381796"/>
              <a:gd name="connsiteX3" fmla="*/ 4215670 w 4215670"/>
              <a:gd name="connsiteY3" fmla="*/ 1273961 h 3381796"/>
              <a:gd name="connsiteX4" fmla="*/ 2107836 w 4215670"/>
              <a:gd name="connsiteY4" fmla="*/ 3381796 h 3381796"/>
              <a:gd name="connsiteX5" fmla="*/ 0 w 4215670"/>
              <a:gd name="connsiteY5" fmla="*/ 1273961 h 3381796"/>
              <a:gd name="connsiteX6" fmla="*/ 359986 w 4215670"/>
              <a:gd name="connsiteY6" fmla="*/ 95451 h 3381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Pladsholder til indhold 4" descr="Et billede, der indeholder træ, udendørs, græs, dyr&#10;&#10;&#10;&#10;Automatisk oprettet beskrivelse">
            <a:extLst>
              <a:ext uri="{FF2B5EF4-FFF2-40B4-BE49-F238E27FC236}">
                <a16:creationId xmlns:a16="http://schemas.microsoft.com/office/drawing/2014/main" id="{49E7F91F-A933-3544-A466-4820EE614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/>
          </a:blip>
          <a:srcRect l="25035" r="12314"/>
          <a:stretch/>
        </p:blipFill>
        <p:spPr>
          <a:xfrm>
            <a:off x="1" y="1337091"/>
            <a:ext cx="5190767" cy="5530385"/>
          </a:xfrm>
          <a:custGeom>
            <a:avLst/>
            <a:gdLst>
              <a:gd name="connsiteX0" fmla="*/ 1986067 w 5190767"/>
              <a:gd name="connsiteY0" fmla="*/ 0 h 5530385"/>
              <a:gd name="connsiteX1" fmla="*/ 5190767 w 5190767"/>
              <a:gd name="connsiteY1" fmla="*/ 3204701 h 5530385"/>
              <a:gd name="connsiteX2" fmla="*/ 4252132 w 5190767"/>
              <a:gd name="connsiteY2" fmla="*/ 5470767 h 5530385"/>
              <a:gd name="connsiteX3" fmla="*/ 4186536 w 5190767"/>
              <a:gd name="connsiteY3" fmla="*/ 5530385 h 5530385"/>
              <a:gd name="connsiteX4" fmla="*/ 0 w 5190767"/>
              <a:gd name="connsiteY4" fmla="*/ 5530385 h 5530385"/>
              <a:gd name="connsiteX5" fmla="*/ 0 w 5190767"/>
              <a:gd name="connsiteY5" fmla="*/ 692598 h 5530385"/>
              <a:gd name="connsiteX6" fmla="*/ 194287 w 5190767"/>
              <a:gd name="connsiteY6" fmla="*/ 547313 h 5530385"/>
              <a:gd name="connsiteX7" fmla="*/ 1986067 w 5190767"/>
              <a:gd name="connsiteY7" fmla="*/ 0 h 5530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03FC70-67D9-49EF-983C-3853BF2B4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B8056EA-26AD-4E43-928C-04D6BC14F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767" y="5059192"/>
            <a:ext cx="6201111" cy="11606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2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Hvad</a:t>
            </a:r>
            <a:r>
              <a:rPr lang="en-US" sz="32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er</a:t>
            </a:r>
            <a:r>
              <a:rPr lang="en-US" sz="32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32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r</a:t>
            </a:r>
            <a:r>
              <a:rPr lang="en-US" sz="32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egnskov</a:t>
            </a:r>
            <a:r>
              <a:rPr lang="en-US" sz="32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?? </a:t>
            </a:r>
          </a:p>
        </p:txBody>
      </p:sp>
    </p:spTree>
    <p:extLst>
      <p:ext uri="{BB962C8B-B14F-4D97-AF65-F5344CB8AC3E}">
        <p14:creationId xmlns:p14="http://schemas.microsoft.com/office/powerpoint/2010/main" val="3512128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ræ, udendørs, græs, dyr&#10;&#10;&#10;&#10;Automatisk oprettet beskrivelse">
            <a:extLst>
              <a:ext uri="{FF2B5EF4-FFF2-40B4-BE49-F238E27FC236}">
                <a16:creationId xmlns:a16="http://schemas.microsoft.com/office/drawing/2014/main" id="{49E7F91F-A933-3544-A466-4820EE614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2985" r="10265" b="1"/>
          <a:stretch/>
        </p:blipFill>
        <p:spPr>
          <a:xfrm>
            <a:off x="3125968" y="2527222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Billede 6" descr="Et billede, der indeholder træ, udendørs, himmel, dyr&#10;&#10;&#10;&#10;Automatisk oprettet beskrivelse">
            <a:extLst>
              <a:ext uri="{FF2B5EF4-FFF2-40B4-BE49-F238E27FC236}">
                <a16:creationId xmlns:a16="http://schemas.microsoft.com/office/drawing/2014/main" id="{A282BFE1-6F61-5A48-AD17-5E5CD3E239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0258" r="11202" b="-2"/>
          <a:stretch/>
        </p:blipFill>
        <p:spPr>
          <a:xfrm>
            <a:off x="1" y="1"/>
            <a:ext cx="4443799" cy="3776782"/>
          </a:xfrm>
          <a:custGeom>
            <a:avLst/>
            <a:gdLst>
              <a:gd name="connsiteX0" fmla="*/ 0 w 4443799"/>
              <a:gd name="connsiteY0" fmla="*/ 0 h 3776782"/>
              <a:gd name="connsiteX1" fmla="*/ 4164578 w 4443799"/>
              <a:gd name="connsiteY1" fmla="*/ 0 h 3776782"/>
              <a:gd name="connsiteX2" fmla="*/ 4238884 w 4443799"/>
              <a:gd name="connsiteY2" fmla="*/ 154250 h 3776782"/>
              <a:gd name="connsiteX3" fmla="*/ 4443799 w 4443799"/>
              <a:gd name="connsiteY3" fmla="*/ 1169228 h 3776782"/>
              <a:gd name="connsiteX4" fmla="*/ 1836244 w 4443799"/>
              <a:gd name="connsiteY4" fmla="*/ 3776782 h 3776782"/>
              <a:gd name="connsiteX5" fmla="*/ 177598 w 4443799"/>
              <a:gd name="connsiteY5" fmla="*/ 3181344 h 3776782"/>
              <a:gd name="connsiteX6" fmla="*/ 0 w 4443799"/>
              <a:gd name="connsiteY6" fmla="*/ 3019932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11" name="Billede 10" descr="Et billede, der indeholder udendørs, træ, plante, grøn&#10;&#10;&#10;&#10;Automatisk oprettet beskrivelse">
            <a:extLst>
              <a:ext uri="{FF2B5EF4-FFF2-40B4-BE49-F238E27FC236}">
                <a16:creationId xmlns:a16="http://schemas.microsoft.com/office/drawing/2014/main" id="{2F6BD78D-0249-C146-B70A-BD38D5AB16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91" r="22548" b="1"/>
          <a:stretch/>
        </p:blipFill>
        <p:spPr>
          <a:xfrm>
            <a:off x="20" y="3917273"/>
            <a:ext cx="3440566" cy="2950205"/>
          </a:xfrm>
          <a:custGeom>
            <a:avLst/>
            <a:gdLst>
              <a:gd name="connsiteX0" fmla="*/ 1539166 w 3440586"/>
              <a:gd name="connsiteY0" fmla="*/ 0 h 2950205"/>
              <a:gd name="connsiteX1" fmla="*/ 3440586 w 3440586"/>
              <a:gd name="connsiteY1" fmla="*/ 1901419 h 2950205"/>
              <a:gd name="connsiteX2" fmla="*/ 3211095 w 3440586"/>
              <a:gd name="connsiteY2" fmla="*/ 2807749 h 2950205"/>
              <a:gd name="connsiteX3" fmla="*/ 3124550 w 3440586"/>
              <a:gd name="connsiteY3" fmla="*/ 2950205 h 2950205"/>
              <a:gd name="connsiteX4" fmla="*/ 0 w 3440586"/>
              <a:gd name="connsiteY4" fmla="*/ 2950205 h 2950205"/>
              <a:gd name="connsiteX5" fmla="*/ 0 w 3440586"/>
              <a:gd name="connsiteY5" fmla="*/ 788141 h 2950205"/>
              <a:gd name="connsiteX6" fmla="*/ 71938 w 3440586"/>
              <a:gd name="connsiteY6" fmla="*/ 691940 h 2950205"/>
              <a:gd name="connsiteX7" fmla="*/ 1539166 w 3440586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257392-088E-4D55-B128-FFD59A895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B8056EA-26AD-4E43-928C-04D6BC14F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67" y="802955"/>
            <a:ext cx="4333814" cy="14540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Hvad</a:t>
            </a:r>
            <a:r>
              <a:rPr lang="en-US" sz="36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er</a:t>
            </a:r>
            <a:r>
              <a:rPr lang="en-US" sz="36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36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r</a:t>
            </a:r>
            <a:r>
              <a:rPr lang="en-US" sz="36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egnskov</a:t>
            </a:r>
            <a:r>
              <a:rPr lang="en-US" sz="36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?? 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C998445-777D-4087-86E2-8921E83DC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84" y="2421682"/>
            <a:ext cx="4333468" cy="3639289"/>
          </a:xfrm>
        </p:spPr>
        <p:txBody>
          <a:bodyPr anchor="ctr">
            <a:normAutofit fontScale="92500"/>
          </a:bodyPr>
          <a:lstStyle/>
          <a:p>
            <a:r>
              <a:rPr lang="en-US" sz="2000" dirty="0" err="1">
                <a:solidFill>
                  <a:srgbClr val="000000"/>
                </a:solidFill>
              </a:rPr>
              <a:t>Findes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</a:t>
            </a:r>
            <a:r>
              <a:rPr lang="en-US" sz="2000" dirty="0">
                <a:solidFill>
                  <a:srgbClr val="000000"/>
                </a:solidFill>
              </a:rPr>
              <a:t> den </a:t>
            </a:r>
            <a:r>
              <a:rPr lang="en-US" sz="2000" dirty="0" err="1">
                <a:solidFill>
                  <a:srgbClr val="000000"/>
                </a:solidFill>
              </a:rPr>
              <a:t>temperede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tropiske</a:t>
            </a:r>
            <a:r>
              <a:rPr lang="en-US" sz="2000" dirty="0">
                <a:solidFill>
                  <a:srgbClr val="000000"/>
                </a:solidFill>
              </a:rPr>
              <a:t> zone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6% </a:t>
            </a:r>
            <a:r>
              <a:rPr lang="en-US" sz="2000" dirty="0" err="1">
                <a:solidFill>
                  <a:srgbClr val="000000"/>
                </a:solidFill>
              </a:rPr>
              <a:t>af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Jordens</a:t>
            </a:r>
            <a:r>
              <a:rPr lang="en-US" sz="2000" dirty="0">
                <a:solidFill>
                  <a:srgbClr val="000000"/>
                </a:solidFill>
              </a:rPr>
              <a:t> areal (2009) </a:t>
            </a:r>
          </a:p>
          <a:p>
            <a:r>
              <a:rPr lang="en-US" sz="2000" dirty="0" err="1">
                <a:solidFill>
                  <a:srgbClr val="000000"/>
                </a:solidFill>
              </a:rPr>
              <a:t>Flere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forskellige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skovtyper</a:t>
            </a:r>
            <a:r>
              <a:rPr lang="en-US" sz="2000" dirty="0">
                <a:solidFill>
                  <a:srgbClr val="000000"/>
                </a:solidFill>
              </a:rPr>
              <a:t> – </a:t>
            </a:r>
            <a:r>
              <a:rPr lang="en-US" sz="2000" dirty="0" err="1">
                <a:solidFill>
                  <a:srgbClr val="000000"/>
                </a:solidFill>
              </a:rPr>
              <a:t>fælles</a:t>
            </a:r>
            <a:r>
              <a:rPr lang="en-US" sz="2000" dirty="0">
                <a:solidFill>
                  <a:srgbClr val="000000"/>
                </a:solidFill>
              </a:rPr>
              <a:t> – </a:t>
            </a:r>
            <a:r>
              <a:rPr lang="en-US" sz="2000" dirty="0" err="1">
                <a:solidFill>
                  <a:srgbClr val="000000"/>
                </a:solidFill>
              </a:rPr>
              <a:t>meget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regn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1500-1800 mm </a:t>
            </a:r>
            <a:r>
              <a:rPr lang="en-US" sz="2000" dirty="0" err="1">
                <a:solidFill>
                  <a:srgbClr val="000000"/>
                </a:solidFill>
              </a:rPr>
              <a:t>regn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</a:rPr>
              <a:t>Rekord</a:t>
            </a:r>
            <a:r>
              <a:rPr lang="en-US" sz="2000" dirty="0">
                <a:solidFill>
                  <a:srgbClr val="000000"/>
                </a:solidFill>
              </a:rPr>
              <a:t>: 307 </a:t>
            </a:r>
            <a:r>
              <a:rPr lang="en-US" sz="2000" dirty="0" err="1">
                <a:solidFill>
                  <a:srgbClr val="000000"/>
                </a:solidFill>
              </a:rPr>
              <a:t>træarter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på</a:t>
            </a:r>
            <a:r>
              <a:rPr lang="en-US" sz="2000" dirty="0">
                <a:solidFill>
                  <a:srgbClr val="000000"/>
                </a:solidFill>
              </a:rPr>
              <a:t> 1 </a:t>
            </a:r>
            <a:r>
              <a:rPr lang="en-US" sz="2000" dirty="0" err="1">
                <a:solidFill>
                  <a:srgbClr val="000000"/>
                </a:solidFill>
              </a:rPr>
              <a:t>hektar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I Dansk </a:t>
            </a:r>
            <a:r>
              <a:rPr lang="en-US" sz="2000" dirty="0" err="1">
                <a:solidFill>
                  <a:srgbClr val="000000"/>
                </a:solidFill>
              </a:rPr>
              <a:t>løvskov</a:t>
            </a:r>
            <a:r>
              <a:rPr lang="en-US" sz="2000" dirty="0">
                <a:solidFill>
                  <a:srgbClr val="000000"/>
                </a:solidFill>
              </a:rPr>
              <a:t> 5-10 </a:t>
            </a:r>
            <a:r>
              <a:rPr lang="en-US" sz="2000" dirty="0" err="1">
                <a:solidFill>
                  <a:srgbClr val="000000"/>
                </a:solidFill>
              </a:rPr>
              <a:t>træarter</a:t>
            </a:r>
            <a:r>
              <a:rPr lang="en-US" sz="2000" dirty="0">
                <a:solidFill>
                  <a:srgbClr val="000000"/>
                </a:solidFill>
              </a:rPr>
              <a:t> pr. </a:t>
            </a:r>
            <a:r>
              <a:rPr lang="en-US" sz="2000" dirty="0" err="1">
                <a:solidFill>
                  <a:srgbClr val="000000"/>
                </a:solidFill>
              </a:rPr>
              <a:t>Hektar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</a:rPr>
              <a:t>Igen</a:t>
            </a:r>
            <a:r>
              <a:rPr lang="en-US" sz="2000" dirty="0">
                <a:solidFill>
                  <a:srgbClr val="000000"/>
                </a:solidFill>
              </a:rPr>
              <a:t>: </a:t>
            </a:r>
            <a:r>
              <a:rPr lang="en-US" sz="2000" dirty="0" err="1">
                <a:solidFill>
                  <a:srgbClr val="000000"/>
                </a:solidFill>
              </a:rPr>
              <a:t>høj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biodiversitet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11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AA24DE7-C336-4994-8C52-D9B3F3D0F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311" y="953311"/>
            <a:ext cx="10603149" cy="5263867"/>
          </a:xfrm>
          <a:prstGeom prst="roundRect">
            <a:avLst>
              <a:gd name="adj" fmla="val 156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300D29-EA6B-F347-B283-07084196B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3716272" cy="5577098"/>
          </a:xfrm>
          <a:prstGeom prst="rect">
            <a:avLst/>
          </a:prstGeom>
          <a:solidFill>
            <a:srgbClr val="68755B"/>
          </a:solidFill>
          <a:ln>
            <a:solidFill>
              <a:srgbClr val="68755B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Hvor findes den tropiske regnskov? </a:t>
            </a:r>
          </a:p>
        </p:txBody>
      </p:sp>
      <p:pic>
        <p:nvPicPr>
          <p:cNvPr id="5" name="Pladsholder til indhold 4" descr="Et billede, der indeholder tekst, kort&#10;&#10;&#10;&#10;Automatisk oprettet beskrivelse">
            <a:extLst>
              <a:ext uri="{FF2B5EF4-FFF2-40B4-BE49-F238E27FC236}">
                <a16:creationId xmlns:a16="http://schemas.microsoft.com/office/drawing/2014/main" id="{E4B3D7F9-0D23-534A-B82E-5E37F030E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6352" y="1371481"/>
            <a:ext cx="7195568" cy="453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02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ræ, udendørs, græs, vand&#10;&#10;&#10;&#10;Automatisk oprettet beskrivelse">
            <a:extLst>
              <a:ext uri="{FF2B5EF4-FFF2-40B4-BE49-F238E27FC236}">
                <a16:creationId xmlns:a16="http://schemas.microsoft.com/office/drawing/2014/main" id="{21D58AC5-94B2-9F40-9DE1-8A106392A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3FF1BB-AF86-894D-8FF2-5582EB96B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da-DK" sz="3600"/>
              <a:t>Introfilm: hvad er en regnskov?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578A11-CD6B-4CE0-A450-CD71B0DD3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1800" dirty="0"/>
              <a:t>National geographic: </a:t>
            </a:r>
          </a:p>
          <a:p>
            <a:r>
              <a:rPr lang="da-DK" sz="1800" dirty="0">
                <a:hlinkClick r:id="rId3"/>
              </a:rPr>
              <a:t>https://www.youtube.com/watch?v=3vijLre760w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45982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himmel, træ, bjerg&#10;&#10;&#10;&#10;Automatisk oprettet beskrivelse">
            <a:extLst>
              <a:ext uri="{FF2B5EF4-FFF2-40B4-BE49-F238E27FC236}">
                <a16:creationId xmlns:a16="http://schemas.microsoft.com/office/drawing/2014/main" id="{06D3AFA9-C10F-C94E-BCF5-03D019CA8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1" r="20510" b="2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663357-1843-42BB-BC09-EACA8E00E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rgbClr val="496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596E73-8C10-D441-8C69-E9EFA9DEC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640081"/>
            <a:ext cx="3395130" cy="52553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Hvorfor ryddes regnskov?</a:t>
            </a:r>
            <a:br>
              <a:rPr lang="en-US">
                <a:solidFill>
                  <a:srgbClr val="FFFFFF"/>
                </a:solidFill>
              </a:rPr>
            </a:b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I svarer – jeg skriver på tavlen </a:t>
            </a:r>
          </a:p>
        </p:txBody>
      </p:sp>
    </p:spTree>
    <p:extLst>
      <p:ext uri="{BB962C8B-B14F-4D97-AF65-F5344CB8AC3E}">
        <p14:creationId xmlns:p14="http://schemas.microsoft.com/office/powerpoint/2010/main" val="1216724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09DEFF-665F-C442-92B8-0CB2C83A2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Hvor meget af regnskoven forsvinder?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ladsholder til indhold 4" descr="Et billede, der indeholder tekst, kort&#10;&#10;&#10;&#10;Automatisk oprettet beskrivelse">
            <a:extLst>
              <a:ext uri="{FF2B5EF4-FFF2-40B4-BE49-F238E27FC236}">
                <a16:creationId xmlns:a16="http://schemas.microsoft.com/office/drawing/2014/main" id="{41EDC331-FAC3-BB43-9168-1A7C49701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068" y="2310834"/>
            <a:ext cx="10946548" cy="448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59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E27EC9-B367-2B49-A871-31B11717E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da-DK">
                <a:solidFill>
                  <a:srgbClr val="FFFFFF"/>
                </a:solidFill>
              </a:rPr>
              <a:t>Årsager til rydning af regnskov</a:t>
            </a: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5A3ED396-19B1-477A-9767-C07D3A6CC7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149525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6837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283</Words>
  <Application>Microsoft Office PowerPoint</Application>
  <PresentationFormat>Widescreen</PresentationFormat>
  <Paragraphs>38</Paragraphs>
  <Slides>14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Office-tema</vt:lpstr>
      <vt:lpstr>Case om Regnskoven! </vt:lpstr>
      <vt:lpstr>Regnskoven er fantastisk! </vt:lpstr>
      <vt:lpstr>Hvad er en regnskov?? </vt:lpstr>
      <vt:lpstr>Hvad er en regnskov?? </vt:lpstr>
      <vt:lpstr>Hvor findes den tropiske regnskov? </vt:lpstr>
      <vt:lpstr>Introfilm: hvad er en regnskov? </vt:lpstr>
      <vt:lpstr>Hvorfor ryddes regnskov?  I svarer – jeg skriver på tavlen </vt:lpstr>
      <vt:lpstr>Hvor meget af regnskoven forsvinder? </vt:lpstr>
      <vt:lpstr>Årsager til rydning af regnskov</vt:lpstr>
      <vt:lpstr>Case 1: Amazonas brænder </vt:lpstr>
      <vt:lpstr>Årsager i Amazonas</vt:lpstr>
      <vt:lpstr>Case 2: Borneos regnskove og palmeolie </vt:lpstr>
      <vt:lpstr>Borneo og palmeolie</vt:lpstr>
      <vt:lpstr>Lav opgave 2 i grupper.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om Regnskoven!</dc:title>
  <dc:creator>Nicolai Kleist Duus</dc:creator>
  <cp:lastModifiedBy>Nicolai Kleist Duus</cp:lastModifiedBy>
  <cp:revision>2</cp:revision>
  <dcterms:created xsi:type="dcterms:W3CDTF">2019-12-04T14:57:11Z</dcterms:created>
  <dcterms:modified xsi:type="dcterms:W3CDTF">2025-08-29T08:06:59Z</dcterms:modified>
</cp:coreProperties>
</file>