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dk/url?sa=i&amp;rct=j&amp;q=&amp;esrc=s&amp;frm=1&amp;source=images&amp;cd=&amp;cad=rja&amp;docid=bQCFn_rB_cjulM&amp;tbnid=xMbGNLYc_25KgM:&amp;ved=0CAUQjRw&amp;url=http://www.sdu.dk/da/om_sdu/fakulteterne/naturvidenskab/nyheder_2008/2008_08_05_tv2_sender_fra_summercamp&amp;ei=kjAJUe91ht60BvH0gMAI&amp;bvm=bv.41642243,d.Yms&amp;psig=AFQjCNEkZxy1AxgQCcWvF7d57w4tWKJx_g&amp;ust=135964314243272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dk/url?sa=i&amp;rct=j&amp;q=&amp;esrc=s&amp;frm=1&amp;source=images&amp;cd=&amp;cad=rja&amp;docid=gEzoWau574QtKM&amp;tbnid=A2L6YBXQCdvkCM:&amp;ved=0CAUQjRw&amp;url=http://m.jv.dk/?article=1223379&amp;ei=7TYJUYWpCYXwsgahroDwCw&amp;bvm=bv.41642243,d.Yms&amp;psig=AFQjCNGgwfMbCE8Zb5oyMYuV1Dz9pWbEAA&amp;ust=135964477463609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dk/url?sa=i&amp;rct=j&amp;q=&amp;esrc=s&amp;frm=1&amp;source=images&amp;cd=&amp;cad=rja&amp;docid=bQCFn_rB_cjulM&amp;tbnid=xMbGNLYc_25KgM:&amp;ved=0CAUQjRw&amp;url=http://www.sdu.dk/da/om_sdu/fakulteterne/naturvidenskab/nyheder_2008/2008_08_05_tv2_sender_fra_summercamp&amp;ei=kjAJUe91ht60BvH0gMAI&amp;bvm=bv.41642243,d.Yms&amp;psig=AFQjCNEkZxy1AxgQCcWvF7d57w4tWKJx_g&amp;ust=135964314243272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dk/url?sa=i&amp;rct=j&amp;q=&amp;esrc=s&amp;frm=1&amp;source=images&amp;cd=&amp;cad=rja&amp;docid=bQCFn_rB_cjulM&amp;tbnid=xMbGNLYc_25KgM:&amp;ved=0CAUQjRw&amp;url=http://www.sdu.dk/da/om_sdu/fakulteterne/naturvidenskab/nyheder_2008/2008_08_05_tv2_sender_fra_summercamp&amp;ei=kjAJUe91ht60BvH0gMAI&amp;bvm=bv.41642243,d.Yms&amp;psig=AFQjCNEkZxy1AxgQCcWvF7d57w4tWKJx_g&amp;ust=13596431424327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BB039-64AE-5621-D121-4B6C1D405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Gentest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895996-9F12-3BEE-F4F9-EA97E0360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EED215-A9D2-1099-3954-BC7E286A879C}"/>
              </a:ext>
            </a:extLst>
          </p:cNvPr>
          <p:cNvSpPr/>
          <p:nvPr/>
        </p:nvSpPr>
        <p:spPr>
          <a:xfrm>
            <a:off x="3744686" y="4223657"/>
            <a:ext cx="3875314" cy="17417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PCR og gelelektroforese</a:t>
            </a:r>
          </a:p>
        </p:txBody>
      </p:sp>
    </p:spTree>
    <p:extLst>
      <p:ext uri="{BB962C8B-B14F-4D97-AF65-F5344CB8AC3E}">
        <p14:creationId xmlns:p14="http://schemas.microsoft.com/office/powerpoint/2010/main" val="134336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25219" r="32762" b="22610"/>
          <a:stretch>
            <a:fillRect/>
          </a:stretch>
        </p:blipFill>
        <p:spPr bwMode="auto">
          <a:xfrm>
            <a:off x="1524000" y="1052736"/>
            <a:ext cx="733873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1524000" y="0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Gennem Restriktions Fragment Længde </a:t>
            </a:r>
            <a:r>
              <a:rPr lang="da-DK" sz="2000" dirty="0" err="1"/>
              <a:t>Polymorfisme</a:t>
            </a:r>
            <a:r>
              <a:rPr lang="da-DK" sz="2000" dirty="0"/>
              <a:t> af typen </a:t>
            </a:r>
            <a:r>
              <a:rPr lang="da-DK" sz="2000" dirty="0" err="1"/>
              <a:t>Multi-lokus-metode</a:t>
            </a:r>
            <a:r>
              <a:rPr lang="da-DK" sz="2000" dirty="0"/>
              <a:t>, er DNA fra gerningsstedet sammenlignet med DNA fra de tre mistænkte. 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8832304" y="1124744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Politiet ønsker nu DIN ekspertviden</a:t>
            </a:r>
          </a:p>
          <a:p>
            <a:endParaRPr lang="da-DK" sz="2400" dirty="0"/>
          </a:p>
          <a:p>
            <a:r>
              <a:rPr lang="da-DK" sz="2400" dirty="0"/>
              <a:t> </a:t>
            </a:r>
            <a:r>
              <a:rPr lang="da-DK" sz="2400" b="1" dirty="0"/>
              <a:t>Hvem er morderen?</a:t>
            </a:r>
          </a:p>
        </p:txBody>
      </p:sp>
    </p:spTree>
    <p:extLst>
      <p:ext uri="{BB962C8B-B14F-4D97-AF65-F5344CB8AC3E}">
        <p14:creationId xmlns:p14="http://schemas.microsoft.com/office/powerpoint/2010/main" val="6552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du.dk/~/media/Images/Om_SDU/Fakulteterne/Naturvidenskab/Nyhedsbilleder/Sommercamp%20i%20Faaborg.JPG?mw=6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2"/>
          </a:xfrm>
          <a:prstGeom prst="rect">
            <a:avLst/>
          </a:prstGeom>
          <a:noFill/>
        </p:spPr>
      </p:pic>
      <p:sp>
        <p:nvSpPr>
          <p:cNvPr id="3" name="Tekstboks 2"/>
          <p:cNvSpPr txBox="1"/>
          <p:nvPr/>
        </p:nvSpPr>
        <p:spPr>
          <a:xfrm>
            <a:off x="7968208" y="1052736"/>
            <a:ext cx="2520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Mens du har fundet ud af hvilken af personerne </a:t>
            </a:r>
            <a:r>
              <a:rPr lang="da-DK" sz="2000" dirty="0" err="1"/>
              <a:t>hårstrået</a:t>
            </a:r>
            <a:r>
              <a:rPr lang="da-DK" sz="2000" dirty="0"/>
              <a:t> stammer fra, har politiet fået nye oplysninger i sagen – og de er nu ikke sikre på, at denne person er morderen. </a:t>
            </a:r>
          </a:p>
          <a:p>
            <a:endParaRPr lang="da-DK" sz="2000" dirty="0"/>
          </a:p>
          <a:p>
            <a:r>
              <a:rPr lang="da-DK" sz="2000" dirty="0"/>
              <a:t>Hvordan kan dette tvivlspørgsmål være opstået? </a:t>
            </a:r>
          </a:p>
        </p:txBody>
      </p:sp>
    </p:spTree>
    <p:extLst>
      <p:ext uri="{BB962C8B-B14F-4D97-AF65-F5344CB8AC3E}">
        <p14:creationId xmlns:p14="http://schemas.microsoft.com/office/powerpoint/2010/main" val="40378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jv.dk/modules/xphoto/cache/91/665891_600_800_0_0_0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1"/>
            <a:ext cx="5112568" cy="693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82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25219" r="32762" b="17688"/>
          <a:stretch>
            <a:fillRect/>
          </a:stretch>
        </p:blipFill>
        <p:spPr bwMode="auto">
          <a:xfrm>
            <a:off x="1524000" y="-1"/>
            <a:ext cx="6804248" cy="58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3863752" y="59492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Hvem er far til barnet?</a:t>
            </a:r>
          </a:p>
        </p:txBody>
      </p:sp>
    </p:spTree>
    <p:extLst>
      <p:ext uri="{BB962C8B-B14F-4D97-AF65-F5344CB8AC3E}">
        <p14:creationId xmlns:p14="http://schemas.microsoft.com/office/powerpoint/2010/main" val="333671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Gentest for </a:t>
            </a:r>
            <a:r>
              <a:rPr lang="da-DK" dirty="0" err="1"/>
              <a:t>hyperkolestorolæmi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50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55640" y="1052736"/>
            <a:ext cx="58143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Facts om sygdommen: </a:t>
            </a:r>
          </a:p>
          <a:p>
            <a:r>
              <a:rPr lang="da-DK" b="1" dirty="0" err="1"/>
              <a:t>Hyperkolesterolæmi</a:t>
            </a:r>
            <a:r>
              <a:rPr lang="da-DK" dirty="0"/>
              <a:t> er en arvelig lidelse, der nedarves dominant. </a:t>
            </a:r>
          </a:p>
          <a:p>
            <a:r>
              <a:rPr lang="da-DK" dirty="0"/>
              <a:t>Den kan påvises hos 5% af alle yngre med hjerteinfarkt. I befolkningen som helhed findes den i l ud af 500 individer. </a:t>
            </a:r>
          </a:p>
          <a:p>
            <a:r>
              <a:rPr lang="da-DK" dirty="0"/>
              <a:t>Lidelsen skyldes en genetisk defekt, der medfører, at nogle fedtstofreceptorer (LDL-receptorerne) på cellerne ikke fungerer. Det medfører at cellerne danner alt for meget kolesterol, hvorfor åreforkalkningen øges markant. </a:t>
            </a:r>
          </a:p>
          <a:p>
            <a:r>
              <a:rPr lang="da-DK" dirty="0"/>
              <a:t>Har man arvet defekten fra en af forældrene, medfører en ubehandlet </a:t>
            </a:r>
            <a:r>
              <a:rPr lang="da-DK" dirty="0" err="1"/>
              <a:t>hyperkolesterolæmi</a:t>
            </a:r>
            <a:r>
              <a:rPr lang="da-DK" dirty="0"/>
              <a:t> hyppigt dødsfald i halvtredsårsalderen. Arves defekten fra begge forældre dør børnene i den tidligste barndom.</a:t>
            </a:r>
          </a:p>
          <a:p>
            <a:r>
              <a:rPr lang="da-DK" dirty="0"/>
              <a:t>Man kan nedsætte forkalkningsprocessen ved sund levevis, meget motion samt ingen tobak. Medicinsk behandling har en gavnlig effekt, hvis den påbegyndes i tide.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63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Case-undersøgelse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Kirsten og Mads har et barn på 2 år. Netop som Kirsten får at vide, at hun atter er gravid, dør hendes far af en blodprop i hjertet. Han er 52 år. Hospitalet oplyser, at faderen led af en sjælden stofskiftesygdom, der medfører, at man ikke kan optage og omsætte fedtstoffer i kroppen. Det drejer sig specielt om kolesterol. Lidelsen medfører voldsom åreforkalkning og dermed en stor risiko for at få en blodprop. Da Kirstens farmor også døde i en tidlig alder, beslutter parret sig for, at familien skal undersøges, så man kan tage sine forholdsregler.</a:t>
            </a:r>
          </a:p>
          <a:p>
            <a:r>
              <a:rPr lang="da-DK" dirty="0"/>
              <a:t>Der tages blodprøver fra familien samt en fostervandsprøve fra moderen. Det sygdomsbestemmende gen isoleres og opformeres.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907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Prøver med gener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901554"/>
              </p:ext>
            </p:extLst>
          </p:nvPr>
        </p:nvGraphicFramePr>
        <p:xfrm>
          <a:off x="1688434" y="3028865"/>
          <a:ext cx="8555596" cy="210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9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25" dirty="0">
                          <a:effectLst/>
                        </a:rPr>
                        <a:t>Person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40" dirty="0">
                          <a:effectLst/>
                        </a:rPr>
                        <a:t>Mads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25" dirty="0">
                          <a:effectLst/>
                        </a:rPr>
                        <a:t>Kirsten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35" dirty="0">
                          <a:effectLst/>
                        </a:rPr>
                        <a:t>Barn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35" dirty="0">
                          <a:effectLst/>
                        </a:rPr>
                        <a:t>Ufødt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25" dirty="0">
                          <a:effectLst/>
                        </a:rPr>
                        <a:t>kontrol: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15" dirty="0">
                          <a:effectLst/>
                        </a:rPr>
                        <a:t>Prøve fra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15" dirty="0">
                          <a:effectLst/>
                        </a:rPr>
                        <a:t>rask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20" dirty="0">
                          <a:effectLst/>
                        </a:rPr>
                        <a:t>kontrol: Prøve fra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30" dirty="0" err="1">
                          <a:effectLst/>
                        </a:rPr>
                        <a:t>Hyper-kolesterolæmi</a:t>
                      </a:r>
                      <a:r>
                        <a:rPr lang="da-DK" sz="2000" spc="-30" dirty="0">
                          <a:effectLst/>
                        </a:rPr>
                        <a:t>-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15" dirty="0">
                          <a:effectLst/>
                        </a:rPr>
                        <a:t>patient</a:t>
                      </a:r>
                      <a:r>
                        <a:rPr lang="da-DK" sz="2000" dirty="0">
                          <a:effectLst/>
                        </a:rPr>
                        <a:t>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pc="-30">
                          <a:effectLst/>
                        </a:rPr>
                        <a:t>Prøve nr.:</a:t>
                      </a:r>
                      <a:r>
                        <a:rPr lang="da-DK" sz="2000">
                          <a:effectLst/>
                        </a:rPr>
                        <a:t> 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 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 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3 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4 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5 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6 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89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Før forsøget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Kitler på!</a:t>
            </a:r>
          </a:p>
          <a:p>
            <a:endParaRPr lang="da-DK" dirty="0"/>
          </a:p>
          <a:p>
            <a:r>
              <a:rPr lang="da-DK" dirty="0"/>
              <a:t>Det er svært at sætte prøver i gelens brønde…</a:t>
            </a:r>
          </a:p>
          <a:p>
            <a:endParaRPr lang="da-DK" dirty="0"/>
          </a:p>
          <a:p>
            <a:r>
              <a:rPr lang="da-DK" dirty="0"/>
              <a:t>Brug en af prøvegelerne – læg den i vand i petriskålen, og øv jer med </a:t>
            </a:r>
            <a:r>
              <a:rPr lang="da-DK" dirty="0" err="1"/>
              <a:t>mikropipetten</a:t>
            </a:r>
            <a:endParaRPr lang="da-DK" dirty="0"/>
          </a:p>
          <a:p>
            <a:endParaRPr lang="da-DK" dirty="0"/>
          </a:p>
          <a:p>
            <a:r>
              <a:rPr lang="da-DK" dirty="0"/>
              <a:t>Alle skal prøve at sætte en prøve i en brønd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3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7CD7386-EF68-A1A9-DA70-06AFDCA35078}"/>
              </a:ext>
            </a:extLst>
          </p:cNvPr>
          <p:cNvSpPr txBox="1"/>
          <p:nvPr/>
        </p:nvSpPr>
        <p:spPr>
          <a:xfrm>
            <a:off x="1703512" y="61828"/>
            <a:ext cx="8784976" cy="382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a-DK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Materialer:</a:t>
            </a:r>
            <a:endParaRPr lang="da-DK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3464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pc="-2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Buffer:	0,1g NaCl opløst i 1000 </a:t>
            </a:r>
            <a:r>
              <a:rPr lang="da-DK" spc="-2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da-DK" spc="-2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da-DK" spc="-2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pc="-2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 (Almindeligt ledningsvand kan anvendes)</a:t>
            </a:r>
            <a:endParaRPr lang="da-DK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20750" algn="l"/>
                <a:tab pos="5830570" algn="l"/>
              </a:tabLst>
            </a:pPr>
            <a:r>
              <a:rPr lang="da-DK" spc="-4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Gel: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a-DK" spc="1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% agar (</a:t>
            </a:r>
            <a:r>
              <a:rPr lang="da-DK" spc="1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Bacto</a:t>
            </a:r>
            <a:r>
              <a:rPr lang="da-DK" spc="1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-agar). 35-40 </a:t>
            </a:r>
            <a:r>
              <a:rPr lang="da-DK" spc="1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da-DK" spc="1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 nok til et lille elektroforesekar</a:t>
            </a:r>
            <a:endParaRPr lang="da-DK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782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pc="-1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Opløsninger:	33 % Sakkarose farve-opløsninger (prøver).</a:t>
            </a:r>
            <a:endParaRPr lang="da-DK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147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pc="-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Pipetter:	Mikropipetter, så der kan afsættes 10 </a:t>
            </a:r>
            <a:r>
              <a:rPr lang="da-DK" spc="-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da-DK" spc="-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prøve i hver brønd.</a:t>
            </a:r>
            <a:endParaRPr lang="da-DK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147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pc="-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Pipettespidser: 10-100 </a:t>
            </a:r>
            <a:r>
              <a:rPr lang="da-DK" spc="-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da-DK" spc="-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a-DK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147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pc="-1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Eppendorf</a:t>
            </a:r>
            <a:r>
              <a:rPr lang="da-DK" spc="-1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-rør: til opbevaring af prøver.</a:t>
            </a:r>
            <a:endParaRPr lang="da-DK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036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pc="-1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Strømforsyning: DC-volt strømforsyning, der kan give 100V (må kun tilsluttes af læreren)</a:t>
            </a:r>
            <a:endParaRPr lang="da-DK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464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pc="-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Elektroforesekar (</a:t>
            </a:r>
            <a:r>
              <a:rPr lang="da-DK" spc="-5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Scandidact</a:t>
            </a:r>
            <a:r>
              <a:rPr lang="da-DK" spc="-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a-DK" sz="24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2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F2C60759-474B-609A-7491-C51ACED30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"/>
          <a:stretch/>
        </p:blipFill>
        <p:spPr bwMode="auto">
          <a:xfrm>
            <a:off x="2312276" y="144889"/>
            <a:ext cx="2186151" cy="67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332656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5900" b="1" dirty="0"/>
              <a:t>Fremgangsmåde: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00B050"/>
                </a:solidFill>
              </a:rPr>
              <a:t>Opvarm </a:t>
            </a:r>
            <a:r>
              <a:rPr lang="da-DK" dirty="0" err="1">
                <a:solidFill>
                  <a:srgbClr val="00B050"/>
                </a:solidFill>
              </a:rPr>
              <a:t>agarblandingen</a:t>
            </a:r>
            <a:r>
              <a:rPr lang="da-DK" dirty="0">
                <a:solidFill>
                  <a:srgbClr val="00B050"/>
                </a:solidFill>
              </a:rPr>
              <a:t> på kogepladen, det skal koge lidt.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00B050"/>
                </a:solidFill>
              </a:rPr>
              <a:t>Sæt kammen med 12 takker i støbekarret.  Husk at </a:t>
            </a:r>
            <a:r>
              <a:rPr lang="da-DK" dirty="0" err="1">
                <a:solidFill>
                  <a:srgbClr val="00B050"/>
                </a:solidFill>
              </a:rPr>
              <a:t>elektroforeseapparatet</a:t>
            </a:r>
            <a:r>
              <a:rPr lang="da-DK" dirty="0">
                <a:solidFill>
                  <a:srgbClr val="00B050"/>
                </a:solidFill>
              </a:rPr>
              <a:t> skal stå vandret. Kammen, der danner brøndene i gelen, må ikke fjernes, før buffervæsken er hældt i </a:t>
            </a:r>
            <a:r>
              <a:rPr lang="da-DK" dirty="0" err="1">
                <a:solidFill>
                  <a:srgbClr val="00B050"/>
                </a:solidFill>
              </a:rPr>
              <a:t>elektroforeseapparatet</a:t>
            </a:r>
            <a:r>
              <a:rPr lang="da-DK" dirty="0">
                <a:solidFill>
                  <a:srgbClr val="00B050"/>
                </a:solidFill>
              </a:rPr>
              <a:t>. Herved undgår man, at der kommer luftlommer i brøndene, når kammen fjernes.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>
                <a:solidFill>
                  <a:srgbClr val="00B050"/>
                </a:solidFill>
              </a:rPr>
              <a:t>Foregår på bordet. Hæld den varme </a:t>
            </a:r>
            <a:r>
              <a:rPr lang="da-DK" dirty="0" err="1">
                <a:solidFill>
                  <a:srgbClr val="00B050"/>
                </a:solidFill>
              </a:rPr>
              <a:t>agarblanding</a:t>
            </a:r>
            <a:r>
              <a:rPr lang="da-DK" dirty="0">
                <a:solidFill>
                  <a:srgbClr val="00B050"/>
                </a:solidFill>
              </a:rPr>
              <a:t> ned støbe-karret (støbning af gel). Vent til gelen er størknet (ca. 10 min).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Sænk </a:t>
            </a:r>
            <a:r>
              <a:rPr lang="da-DK" dirty="0" err="1"/>
              <a:t>endefladerne</a:t>
            </a:r>
            <a:r>
              <a:rPr lang="da-DK" dirty="0"/>
              <a:t> på støbekarret og placer støbekarret med gelen i </a:t>
            </a:r>
            <a:r>
              <a:rPr lang="da-DK" dirty="0" err="1"/>
              <a:t>elektroforeseapparatet</a:t>
            </a:r>
            <a:r>
              <a:rPr lang="da-DK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Hæld buffervæske i karret ca. 2-3 mm over gelen. Tag forsigtigt kammen op af gelen.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Prøverne påsættes forsigtigt (10 </a:t>
            </a:r>
            <a:r>
              <a:rPr lang="da-DK" dirty="0" err="1"/>
              <a:t>μL</a:t>
            </a:r>
            <a:r>
              <a:rPr lang="da-DK" dirty="0"/>
              <a:t>). Efter opsugning af prøven, tørres pipettespidsen forsigtigt i køkkenrulle for at undgå prøvespild i buffervæsken. HUSK at skifte pipettespidser efter hver prøve. Anvend </a:t>
            </a:r>
            <a:r>
              <a:rPr lang="da-DK" b="1" dirty="0"/>
              <a:t>kun hver anden brønd</a:t>
            </a:r>
            <a:r>
              <a:rPr lang="da-DK" dirty="0"/>
              <a:t>, for at undgå at farvepletterne fra nabobrøndene flyder sammen. Pipettespidserne må ikke ødelægge brøndenes bund, for så vil farverne flyde nedenud.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Sæt låget på </a:t>
            </a:r>
            <a:r>
              <a:rPr lang="da-DK" dirty="0" err="1"/>
              <a:t>elektroforeseapparatet</a:t>
            </a:r>
            <a:r>
              <a:rPr lang="da-DK" dirty="0"/>
              <a:t>. Da prøverne er negativt ladede, skal brøndene være ved </a:t>
            </a:r>
            <a:r>
              <a:rPr lang="da-DK" dirty="0" err="1"/>
              <a:t>elektroforeseapparatets</a:t>
            </a:r>
            <a:r>
              <a:rPr lang="da-DK" dirty="0"/>
              <a:t> negative elektrode som er sort. De røde er positive elektrode.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rgbClr val="FF0000"/>
                </a:solidFill>
              </a:rPr>
              <a:t>Strømmen tilsluttes. 80-90 V er en passende spænding. </a:t>
            </a:r>
            <a:r>
              <a:rPr lang="da-DK" dirty="0" err="1"/>
              <a:t>Elektroforesen</a:t>
            </a:r>
            <a:r>
              <a:rPr lang="da-DK" dirty="0"/>
              <a:t> vil her kunne udføres på 30 - 45 minutter. Øges spændingen, øges også vandringshastigheden, men samtidig afsættes der meget varme i gelen med fare for, at denne bliver blød og smelter.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74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026183-7C10-1160-276F-F8042290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5" y="759361"/>
            <a:ext cx="3858163" cy="157184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E7DCF9A-901F-23E0-BD16-234A43B9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5" y="3387362"/>
            <a:ext cx="3781953" cy="193384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CAF3DDA-C76A-8791-A103-7F65668B5735}"/>
              </a:ext>
            </a:extLst>
          </p:cNvPr>
          <p:cNvSpPr/>
          <p:nvPr/>
        </p:nvSpPr>
        <p:spPr>
          <a:xfrm>
            <a:off x="76210" y="41148"/>
            <a:ext cx="4800600" cy="653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skal man bruge?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C72210F-7E52-7591-F541-B18F94E1DAA6}"/>
              </a:ext>
            </a:extLst>
          </p:cNvPr>
          <p:cNvSpPr/>
          <p:nvPr/>
        </p:nvSpPr>
        <p:spPr>
          <a:xfrm>
            <a:off x="76210" y="2532712"/>
            <a:ext cx="4800600" cy="653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Hvordan gør man?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B1FD00-592A-FAAD-4D70-B97F4CDB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52" y="107602"/>
            <a:ext cx="7257048" cy="61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368C8B-FE64-6141-74BC-D469ED52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0"/>
            <a:ext cx="830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5DD221-7786-44A9-945B-F8E642A9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AAC83-6C3F-43C5-96C4-6FDA0339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lede 2" descr="Et billede, der indeholder Laboratorieudstyr, Medicinsk udstyr, indendørs, blå/nedtrykt&#10;&#10;AI-genereret indhold kan være ukorrekt.">
            <a:extLst>
              <a:ext uri="{FF2B5EF4-FFF2-40B4-BE49-F238E27FC236}">
                <a16:creationId xmlns:a16="http://schemas.microsoft.com/office/drawing/2014/main" id="{46E64E4B-948F-6106-FD06-B71D4B25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97" y="1005864"/>
            <a:ext cx="5943631" cy="45374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AE8F05-A7EA-4AE9-88D2-700581D7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7C019-BAFE-4BE3-B269-79CBD3EB7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skærmbillede, tekst, dør, design&#10;&#10;AI-genereret indhold kan være ukorrekt.">
            <a:extLst>
              <a:ext uri="{FF2B5EF4-FFF2-40B4-BE49-F238E27FC236}">
                <a16:creationId xmlns:a16="http://schemas.microsoft.com/office/drawing/2014/main" id="{3CBE9C51-DA08-02ED-DEAF-EA0B753E1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097" y="1471610"/>
            <a:ext cx="3041566" cy="359810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D499CB0-AB9E-9C54-48C6-CD0692710132}"/>
              </a:ext>
            </a:extLst>
          </p:cNvPr>
          <p:cNvSpPr/>
          <p:nvPr/>
        </p:nvSpPr>
        <p:spPr>
          <a:xfrm>
            <a:off x="3135086" y="0"/>
            <a:ext cx="6572503" cy="11136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GELELEKTROFORESE OG RESULTAT</a:t>
            </a:r>
          </a:p>
        </p:txBody>
      </p:sp>
    </p:spTree>
    <p:extLst>
      <p:ext uri="{BB962C8B-B14F-4D97-AF65-F5344CB8AC3E}">
        <p14:creationId xmlns:p14="http://schemas.microsoft.com/office/powerpoint/2010/main" val="155751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2CAD34-35D2-C9DF-15A0-18B1A5FBB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15" y="0"/>
            <a:ext cx="3930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4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13FD0-D235-A936-E575-276B0FF6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HVAD KAN MAN BRUGE EN GENTEST (ET GENETISK FINGERAFTRYK)TIL?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7FDBAF-A6D0-61B2-936D-09BF6FBD4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514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://www.sdu.dk/~/media/Images/Om_SDU/Fakulteterne/Naturvidenskab/Nyhedsbilleder/Sommercamp%20i%20Faaborg.JPG?mw=6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63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du.dk/~/media/Images/Om_SDU/Fakulteterne/Naturvidenskab/Nyhedsbilleder/Sommercamp%20i%20Faaborg.JPG?mw=6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"/>
            <a:ext cx="9144000" cy="6858002"/>
          </a:xfrm>
          <a:prstGeom prst="rect">
            <a:avLst/>
          </a:prstGeom>
          <a:noFill/>
        </p:spPr>
      </p:pic>
      <p:sp>
        <p:nvSpPr>
          <p:cNvPr id="3" name="Tekstboks 2"/>
          <p:cNvSpPr txBox="1"/>
          <p:nvPr/>
        </p:nvSpPr>
        <p:spPr>
          <a:xfrm>
            <a:off x="6062397" y="980728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D. 3. august 2008 blev der begået et mord på en ung kvinde i en kælder i en beboelsesejendom i Aalborg. </a:t>
            </a:r>
          </a:p>
          <a:p>
            <a:endParaRPr lang="da-DK" sz="2000" dirty="0"/>
          </a:p>
          <a:p>
            <a:r>
              <a:rPr lang="da-DK" sz="2000" dirty="0"/>
              <a:t>På gerningsstedet er der fundet nogle hår, som ikke stammer fra ofret. </a:t>
            </a:r>
          </a:p>
          <a:p>
            <a:endParaRPr lang="da-DK" sz="2000" dirty="0"/>
          </a:p>
          <a:p>
            <a:r>
              <a:rPr lang="da-DK" sz="2000" dirty="0"/>
              <a:t>Politiet er hurtigt blevet opmærksomme på 3 personer, som de nu har under mistanke for at have begået mordet. </a:t>
            </a:r>
          </a:p>
          <a:p>
            <a:endParaRPr lang="da-DK" sz="2000" dirty="0"/>
          </a:p>
          <a:p>
            <a:r>
              <a:rPr lang="da-DK" sz="2000" dirty="0"/>
              <a:t>Politiet ønsker DIN hjælp og du foreslår at arbejde med det genetiske fingeraftryk. Hvad er det?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9629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12</TotalTime>
  <Words>869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Pakke</vt:lpstr>
      <vt:lpstr>Gentest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KAN MAN BRUGE EN GENTEST (ET GENETISK FINGERAFTRYK)TIL?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Gentest for hyperkolestorolæmi</vt:lpstr>
      <vt:lpstr>PowerPoint-præsentation</vt:lpstr>
      <vt:lpstr>Case-undersøgelse</vt:lpstr>
      <vt:lpstr>Prøver med gener</vt:lpstr>
      <vt:lpstr>Før forsøget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2025-09-14T19:07:59Z</dcterms:created>
  <dcterms:modified xsi:type="dcterms:W3CDTF">2025-09-14T19:20:53Z</dcterms:modified>
</cp:coreProperties>
</file>