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64" r:id="rId3"/>
    <p:sldId id="276" r:id="rId4"/>
    <p:sldId id="277" r:id="rId5"/>
    <p:sldId id="278" r:id="rId6"/>
    <p:sldId id="259" r:id="rId7"/>
    <p:sldId id="258" r:id="rId8"/>
    <p:sldId id="273" r:id="rId9"/>
    <p:sldId id="257" r:id="rId10"/>
    <p:sldId id="263" r:id="rId11"/>
    <p:sldId id="262" r:id="rId12"/>
    <p:sldId id="274" r:id="rId13"/>
    <p:sldId id="272" r:id="rId14"/>
    <p:sldId id="275" r:id="rId15"/>
    <p:sldId id="269" r:id="rId16"/>
    <p:sldId id="270" r:id="rId17"/>
    <p:sldId id="267" r:id="rId18"/>
    <p:sldId id="266" r:id="rId19"/>
    <p:sldId id="268" r:id="rId20"/>
    <p:sldId id="271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098DD2-62A0-4634-8DE7-7AE0FBB7B138}" v="13" dt="2025-09-15T07:12:53.8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yst layout 1 - Marker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e Mølgaard" userId="33e33e6a-21bc-4519-be40-3e1fbc33e48c" providerId="ADAL" clId="{E958F222-18F0-4372-8793-B7639615AC33}"/>
    <pc:docChg chg="undo custSel addSld modSld sldOrd">
      <pc:chgData name="Mine Mølgaard" userId="33e33e6a-21bc-4519-be40-3e1fbc33e48c" providerId="ADAL" clId="{E958F222-18F0-4372-8793-B7639615AC33}" dt="2025-09-15T08:09:44.752" v="1049" actId="207"/>
      <pc:docMkLst>
        <pc:docMk/>
      </pc:docMkLst>
      <pc:sldChg chg="modSp">
        <pc:chgData name="Mine Mølgaard" userId="33e33e6a-21bc-4519-be40-3e1fbc33e48c" providerId="ADAL" clId="{E958F222-18F0-4372-8793-B7639615AC33}" dt="2025-09-11T09:54:36.467" v="357" actId="20577"/>
        <pc:sldMkLst>
          <pc:docMk/>
          <pc:sldMk cId="1898975999" sldId="264"/>
        </pc:sldMkLst>
        <pc:spChg chg="mod">
          <ac:chgData name="Mine Mølgaard" userId="33e33e6a-21bc-4519-be40-3e1fbc33e48c" providerId="ADAL" clId="{E958F222-18F0-4372-8793-B7639615AC33}" dt="2025-09-11T09:54:36.467" v="357" actId="20577"/>
          <ac:spMkLst>
            <pc:docMk/>
            <pc:sldMk cId="1898975999" sldId="264"/>
            <ac:spMk id="3" creationId="{B514556A-BA7E-4499-949A-347A6E7153A2}"/>
          </ac:spMkLst>
        </pc:spChg>
      </pc:sldChg>
      <pc:sldChg chg="modSp mod">
        <pc:chgData name="Mine Mølgaard" userId="33e33e6a-21bc-4519-be40-3e1fbc33e48c" providerId="ADAL" clId="{E958F222-18F0-4372-8793-B7639615AC33}" dt="2025-09-14T22:08:02.814" v="359" actId="207"/>
        <pc:sldMkLst>
          <pc:docMk/>
          <pc:sldMk cId="2449044885" sldId="268"/>
        </pc:sldMkLst>
        <pc:spChg chg="mod">
          <ac:chgData name="Mine Mølgaard" userId="33e33e6a-21bc-4519-be40-3e1fbc33e48c" providerId="ADAL" clId="{E958F222-18F0-4372-8793-B7639615AC33}" dt="2025-09-14T22:07:58.633" v="358" actId="207"/>
          <ac:spMkLst>
            <pc:docMk/>
            <pc:sldMk cId="2449044885" sldId="268"/>
            <ac:spMk id="2" creationId="{87F32E28-BE1F-4520-9D13-B3E598900F2E}"/>
          </ac:spMkLst>
        </pc:spChg>
        <pc:spChg chg="mod">
          <ac:chgData name="Mine Mølgaard" userId="33e33e6a-21bc-4519-be40-3e1fbc33e48c" providerId="ADAL" clId="{E958F222-18F0-4372-8793-B7639615AC33}" dt="2025-09-14T22:08:02.814" v="359" actId="207"/>
          <ac:spMkLst>
            <pc:docMk/>
            <pc:sldMk cId="2449044885" sldId="268"/>
            <ac:spMk id="3" creationId="{1DA26863-7472-4EE3-85FC-229765C39C51}"/>
          </ac:spMkLst>
        </pc:spChg>
      </pc:sldChg>
      <pc:sldChg chg="modSp mod">
        <pc:chgData name="Mine Mølgaard" userId="33e33e6a-21bc-4519-be40-3e1fbc33e48c" providerId="ADAL" clId="{E958F222-18F0-4372-8793-B7639615AC33}" dt="2025-09-15T06:42:06.748" v="365" actId="2166"/>
        <pc:sldMkLst>
          <pc:docMk/>
          <pc:sldMk cId="3401095223" sldId="272"/>
        </pc:sldMkLst>
        <pc:graphicFrameChg chg="mod modGraphic">
          <ac:chgData name="Mine Mølgaard" userId="33e33e6a-21bc-4519-be40-3e1fbc33e48c" providerId="ADAL" clId="{E958F222-18F0-4372-8793-B7639615AC33}" dt="2025-09-15T06:42:06.748" v="365" actId="2166"/>
          <ac:graphicFrameMkLst>
            <pc:docMk/>
            <pc:sldMk cId="3401095223" sldId="272"/>
            <ac:graphicFrameMk id="4" creationId="{1A4DF55D-33DE-4623-AF69-FF9A944A438F}"/>
          </ac:graphicFrameMkLst>
        </pc:graphicFrameChg>
      </pc:sldChg>
      <pc:sldChg chg="addSp delSp modSp new mod ord setBg modClrScheme chgLayout">
        <pc:chgData name="Mine Mølgaard" userId="33e33e6a-21bc-4519-be40-3e1fbc33e48c" providerId="ADAL" clId="{E958F222-18F0-4372-8793-B7639615AC33}" dt="2025-09-09T12:08:27.095" v="355" actId="20577"/>
        <pc:sldMkLst>
          <pc:docMk/>
          <pc:sldMk cId="624272622" sldId="277"/>
        </pc:sldMkLst>
        <pc:spChg chg="add mod ord">
          <ac:chgData name="Mine Mølgaard" userId="33e33e6a-21bc-4519-be40-3e1fbc33e48c" providerId="ADAL" clId="{E958F222-18F0-4372-8793-B7639615AC33}" dt="2025-09-09T12:08:27.095" v="355" actId="20577"/>
          <ac:spMkLst>
            <pc:docMk/>
            <pc:sldMk cId="624272622" sldId="277"/>
            <ac:spMk id="4" creationId="{6FA4B840-CCE0-7427-F378-E92ADA593E7D}"/>
          </ac:spMkLst>
        </pc:spChg>
        <pc:spChg chg="add">
          <ac:chgData name="Mine Mølgaard" userId="33e33e6a-21bc-4519-be40-3e1fbc33e48c" providerId="ADAL" clId="{E958F222-18F0-4372-8793-B7639615AC33}" dt="2025-09-09T11:38:10.729" v="33" actId="26606"/>
          <ac:spMkLst>
            <pc:docMk/>
            <pc:sldMk cId="624272622" sldId="277"/>
            <ac:spMk id="10" creationId="{A6F05DDE-5F2C-44F5-BACC-DED4737B11B8}"/>
          </ac:spMkLst>
        </pc:spChg>
        <pc:spChg chg="add">
          <ac:chgData name="Mine Mølgaard" userId="33e33e6a-21bc-4519-be40-3e1fbc33e48c" providerId="ADAL" clId="{E958F222-18F0-4372-8793-B7639615AC33}" dt="2025-09-09T11:38:10.729" v="33" actId="26606"/>
          <ac:spMkLst>
            <pc:docMk/>
            <pc:sldMk cId="624272622" sldId="277"/>
            <ac:spMk id="12" creationId="{1322BCA3-31C1-4329-B0BA-4748F937B5C0}"/>
          </ac:spMkLst>
        </pc:spChg>
        <pc:spChg chg="add">
          <ac:chgData name="Mine Mølgaard" userId="33e33e6a-21bc-4519-be40-3e1fbc33e48c" providerId="ADAL" clId="{E958F222-18F0-4372-8793-B7639615AC33}" dt="2025-09-09T11:38:10.729" v="33" actId="26606"/>
          <ac:spMkLst>
            <pc:docMk/>
            <pc:sldMk cId="624272622" sldId="277"/>
            <ac:spMk id="14" creationId="{F6C1DD8F-426A-45F7-A524-5569263BE5D0}"/>
          </ac:spMkLst>
        </pc:spChg>
        <pc:spChg chg="add">
          <ac:chgData name="Mine Mølgaard" userId="33e33e6a-21bc-4519-be40-3e1fbc33e48c" providerId="ADAL" clId="{E958F222-18F0-4372-8793-B7639615AC33}" dt="2025-09-09T11:38:10.729" v="33" actId="26606"/>
          <ac:spMkLst>
            <pc:docMk/>
            <pc:sldMk cId="624272622" sldId="277"/>
            <ac:spMk id="18" creationId="{3D65D7AA-A0C8-491E-9211-059F0D299A43}"/>
          </ac:spMkLst>
        </pc:spChg>
        <pc:cxnChg chg="add">
          <ac:chgData name="Mine Mølgaard" userId="33e33e6a-21bc-4519-be40-3e1fbc33e48c" providerId="ADAL" clId="{E958F222-18F0-4372-8793-B7639615AC33}" dt="2025-09-09T11:38:10.729" v="33" actId="26606"/>
          <ac:cxnSpMkLst>
            <pc:docMk/>
            <pc:sldMk cId="624272622" sldId="277"/>
            <ac:cxnSpMk id="16" creationId="{98D39CD7-AB20-4006-930C-6368406D01E5}"/>
          </ac:cxnSpMkLst>
        </pc:cxnChg>
      </pc:sldChg>
      <pc:sldChg chg="modSp new mod">
        <pc:chgData name="Mine Mølgaard" userId="33e33e6a-21bc-4519-be40-3e1fbc33e48c" providerId="ADAL" clId="{E958F222-18F0-4372-8793-B7639615AC33}" dt="2025-09-09T11:44:56.690" v="270" actId="20577"/>
        <pc:sldMkLst>
          <pc:docMk/>
          <pc:sldMk cId="3532441450" sldId="278"/>
        </pc:sldMkLst>
        <pc:spChg chg="mod">
          <ac:chgData name="Mine Mølgaard" userId="33e33e6a-21bc-4519-be40-3e1fbc33e48c" providerId="ADAL" clId="{E958F222-18F0-4372-8793-B7639615AC33}" dt="2025-09-09T11:44:56.690" v="270" actId="20577"/>
          <ac:spMkLst>
            <pc:docMk/>
            <pc:sldMk cId="3532441450" sldId="278"/>
            <ac:spMk id="2" creationId="{9977722C-69BA-D55A-BD4A-85118349A8F4}"/>
          </ac:spMkLst>
        </pc:spChg>
      </pc:sldChg>
      <pc:sldChg chg="modSp new mod">
        <pc:chgData name="Mine Mølgaard" userId="33e33e6a-21bc-4519-be40-3e1fbc33e48c" providerId="ADAL" clId="{E958F222-18F0-4372-8793-B7639615AC33}" dt="2025-09-15T07:13:05.415" v="1046" actId="20577"/>
        <pc:sldMkLst>
          <pc:docMk/>
          <pc:sldMk cId="1527739611" sldId="279"/>
        </pc:sldMkLst>
        <pc:spChg chg="mod">
          <ac:chgData name="Mine Mølgaard" userId="33e33e6a-21bc-4519-be40-3e1fbc33e48c" providerId="ADAL" clId="{E958F222-18F0-4372-8793-B7639615AC33}" dt="2025-09-15T06:42:58.937" v="374" actId="20577"/>
          <ac:spMkLst>
            <pc:docMk/>
            <pc:sldMk cId="1527739611" sldId="279"/>
            <ac:spMk id="2" creationId="{1A296326-46C4-FF72-ACC0-2E2F06FB5F8B}"/>
          </ac:spMkLst>
        </pc:spChg>
        <pc:spChg chg="mod">
          <ac:chgData name="Mine Mølgaard" userId="33e33e6a-21bc-4519-be40-3e1fbc33e48c" providerId="ADAL" clId="{E958F222-18F0-4372-8793-B7639615AC33}" dt="2025-09-15T07:13:05.415" v="1046" actId="20577"/>
          <ac:spMkLst>
            <pc:docMk/>
            <pc:sldMk cId="1527739611" sldId="279"/>
            <ac:spMk id="3" creationId="{2F67C8D9-7CA2-7145-8116-000349B9A60D}"/>
          </ac:spMkLst>
        </pc:spChg>
      </pc:sldChg>
      <pc:sldChg chg="addSp delSp modSp new mod">
        <pc:chgData name="Mine Mølgaard" userId="33e33e6a-21bc-4519-be40-3e1fbc33e48c" providerId="ADAL" clId="{E958F222-18F0-4372-8793-B7639615AC33}" dt="2025-09-15T08:09:44.752" v="1049" actId="207"/>
        <pc:sldMkLst>
          <pc:docMk/>
          <pc:sldMk cId="1426126978" sldId="280"/>
        </pc:sldMkLst>
        <pc:spChg chg="mod">
          <ac:chgData name="Mine Mølgaard" userId="33e33e6a-21bc-4519-be40-3e1fbc33e48c" providerId="ADAL" clId="{E958F222-18F0-4372-8793-B7639615AC33}" dt="2025-09-15T07:12:47.108" v="948" actId="403"/>
          <ac:spMkLst>
            <pc:docMk/>
            <pc:sldMk cId="1426126978" sldId="280"/>
            <ac:spMk id="2" creationId="{A30FADFD-F7E3-0D4B-381E-663551AFDF29}"/>
          </ac:spMkLst>
        </pc:spChg>
        <pc:spChg chg="del mod">
          <ac:chgData name="Mine Mølgaard" userId="33e33e6a-21bc-4519-be40-3e1fbc33e48c" providerId="ADAL" clId="{E958F222-18F0-4372-8793-B7639615AC33}" dt="2025-09-15T07:07:46.277" v="861"/>
          <ac:spMkLst>
            <pc:docMk/>
            <pc:sldMk cId="1426126978" sldId="280"/>
            <ac:spMk id="3" creationId="{A2BEE448-3DD1-C7AD-704A-468A3E4C62EB}"/>
          </ac:spMkLst>
        </pc:spChg>
        <pc:spChg chg="add mod">
          <ac:chgData name="Mine Mølgaard" userId="33e33e6a-21bc-4519-be40-3e1fbc33e48c" providerId="ADAL" clId="{E958F222-18F0-4372-8793-B7639615AC33}" dt="2025-09-15T08:09:44.752" v="1049" actId="207"/>
          <ac:spMkLst>
            <pc:docMk/>
            <pc:sldMk cId="1426126978" sldId="280"/>
            <ac:spMk id="4" creationId="{61BD71E5-DD0D-0B27-8F29-585FAB5ED23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4D064D-15E2-42D8-A4DA-F26D9403B96D}" type="doc">
      <dgm:prSet loTypeId="urn:microsoft.com/office/officeart/2005/8/layout/defaul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CE2075D-2437-4C5E-A795-8B3F43AA942D}">
      <dgm:prSet/>
      <dgm:spPr/>
      <dgm:t>
        <a:bodyPr/>
        <a:lstStyle/>
        <a:p>
          <a:r>
            <a:rPr lang="da-DK" baseline="0" dirty="0"/>
            <a:t>Aktualitet: tæt på i tid</a:t>
          </a:r>
        </a:p>
        <a:p>
          <a:r>
            <a:rPr lang="da-DK" baseline="0" dirty="0"/>
            <a:t>På SoMe: bringes nu og her, evt. i forbindelse med live-stream</a:t>
          </a:r>
          <a:endParaRPr lang="en-US" dirty="0"/>
        </a:p>
      </dgm:t>
    </dgm:pt>
    <dgm:pt modelId="{22E6E3E8-2908-49CA-96AE-DB289CC1D63A}" type="parTrans" cxnId="{8463D1A8-EE4D-41FA-8A45-0F546C3C443C}">
      <dgm:prSet/>
      <dgm:spPr/>
      <dgm:t>
        <a:bodyPr/>
        <a:lstStyle/>
        <a:p>
          <a:endParaRPr lang="en-US"/>
        </a:p>
      </dgm:t>
    </dgm:pt>
    <dgm:pt modelId="{463919E6-773F-43E8-AB2D-16A071B66D6D}" type="sibTrans" cxnId="{8463D1A8-EE4D-41FA-8A45-0F546C3C443C}">
      <dgm:prSet/>
      <dgm:spPr/>
      <dgm:t>
        <a:bodyPr/>
        <a:lstStyle/>
        <a:p>
          <a:endParaRPr lang="en-US"/>
        </a:p>
      </dgm:t>
    </dgm:pt>
    <dgm:pt modelId="{5CBAC280-7441-4204-95B5-6D627C27212E}">
      <dgm:prSet/>
      <dgm:spPr/>
      <dgm:t>
        <a:bodyPr/>
        <a:lstStyle/>
        <a:p>
          <a:r>
            <a:rPr lang="da-DK" baseline="0" dirty="0"/>
            <a:t>Væsentlighed: relevant for modtageren og dennes hverdag</a:t>
          </a:r>
        </a:p>
        <a:p>
          <a:r>
            <a:rPr lang="da-DK" baseline="0" dirty="0"/>
            <a:t>På SoMe: Væsentlighed afgjort af ‘likes’, delinger, kommentarer</a:t>
          </a:r>
          <a:endParaRPr lang="en-US" dirty="0"/>
        </a:p>
      </dgm:t>
    </dgm:pt>
    <dgm:pt modelId="{0039639D-A93A-48AC-B58F-BFBBEA8EBFDC}" type="parTrans" cxnId="{05313D45-1137-475A-8486-5FF3528A524D}">
      <dgm:prSet/>
      <dgm:spPr/>
      <dgm:t>
        <a:bodyPr/>
        <a:lstStyle/>
        <a:p>
          <a:endParaRPr lang="en-US"/>
        </a:p>
      </dgm:t>
    </dgm:pt>
    <dgm:pt modelId="{8AF5782F-403D-44C0-A3C3-1C7A79487898}" type="sibTrans" cxnId="{05313D45-1137-475A-8486-5FF3528A524D}">
      <dgm:prSet/>
      <dgm:spPr/>
      <dgm:t>
        <a:bodyPr/>
        <a:lstStyle/>
        <a:p>
          <a:endParaRPr lang="en-US"/>
        </a:p>
      </dgm:t>
    </dgm:pt>
    <dgm:pt modelId="{FB22CCE7-060C-4ABC-A690-902C23A114A9}">
      <dgm:prSet/>
      <dgm:spPr/>
      <dgm:t>
        <a:bodyPr/>
        <a:lstStyle/>
        <a:p>
          <a:r>
            <a:rPr lang="da-DK" baseline="0" dirty="0"/>
            <a:t>Konflikt: fx om penge, magt, interesser – flere parter i sagen</a:t>
          </a:r>
        </a:p>
        <a:p>
          <a:r>
            <a:rPr lang="da-DK" baseline="0" dirty="0"/>
            <a:t>På SoMe: Konflikten mærkes i kommentarsporet – enighed (ytring), tavshed (uenige) - ekko</a:t>
          </a:r>
          <a:endParaRPr lang="en-US" dirty="0"/>
        </a:p>
      </dgm:t>
    </dgm:pt>
    <dgm:pt modelId="{E3430413-1CCA-4D3F-868A-920A62FAD747}" type="parTrans" cxnId="{4B5B4CC7-5D10-471B-83CA-13BAB296F404}">
      <dgm:prSet/>
      <dgm:spPr/>
      <dgm:t>
        <a:bodyPr/>
        <a:lstStyle/>
        <a:p>
          <a:endParaRPr lang="en-US"/>
        </a:p>
      </dgm:t>
    </dgm:pt>
    <dgm:pt modelId="{C0695F92-2797-461C-9BD6-E3C044DA73FC}" type="sibTrans" cxnId="{4B5B4CC7-5D10-471B-83CA-13BAB296F404}">
      <dgm:prSet/>
      <dgm:spPr/>
      <dgm:t>
        <a:bodyPr/>
        <a:lstStyle/>
        <a:p>
          <a:endParaRPr lang="en-US"/>
        </a:p>
      </dgm:t>
    </dgm:pt>
    <dgm:pt modelId="{B2F05747-6C49-4A7F-B134-3B85989FA9EF}">
      <dgm:prSet/>
      <dgm:spPr/>
      <dgm:t>
        <a:bodyPr/>
        <a:lstStyle/>
        <a:p>
          <a:r>
            <a:rPr lang="da-DK" baseline="0" dirty="0"/>
            <a:t>Identifikation: indlevelse og nærhed. Følelsen af at det kunne have været en selv</a:t>
          </a:r>
        </a:p>
        <a:p>
          <a:r>
            <a:rPr lang="da-DK" baseline="0" dirty="0"/>
            <a:t>SoMe: Følelser – ”Se mig” (før var det ‘bare det var mig/godt det ikke var mig’</a:t>
          </a:r>
          <a:endParaRPr lang="en-US" dirty="0"/>
        </a:p>
      </dgm:t>
    </dgm:pt>
    <dgm:pt modelId="{6B39C0CD-3FB8-473F-BB49-4EBBA06C8437}" type="parTrans" cxnId="{7786AB45-0184-44C3-BC6C-62FADB562DCB}">
      <dgm:prSet/>
      <dgm:spPr/>
      <dgm:t>
        <a:bodyPr/>
        <a:lstStyle/>
        <a:p>
          <a:endParaRPr lang="en-US"/>
        </a:p>
      </dgm:t>
    </dgm:pt>
    <dgm:pt modelId="{B3BCE4E2-035B-4F43-B8FE-31587D5A96A4}" type="sibTrans" cxnId="{7786AB45-0184-44C3-BC6C-62FADB562DCB}">
      <dgm:prSet/>
      <dgm:spPr/>
      <dgm:t>
        <a:bodyPr/>
        <a:lstStyle/>
        <a:p>
          <a:endParaRPr lang="en-US"/>
        </a:p>
      </dgm:t>
    </dgm:pt>
    <dgm:pt modelId="{46FFBF62-A305-4BA1-B8F7-3CD6FC79C547}">
      <dgm:prSet/>
      <dgm:spPr/>
      <dgm:t>
        <a:bodyPr/>
        <a:lstStyle/>
        <a:p>
          <a:r>
            <a:rPr lang="da-DK" baseline="0" dirty="0"/>
            <a:t>Sensation: overraskende, uventet, usædvanlig, forargende, tabuiseret. Gerne om kendisser.</a:t>
          </a:r>
        </a:p>
        <a:p>
          <a:r>
            <a:rPr lang="da-DK" baseline="0" dirty="0"/>
            <a:t>SoMe: Socialt liv gennem chokeffekter</a:t>
          </a:r>
          <a:endParaRPr lang="en-US" dirty="0"/>
        </a:p>
      </dgm:t>
    </dgm:pt>
    <dgm:pt modelId="{2837488D-9BF6-45AB-A5C7-983D85F779B6}" type="parTrans" cxnId="{671597F3-2055-4E0D-9F32-C838CDAED449}">
      <dgm:prSet/>
      <dgm:spPr/>
      <dgm:t>
        <a:bodyPr/>
        <a:lstStyle/>
        <a:p>
          <a:endParaRPr lang="en-US"/>
        </a:p>
      </dgm:t>
    </dgm:pt>
    <dgm:pt modelId="{4AFDF0DA-3542-4437-9231-7C807E1642F5}" type="sibTrans" cxnId="{671597F3-2055-4E0D-9F32-C838CDAED449}">
      <dgm:prSet/>
      <dgm:spPr/>
      <dgm:t>
        <a:bodyPr/>
        <a:lstStyle/>
        <a:p>
          <a:endParaRPr lang="en-US"/>
        </a:p>
      </dgm:t>
    </dgm:pt>
    <dgm:pt modelId="{DE0EAF72-A7C1-4586-9A3A-2A71BB862E95}">
      <dgm:prSet/>
      <dgm:spPr/>
      <dgm:t>
        <a:bodyPr/>
        <a:lstStyle/>
        <a:p>
          <a:r>
            <a:rPr lang="da-DK" dirty="0"/>
            <a:t>Endvidere taler man også om: Nyheder som er afgrænset i tid (fx ikke udviklingen på arbejdsmarkedet) er bedre nyheder at dække</a:t>
          </a:r>
        </a:p>
      </dgm:t>
    </dgm:pt>
    <dgm:pt modelId="{26131421-C0D1-4851-9178-C4993E2F2839}" type="parTrans" cxnId="{FE711A77-FCEF-470D-AF6C-3065A50FA666}">
      <dgm:prSet/>
      <dgm:spPr/>
      <dgm:t>
        <a:bodyPr/>
        <a:lstStyle/>
        <a:p>
          <a:endParaRPr lang="da-DK"/>
        </a:p>
      </dgm:t>
    </dgm:pt>
    <dgm:pt modelId="{5ABD27E2-BD65-4F79-9614-683BBDD9C46B}" type="sibTrans" cxnId="{FE711A77-FCEF-470D-AF6C-3065A50FA666}">
      <dgm:prSet/>
      <dgm:spPr/>
      <dgm:t>
        <a:bodyPr/>
        <a:lstStyle/>
        <a:p>
          <a:endParaRPr lang="da-DK"/>
        </a:p>
      </dgm:t>
    </dgm:pt>
    <dgm:pt modelId="{5FC2977A-88FF-44C9-B781-C432E468055A}" type="pres">
      <dgm:prSet presAssocID="{3B4D064D-15E2-42D8-A4DA-F26D9403B96D}" presName="diagram" presStyleCnt="0">
        <dgm:presLayoutVars>
          <dgm:dir/>
          <dgm:resizeHandles val="exact"/>
        </dgm:presLayoutVars>
      </dgm:prSet>
      <dgm:spPr/>
    </dgm:pt>
    <dgm:pt modelId="{7BD80738-9989-4C3E-9F43-3F6DD9447401}" type="pres">
      <dgm:prSet presAssocID="{2CE2075D-2437-4C5E-A795-8B3F43AA942D}" presName="node" presStyleLbl="node1" presStyleIdx="0" presStyleCnt="6">
        <dgm:presLayoutVars>
          <dgm:bulletEnabled val="1"/>
        </dgm:presLayoutVars>
      </dgm:prSet>
      <dgm:spPr/>
    </dgm:pt>
    <dgm:pt modelId="{6562C91F-08F2-4688-8D5F-56EE3560FEDC}" type="pres">
      <dgm:prSet presAssocID="{463919E6-773F-43E8-AB2D-16A071B66D6D}" presName="sibTrans" presStyleCnt="0"/>
      <dgm:spPr/>
    </dgm:pt>
    <dgm:pt modelId="{B35D71ED-5F06-47C4-8293-E20B5BD4C7E1}" type="pres">
      <dgm:prSet presAssocID="{5CBAC280-7441-4204-95B5-6D627C27212E}" presName="node" presStyleLbl="node1" presStyleIdx="1" presStyleCnt="6">
        <dgm:presLayoutVars>
          <dgm:bulletEnabled val="1"/>
        </dgm:presLayoutVars>
      </dgm:prSet>
      <dgm:spPr/>
    </dgm:pt>
    <dgm:pt modelId="{ADCD40A7-3FD3-4C69-970E-0D61965C11B8}" type="pres">
      <dgm:prSet presAssocID="{8AF5782F-403D-44C0-A3C3-1C7A79487898}" presName="sibTrans" presStyleCnt="0"/>
      <dgm:spPr/>
    </dgm:pt>
    <dgm:pt modelId="{B19D9A99-A0ED-40A5-9C60-FA43A1247AC5}" type="pres">
      <dgm:prSet presAssocID="{FB22CCE7-060C-4ABC-A690-902C23A114A9}" presName="node" presStyleLbl="node1" presStyleIdx="2" presStyleCnt="6">
        <dgm:presLayoutVars>
          <dgm:bulletEnabled val="1"/>
        </dgm:presLayoutVars>
      </dgm:prSet>
      <dgm:spPr/>
    </dgm:pt>
    <dgm:pt modelId="{F3E199ED-32BC-49E7-830C-A86F2779446E}" type="pres">
      <dgm:prSet presAssocID="{C0695F92-2797-461C-9BD6-E3C044DA73FC}" presName="sibTrans" presStyleCnt="0"/>
      <dgm:spPr/>
    </dgm:pt>
    <dgm:pt modelId="{C4764970-97AA-463D-A793-C087AE94B630}" type="pres">
      <dgm:prSet presAssocID="{B2F05747-6C49-4A7F-B134-3B85989FA9EF}" presName="node" presStyleLbl="node1" presStyleIdx="3" presStyleCnt="6">
        <dgm:presLayoutVars>
          <dgm:bulletEnabled val="1"/>
        </dgm:presLayoutVars>
      </dgm:prSet>
      <dgm:spPr/>
    </dgm:pt>
    <dgm:pt modelId="{BD9954AC-8B88-4020-AC6E-936146B3CCF5}" type="pres">
      <dgm:prSet presAssocID="{B3BCE4E2-035B-4F43-B8FE-31587D5A96A4}" presName="sibTrans" presStyleCnt="0"/>
      <dgm:spPr/>
    </dgm:pt>
    <dgm:pt modelId="{220715BD-CE74-48CD-BE0A-A0C629025DAF}" type="pres">
      <dgm:prSet presAssocID="{46FFBF62-A305-4BA1-B8F7-3CD6FC79C547}" presName="node" presStyleLbl="node1" presStyleIdx="4" presStyleCnt="6">
        <dgm:presLayoutVars>
          <dgm:bulletEnabled val="1"/>
        </dgm:presLayoutVars>
      </dgm:prSet>
      <dgm:spPr/>
    </dgm:pt>
    <dgm:pt modelId="{DD0CB1BA-27BB-4877-9CCA-6D624FAD376F}" type="pres">
      <dgm:prSet presAssocID="{4AFDF0DA-3542-4437-9231-7C807E1642F5}" presName="sibTrans" presStyleCnt="0"/>
      <dgm:spPr/>
    </dgm:pt>
    <dgm:pt modelId="{A28B58BA-08A4-4B8A-AE4A-2FDD2014B22C}" type="pres">
      <dgm:prSet presAssocID="{DE0EAF72-A7C1-4586-9A3A-2A71BB862E95}" presName="node" presStyleLbl="node1" presStyleIdx="5" presStyleCnt="6">
        <dgm:presLayoutVars>
          <dgm:bulletEnabled val="1"/>
        </dgm:presLayoutVars>
      </dgm:prSet>
      <dgm:spPr/>
    </dgm:pt>
  </dgm:ptLst>
  <dgm:cxnLst>
    <dgm:cxn modelId="{B0563736-3567-4BAC-A30B-52A88BE094F7}" type="presOf" srcId="{B2F05747-6C49-4A7F-B134-3B85989FA9EF}" destId="{C4764970-97AA-463D-A793-C087AE94B630}" srcOrd="0" destOrd="0" presId="urn:microsoft.com/office/officeart/2005/8/layout/default"/>
    <dgm:cxn modelId="{BADE0D62-61A8-4236-9536-740D932109ED}" type="presOf" srcId="{3B4D064D-15E2-42D8-A4DA-F26D9403B96D}" destId="{5FC2977A-88FF-44C9-B781-C432E468055A}" srcOrd="0" destOrd="0" presId="urn:microsoft.com/office/officeart/2005/8/layout/default"/>
    <dgm:cxn modelId="{05313D45-1137-475A-8486-5FF3528A524D}" srcId="{3B4D064D-15E2-42D8-A4DA-F26D9403B96D}" destId="{5CBAC280-7441-4204-95B5-6D627C27212E}" srcOrd="1" destOrd="0" parTransId="{0039639D-A93A-48AC-B58F-BFBBEA8EBFDC}" sibTransId="{8AF5782F-403D-44C0-A3C3-1C7A79487898}"/>
    <dgm:cxn modelId="{7786AB45-0184-44C3-BC6C-62FADB562DCB}" srcId="{3B4D064D-15E2-42D8-A4DA-F26D9403B96D}" destId="{B2F05747-6C49-4A7F-B134-3B85989FA9EF}" srcOrd="3" destOrd="0" parTransId="{6B39C0CD-3FB8-473F-BB49-4EBBA06C8437}" sibTransId="{B3BCE4E2-035B-4F43-B8FE-31587D5A96A4}"/>
    <dgm:cxn modelId="{CB71904B-3F9C-4D99-A6B5-8E1F6E50BD7A}" type="presOf" srcId="{2CE2075D-2437-4C5E-A795-8B3F43AA942D}" destId="{7BD80738-9989-4C3E-9F43-3F6DD9447401}" srcOrd="0" destOrd="0" presId="urn:microsoft.com/office/officeart/2005/8/layout/default"/>
    <dgm:cxn modelId="{44614B6E-08EE-4694-BB76-F52A563B035A}" type="presOf" srcId="{DE0EAF72-A7C1-4586-9A3A-2A71BB862E95}" destId="{A28B58BA-08A4-4B8A-AE4A-2FDD2014B22C}" srcOrd="0" destOrd="0" presId="urn:microsoft.com/office/officeart/2005/8/layout/default"/>
    <dgm:cxn modelId="{FE711A77-FCEF-470D-AF6C-3065A50FA666}" srcId="{3B4D064D-15E2-42D8-A4DA-F26D9403B96D}" destId="{DE0EAF72-A7C1-4586-9A3A-2A71BB862E95}" srcOrd="5" destOrd="0" parTransId="{26131421-C0D1-4851-9178-C4993E2F2839}" sibTransId="{5ABD27E2-BD65-4F79-9614-683BBDD9C46B}"/>
    <dgm:cxn modelId="{8463D1A8-EE4D-41FA-8A45-0F546C3C443C}" srcId="{3B4D064D-15E2-42D8-A4DA-F26D9403B96D}" destId="{2CE2075D-2437-4C5E-A795-8B3F43AA942D}" srcOrd="0" destOrd="0" parTransId="{22E6E3E8-2908-49CA-96AE-DB289CC1D63A}" sibTransId="{463919E6-773F-43E8-AB2D-16A071B66D6D}"/>
    <dgm:cxn modelId="{2B966CB1-100A-4C42-AC97-9A0A1B286EB5}" type="presOf" srcId="{FB22CCE7-060C-4ABC-A690-902C23A114A9}" destId="{B19D9A99-A0ED-40A5-9C60-FA43A1247AC5}" srcOrd="0" destOrd="0" presId="urn:microsoft.com/office/officeart/2005/8/layout/default"/>
    <dgm:cxn modelId="{B47F19B4-521C-44D9-8A87-1126E016BBC8}" type="presOf" srcId="{5CBAC280-7441-4204-95B5-6D627C27212E}" destId="{B35D71ED-5F06-47C4-8293-E20B5BD4C7E1}" srcOrd="0" destOrd="0" presId="urn:microsoft.com/office/officeart/2005/8/layout/default"/>
    <dgm:cxn modelId="{84BF8AB6-0B01-401C-ADC1-F21D4964EC61}" type="presOf" srcId="{46FFBF62-A305-4BA1-B8F7-3CD6FC79C547}" destId="{220715BD-CE74-48CD-BE0A-A0C629025DAF}" srcOrd="0" destOrd="0" presId="urn:microsoft.com/office/officeart/2005/8/layout/default"/>
    <dgm:cxn modelId="{4B5B4CC7-5D10-471B-83CA-13BAB296F404}" srcId="{3B4D064D-15E2-42D8-A4DA-F26D9403B96D}" destId="{FB22CCE7-060C-4ABC-A690-902C23A114A9}" srcOrd="2" destOrd="0" parTransId="{E3430413-1CCA-4D3F-868A-920A62FAD747}" sibTransId="{C0695F92-2797-461C-9BD6-E3C044DA73FC}"/>
    <dgm:cxn modelId="{671597F3-2055-4E0D-9F32-C838CDAED449}" srcId="{3B4D064D-15E2-42D8-A4DA-F26D9403B96D}" destId="{46FFBF62-A305-4BA1-B8F7-3CD6FC79C547}" srcOrd="4" destOrd="0" parTransId="{2837488D-9BF6-45AB-A5C7-983D85F779B6}" sibTransId="{4AFDF0DA-3542-4437-9231-7C807E1642F5}"/>
    <dgm:cxn modelId="{18BF683E-8515-403A-9F83-1D7756389DD9}" type="presParOf" srcId="{5FC2977A-88FF-44C9-B781-C432E468055A}" destId="{7BD80738-9989-4C3E-9F43-3F6DD9447401}" srcOrd="0" destOrd="0" presId="urn:microsoft.com/office/officeart/2005/8/layout/default"/>
    <dgm:cxn modelId="{3CAE9E90-FBD8-40BA-AA58-2379996885D2}" type="presParOf" srcId="{5FC2977A-88FF-44C9-B781-C432E468055A}" destId="{6562C91F-08F2-4688-8D5F-56EE3560FEDC}" srcOrd="1" destOrd="0" presId="urn:microsoft.com/office/officeart/2005/8/layout/default"/>
    <dgm:cxn modelId="{FE6089B1-7322-4DAF-B519-AEA55112BF0F}" type="presParOf" srcId="{5FC2977A-88FF-44C9-B781-C432E468055A}" destId="{B35D71ED-5F06-47C4-8293-E20B5BD4C7E1}" srcOrd="2" destOrd="0" presId="urn:microsoft.com/office/officeart/2005/8/layout/default"/>
    <dgm:cxn modelId="{DA79AC1F-3A2B-4968-99E5-EC70382BC51F}" type="presParOf" srcId="{5FC2977A-88FF-44C9-B781-C432E468055A}" destId="{ADCD40A7-3FD3-4C69-970E-0D61965C11B8}" srcOrd="3" destOrd="0" presId="urn:microsoft.com/office/officeart/2005/8/layout/default"/>
    <dgm:cxn modelId="{833D1576-C19A-4CE7-9B67-FB84B1D4F475}" type="presParOf" srcId="{5FC2977A-88FF-44C9-B781-C432E468055A}" destId="{B19D9A99-A0ED-40A5-9C60-FA43A1247AC5}" srcOrd="4" destOrd="0" presId="urn:microsoft.com/office/officeart/2005/8/layout/default"/>
    <dgm:cxn modelId="{FAE022B3-C7B0-4F3C-9D1C-2A541B68D228}" type="presParOf" srcId="{5FC2977A-88FF-44C9-B781-C432E468055A}" destId="{F3E199ED-32BC-49E7-830C-A86F2779446E}" srcOrd="5" destOrd="0" presId="urn:microsoft.com/office/officeart/2005/8/layout/default"/>
    <dgm:cxn modelId="{7D0630CF-9B5B-4D9A-9740-DF9CBB97A6C9}" type="presParOf" srcId="{5FC2977A-88FF-44C9-B781-C432E468055A}" destId="{C4764970-97AA-463D-A793-C087AE94B630}" srcOrd="6" destOrd="0" presId="urn:microsoft.com/office/officeart/2005/8/layout/default"/>
    <dgm:cxn modelId="{34B5AE7C-21C9-4B86-9EA5-C8AF96B4BFA0}" type="presParOf" srcId="{5FC2977A-88FF-44C9-B781-C432E468055A}" destId="{BD9954AC-8B88-4020-AC6E-936146B3CCF5}" srcOrd="7" destOrd="0" presId="urn:microsoft.com/office/officeart/2005/8/layout/default"/>
    <dgm:cxn modelId="{8A819219-F451-4F8B-A33F-755C5CEEAFC4}" type="presParOf" srcId="{5FC2977A-88FF-44C9-B781-C432E468055A}" destId="{220715BD-CE74-48CD-BE0A-A0C629025DAF}" srcOrd="8" destOrd="0" presId="urn:microsoft.com/office/officeart/2005/8/layout/default"/>
    <dgm:cxn modelId="{4E60B0B5-F1F7-4754-8272-365893A4D180}" type="presParOf" srcId="{5FC2977A-88FF-44C9-B781-C432E468055A}" destId="{DD0CB1BA-27BB-4877-9CCA-6D624FAD376F}" srcOrd="9" destOrd="0" presId="urn:microsoft.com/office/officeart/2005/8/layout/default"/>
    <dgm:cxn modelId="{8AEFEF7F-D372-45F0-97AE-6D88C3BB1072}" type="presParOf" srcId="{5FC2977A-88FF-44C9-B781-C432E468055A}" destId="{A28B58BA-08A4-4B8A-AE4A-2FDD2014B22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80738-9989-4C3E-9F43-3F6DD9447401}">
      <dsp:nvSpPr>
        <dsp:cNvPr id="0" name=""/>
        <dsp:cNvSpPr/>
      </dsp:nvSpPr>
      <dsp:spPr>
        <a:xfrm>
          <a:off x="0" y="98293"/>
          <a:ext cx="3080684" cy="18484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baseline="0" dirty="0"/>
            <a:t>Aktualitet: tæt på i tid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baseline="0" dirty="0"/>
            <a:t>På SoMe: bringes nu og her, evt. i forbindelse med live-stream</a:t>
          </a:r>
          <a:endParaRPr lang="en-US" sz="1600" kern="1200" dirty="0"/>
        </a:p>
      </dsp:txBody>
      <dsp:txXfrm>
        <a:off x="0" y="98293"/>
        <a:ext cx="3080684" cy="1848410"/>
      </dsp:txXfrm>
    </dsp:sp>
    <dsp:sp modelId="{B35D71ED-5F06-47C4-8293-E20B5BD4C7E1}">
      <dsp:nvSpPr>
        <dsp:cNvPr id="0" name=""/>
        <dsp:cNvSpPr/>
      </dsp:nvSpPr>
      <dsp:spPr>
        <a:xfrm>
          <a:off x="3388753" y="98293"/>
          <a:ext cx="3080684" cy="1848410"/>
        </a:xfrm>
        <a:prstGeom prst="rect">
          <a:avLst/>
        </a:prstGeom>
        <a:solidFill>
          <a:schemeClr val="accent5">
            <a:hueOff val="-3813831"/>
            <a:satOff val="1006"/>
            <a:lumOff val="51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baseline="0" dirty="0"/>
            <a:t>Væsentlighed: relevant for modtageren og dennes hverdag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baseline="0" dirty="0"/>
            <a:t>På SoMe: Væsentlighed afgjort af ‘likes’, delinger, kommentarer</a:t>
          </a:r>
          <a:endParaRPr lang="en-US" sz="1600" kern="1200" dirty="0"/>
        </a:p>
      </dsp:txBody>
      <dsp:txXfrm>
        <a:off x="3388753" y="98293"/>
        <a:ext cx="3080684" cy="1848410"/>
      </dsp:txXfrm>
    </dsp:sp>
    <dsp:sp modelId="{B19D9A99-A0ED-40A5-9C60-FA43A1247AC5}">
      <dsp:nvSpPr>
        <dsp:cNvPr id="0" name=""/>
        <dsp:cNvSpPr/>
      </dsp:nvSpPr>
      <dsp:spPr>
        <a:xfrm>
          <a:off x="6777506" y="98293"/>
          <a:ext cx="3080684" cy="1848410"/>
        </a:xfrm>
        <a:prstGeom prst="rect">
          <a:avLst/>
        </a:prstGeom>
        <a:solidFill>
          <a:schemeClr val="accent5">
            <a:hueOff val="-7627663"/>
            <a:satOff val="2012"/>
            <a:lumOff val="102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baseline="0" dirty="0"/>
            <a:t>Konflikt: fx om penge, magt, interesser – flere parter i sagen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baseline="0" dirty="0"/>
            <a:t>På SoMe: Konflikten mærkes i kommentarsporet – enighed (ytring), tavshed (uenige) - ekko</a:t>
          </a:r>
          <a:endParaRPr lang="en-US" sz="1600" kern="1200" dirty="0"/>
        </a:p>
      </dsp:txBody>
      <dsp:txXfrm>
        <a:off x="6777506" y="98293"/>
        <a:ext cx="3080684" cy="1848410"/>
      </dsp:txXfrm>
    </dsp:sp>
    <dsp:sp modelId="{C4764970-97AA-463D-A793-C087AE94B630}">
      <dsp:nvSpPr>
        <dsp:cNvPr id="0" name=""/>
        <dsp:cNvSpPr/>
      </dsp:nvSpPr>
      <dsp:spPr>
        <a:xfrm>
          <a:off x="0" y="2254773"/>
          <a:ext cx="3080684" cy="1848410"/>
        </a:xfrm>
        <a:prstGeom prst="rect">
          <a:avLst/>
        </a:prstGeom>
        <a:solidFill>
          <a:schemeClr val="accent5">
            <a:hueOff val="-11441494"/>
            <a:satOff val="3017"/>
            <a:lumOff val="1529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baseline="0" dirty="0"/>
            <a:t>Identifikation: indlevelse og nærhed. Følelsen af at det kunne have været en selv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baseline="0" dirty="0"/>
            <a:t>SoMe: Følelser – ”Se mig” (før var det ‘bare det var mig/godt det ikke var mig’</a:t>
          </a:r>
          <a:endParaRPr lang="en-US" sz="1600" kern="1200" dirty="0"/>
        </a:p>
      </dsp:txBody>
      <dsp:txXfrm>
        <a:off x="0" y="2254773"/>
        <a:ext cx="3080684" cy="1848410"/>
      </dsp:txXfrm>
    </dsp:sp>
    <dsp:sp modelId="{220715BD-CE74-48CD-BE0A-A0C629025DAF}">
      <dsp:nvSpPr>
        <dsp:cNvPr id="0" name=""/>
        <dsp:cNvSpPr/>
      </dsp:nvSpPr>
      <dsp:spPr>
        <a:xfrm>
          <a:off x="3388753" y="2254773"/>
          <a:ext cx="3080684" cy="1848410"/>
        </a:xfrm>
        <a:prstGeom prst="rect">
          <a:avLst/>
        </a:prstGeom>
        <a:solidFill>
          <a:schemeClr val="accent5">
            <a:hueOff val="-15255325"/>
            <a:satOff val="4023"/>
            <a:lumOff val="2039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baseline="0" dirty="0"/>
            <a:t>Sensation: overraskende, uventet, usædvanlig, forargende, tabuiseret. Gerne om kendisser.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baseline="0" dirty="0"/>
            <a:t>SoMe: Socialt liv gennem chokeffekter</a:t>
          </a:r>
          <a:endParaRPr lang="en-US" sz="1600" kern="1200" dirty="0"/>
        </a:p>
      </dsp:txBody>
      <dsp:txXfrm>
        <a:off x="3388753" y="2254773"/>
        <a:ext cx="3080684" cy="1848410"/>
      </dsp:txXfrm>
    </dsp:sp>
    <dsp:sp modelId="{A28B58BA-08A4-4B8A-AE4A-2FDD2014B22C}">
      <dsp:nvSpPr>
        <dsp:cNvPr id="0" name=""/>
        <dsp:cNvSpPr/>
      </dsp:nvSpPr>
      <dsp:spPr>
        <a:xfrm>
          <a:off x="6777506" y="2254773"/>
          <a:ext cx="3080684" cy="1848410"/>
        </a:xfrm>
        <a:prstGeom prst="rect">
          <a:avLst/>
        </a:prstGeom>
        <a:solidFill>
          <a:schemeClr val="accent5">
            <a:hueOff val="-19069156"/>
            <a:satOff val="5029"/>
            <a:lumOff val="2549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Endvidere taler man også om: Nyheder som er afgrænset i tid (fx ikke udviklingen på arbejdsmarkedet) er bedre nyheder at dække</a:t>
          </a:r>
        </a:p>
      </dsp:txBody>
      <dsp:txXfrm>
        <a:off x="6777506" y="2254773"/>
        <a:ext cx="3080684" cy="1848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83800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33729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30302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87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08019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03892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68204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2741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928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714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95089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886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6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a.wikipedia.org/wiki/Ekstra_Bladet" TargetMode="External"/><Relationship Id="rId13" Type="http://schemas.openxmlformats.org/officeDocument/2006/relationships/hyperlink" Target="https://da.wikipedia.org/wiki/Kristeligt_Dagblad" TargetMode="External"/><Relationship Id="rId3" Type="http://schemas.openxmlformats.org/officeDocument/2006/relationships/hyperlink" Target="https://da.wikipedia.org/wiki/Politiken" TargetMode="External"/><Relationship Id="rId7" Type="http://schemas.openxmlformats.org/officeDocument/2006/relationships/hyperlink" Target="https://da.wikipedia.org/wiki/Jyllands-Posten" TargetMode="External"/><Relationship Id="rId12" Type="http://schemas.openxmlformats.org/officeDocument/2006/relationships/hyperlink" Target="https://da.wikipedia.org/wiki/Dagbladet_Information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a.wikipedia.org/wiki/Berlingske_Media" TargetMode="External"/><Relationship Id="rId11" Type="http://schemas.openxmlformats.org/officeDocument/2006/relationships/hyperlink" Target="https://da.wikipedia.org/wiki/Bonnier_AB" TargetMode="External"/><Relationship Id="rId5" Type="http://schemas.openxmlformats.org/officeDocument/2006/relationships/hyperlink" Target="https://da.wikipedia.org/wiki/Berlingske" TargetMode="External"/><Relationship Id="rId10" Type="http://schemas.openxmlformats.org/officeDocument/2006/relationships/hyperlink" Target="https://da.wikipedia.org/wiki/Dagbladet_B%C3%B8rsen" TargetMode="External"/><Relationship Id="rId4" Type="http://schemas.openxmlformats.org/officeDocument/2006/relationships/hyperlink" Target="https://da.wikipedia.org/wiki/JP/Politikens_Hus" TargetMode="External"/><Relationship Id="rId9" Type="http://schemas.openxmlformats.org/officeDocument/2006/relationships/hyperlink" Target="https://da.wikipedia.org/wiki/BT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eogkommunikationsleksikon.dk/web-2-0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D38148-24FA-4790-9827-346F450FDA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Nyhedsformidling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0E6BC34-0FD2-46DC-A307-2F1925FB33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medieområdet</a:t>
            </a:r>
          </a:p>
        </p:txBody>
      </p:sp>
    </p:spTree>
    <p:extLst>
      <p:ext uri="{BB962C8B-B14F-4D97-AF65-F5344CB8AC3E}">
        <p14:creationId xmlns:p14="http://schemas.microsoft.com/office/powerpoint/2010/main" val="3718374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76248C8-0720-48AB-91BA-5F530BB4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2209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2864FB-A885-417F-838D-CFF1D4FB4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1" y="365760"/>
            <a:ext cx="9858383" cy="1325562"/>
          </a:xfrm>
        </p:spPr>
        <p:txBody>
          <a:bodyPr>
            <a:normAutofit/>
          </a:bodyPr>
          <a:lstStyle/>
          <a:p>
            <a:r>
              <a:rPr lang="da-DK" dirty="0"/>
              <a:t>Nyhedskriterierne (AVISK)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3BEDA7-D0B8-4802-8168-92452653B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EFF34B-7B1A-4F9D-8CEE-A40962BC7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63724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graphicFrame>
        <p:nvGraphicFramePr>
          <p:cNvPr id="13" name="Pladsholder til indhold 2">
            <a:extLst>
              <a:ext uri="{FF2B5EF4-FFF2-40B4-BE49-F238E27FC236}">
                <a16:creationId xmlns:a16="http://schemas.microsoft.com/office/drawing/2014/main" id="{7DEF8EE6-1D90-455D-813C-A8030BC0381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5479854"/>
              </p:ext>
            </p:extLst>
          </p:nvPr>
        </p:nvGraphicFramePr>
        <p:xfrm>
          <a:off x="1262063" y="2013055"/>
          <a:ext cx="9858191" cy="4201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4773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EF0CC8-79FA-409A-AB87-F8C6A9FE2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9812" y="685800"/>
            <a:ext cx="3072869" cy="1151965"/>
          </a:xfrm>
        </p:spPr>
        <p:txBody>
          <a:bodyPr>
            <a:normAutofit/>
          </a:bodyPr>
          <a:lstStyle/>
          <a:p>
            <a:r>
              <a:rPr lang="da-DK" sz="2800"/>
              <a:t>nyhedstrekanten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4722AB3-A018-403D-91A9-4A63A4DEB7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06592" y="2071048"/>
            <a:ext cx="3076090" cy="3072290"/>
          </a:xfrm>
        </p:spPr>
        <p:txBody>
          <a:bodyPr anchor="t">
            <a:normAutofit fontScale="92500" lnSpcReduction="20000"/>
          </a:bodyPr>
          <a:lstStyle/>
          <a:p>
            <a:r>
              <a:rPr lang="da-DK" sz="1800" dirty="0"/>
              <a:t>Dalende informationstæthed fra start til slut.</a:t>
            </a:r>
          </a:p>
          <a:p>
            <a:r>
              <a:rPr lang="da-DK" sz="1800" dirty="0"/>
              <a:t>Konklusionen kommer som det første.</a:t>
            </a:r>
          </a:p>
          <a:p>
            <a:r>
              <a:rPr lang="da-DK" sz="1800" dirty="0"/>
              <a:t>Hvordan forholder det sig med fiktion, hvis man sammenligner?</a:t>
            </a:r>
          </a:p>
          <a:p>
            <a:r>
              <a:rPr lang="da-DK" sz="1800" dirty="0"/>
              <a:t>Sammenlign med den trekant, I har på s. 61 i </a:t>
            </a:r>
            <a:r>
              <a:rPr lang="da-DK" sz="1800" i="1" dirty="0"/>
              <a:t>Sociale medier og virkelighedsopfattelser</a:t>
            </a:r>
            <a:endParaRPr lang="da-DK" sz="18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FC78B94-2620-4CC5-8F35-C32FD48DA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07" y="848201"/>
            <a:ext cx="6557897" cy="390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7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B1B3604-971B-5AC4-9C25-3FED1DC36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 etablerede, traditionelle nyhedshuse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15279E2-64C5-15AC-BCB5-C506587FC9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5171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FB0CA3-5233-4722-85C8-A55ECAC5F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151965"/>
          </a:xfrm>
        </p:spPr>
        <p:txBody>
          <a:bodyPr>
            <a:normAutofit/>
          </a:bodyPr>
          <a:lstStyle/>
          <a:p>
            <a:r>
              <a:rPr lang="da-DK"/>
              <a:t>Avisers politiske dagsorden</a:t>
            </a:r>
            <a:endParaRPr lang="da-DK" dirty="0"/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1A4DF55D-33DE-4623-AF69-FF9A944A438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06008686"/>
              </p:ext>
            </p:extLst>
          </p:nvPr>
        </p:nvGraphicFramePr>
        <p:xfrm>
          <a:off x="941872" y="2124741"/>
          <a:ext cx="7208729" cy="3955552"/>
        </p:xfrm>
        <a:graphic>
          <a:graphicData uri="http://schemas.openxmlformats.org/drawingml/2006/table">
            <a:tbl>
              <a:tblPr firstRow="1" bandRow="1"/>
              <a:tblGrid>
                <a:gridCol w="1372278">
                  <a:extLst>
                    <a:ext uri="{9D8B030D-6E8A-4147-A177-3AD203B41FA5}">
                      <a16:colId xmlns:a16="http://schemas.microsoft.com/office/drawing/2014/main" val="2212272896"/>
                    </a:ext>
                  </a:extLst>
                </a:gridCol>
                <a:gridCol w="1473614">
                  <a:extLst>
                    <a:ext uri="{9D8B030D-6E8A-4147-A177-3AD203B41FA5}">
                      <a16:colId xmlns:a16="http://schemas.microsoft.com/office/drawing/2014/main" val="1198189574"/>
                    </a:ext>
                  </a:extLst>
                </a:gridCol>
                <a:gridCol w="1331275">
                  <a:extLst>
                    <a:ext uri="{9D8B030D-6E8A-4147-A177-3AD203B41FA5}">
                      <a16:colId xmlns:a16="http://schemas.microsoft.com/office/drawing/2014/main" val="3711328261"/>
                    </a:ext>
                  </a:extLst>
                </a:gridCol>
                <a:gridCol w="1572283">
                  <a:extLst>
                    <a:ext uri="{9D8B030D-6E8A-4147-A177-3AD203B41FA5}">
                      <a16:colId xmlns:a16="http://schemas.microsoft.com/office/drawing/2014/main" val="2031763965"/>
                    </a:ext>
                  </a:extLst>
                </a:gridCol>
                <a:gridCol w="1459279">
                  <a:extLst>
                    <a:ext uri="{9D8B030D-6E8A-4147-A177-3AD203B41FA5}">
                      <a16:colId xmlns:a16="http://schemas.microsoft.com/office/drawing/2014/main" val="35242113"/>
                    </a:ext>
                  </a:extLst>
                </a:gridCol>
              </a:tblGrid>
              <a:tr h="574358">
                <a:tc>
                  <a:txBody>
                    <a:bodyPr/>
                    <a:lstStyle/>
                    <a:p>
                      <a:pPr algn="ctr"/>
                      <a:r>
                        <a:rPr lang="da-DK" sz="1100">
                          <a:effectLst/>
                        </a:rPr>
                        <a:t>Titel </a:t>
                      </a:r>
                    </a:p>
                  </a:txBody>
                  <a:tcPr marL="21705" marR="81831" marT="10833" marB="10833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>
                          <a:effectLst/>
                        </a:rPr>
                        <a:t>Format </a:t>
                      </a:r>
                    </a:p>
                  </a:txBody>
                  <a:tcPr marL="21705" marR="81831" marT="10833" marB="10833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>
                          <a:effectLst/>
                        </a:rPr>
                        <a:t>Grundlagt </a:t>
                      </a:r>
                    </a:p>
                  </a:txBody>
                  <a:tcPr marL="21705" marR="81831" marT="10833" marB="10833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>
                          <a:effectLst/>
                        </a:rPr>
                        <a:t>Ejer </a:t>
                      </a:r>
                    </a:p>
                  </a:txBody>
                  <a:tcPr marL="21705" marR="81831" marT="10833" marB="10833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dirty="0">
                          <a:effectLst/>
                        </a:rPr>
                        <a:t>Politisk orientering </a:t>
                      </a:r>
                    </a:p>
                  </a:txBody>
                  <a:tcPr marL="21705" marR="81831" marT="10833" marB="10833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257268"/>
                  </a:ext>
                </a:extLst>
              </a:tr>
              <a:tr h="331624">
                <a:tc>
                  <a:txBody>
                    <a:bodyPr/>
                    <a:lstStyle/>
                    <a:p>
                      <a:r>
                        <a:rPr lang="da-DK" sz="1100" i="1" u="none" strike="noStrike">
                          <a:solidFill>
                            <a:srgbClr val="0645AD"/>
                          </a:solidFill>
                          <a:effectLst/>
                          <a:hlinkClick r:id="rId3" tooltip="Politiken"/>
                        </a:rPr>
                        <a:t>Politiken</a:t>
                      </a:r>
                      <a:endParaRPr lang="da-DK" sz="1100">
                        <a:effectLst/>
                      </a:endParaRPr>
                    </a:p>
                  </a:txBody>
                  <a:tcPr marL="21705" marR="21705" marT="10833" marB="10833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>
                          <a:effectLst/>
                        </a:rPr>
                        <a:t>Omnibusavis</a:t>
                      </a:r>
                    </a:p>
                  </a:txBody>
                  <a:tcPr marL="21705" marR="21705" marT="10833" marB="10833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>
                          <a:effectLst/>
                        </a:rPr>
                        <a:t>1884</a:t>
                      </a:r>
                    </a:p>
                  </a:txBody>
                  <a:tcPr marL="21705" marR="21705" marT="10833" marB="10833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 u="none" strike="noStrike">
                          <a:solidFill>
                            <a:srgbClr val="0645AD"/>
                          </a:solidFill>
                          <a:effectLst/>
                          <a:hlinkClick r:id="rId4" tooltip="JP/Politikens Hus"/>
                        </a:rPr>
                        <a:t>JP/Politikens Hus</a:t>
                      </a:r>
                      <a:endParaRPr lang="da-DK" sz="1100">
                        <a:effectLst/>
                      </a:endParaRPr>
                    </a:p>
                  </a:txBody>
                  <a:tcPr marL="21705" marR="21705" marT="10833" marB="10833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>
                          <a:effectLst/>
                        </a:rPr>
                        <a:t>Centrum-venstre </a:t>
                      </a:r>
                    </a:p>
                  </a:txBody>
                  <a:tcPr marL="21705" marR="21705" marT="10833" marB="10833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465484"/>
                  </a:ext>
                </a:extLst>
              </a:tr>
              <a:tr h="331624">
                <a:tc>
                  <a:txBody>
                    <a:bodyPr/>
                    <a:lstStyle/>
                    <a:p>
                      <a:r>
                        <a:rPr lang="da-DK" sz="1100" i="1" u="none" strike="noStrike">
                          <a:solidFill>
                            <a:srgbClr val="0645AD"/>
                          </a:solidFill>
                          <a:effectLst/>
                          <a:hlinkClick r:id="rId5" tooltip="Berlingske"/>
                        </a:rPr>
                        <a:t>Berlingske</a:t>
                      </a:r>
                      <a:endParaRPr lang="da-DK" sz="1100">
                        <a:effectLst/>
                      </a:endParaRPr>
                    </a:p>
                  </a:txBody>
                  <a:tcPr marL="21705" marR="21705" marT="10833" marB="10833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>
                          <a:effectLst/>
                        </a:rPr>
                        <a:t>Omnibusavis</a:t>
                      </a:r>
                    </a:p>
                  </a:txBody>
                  <a:tcPr marL="21705" marR="21705" marT="10833" marB="10833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>
                          <a:effectLst/>
                        </a:rPr>
                        <a:t>1749</a:t>
                      </a:r>
                    </a:p>
                  </a:txBody>
                  <a:tcPr marL="21705" marR="21705" marT="10833" marB="10833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 u="none" strike="noStrike">
                          <a:solidFill>
                            <a:srgbClr val="0645AD"/>
                          </a:solidFill>
                          <a:effectLst/>
                          <a:hlinkClick r:id="rId6" tooltip="Berlingske Media"/>
                        </a:rPr>
                        <a:t>Berlingske Media</a:t>
                      </a:r>
                      <a:endParaRPr lang="da-DK" sz="1100">
                        <a:effectLst/>
                      </a:endParaRPr>
                    </a:p>
                  </a:txBody>
                  <a:tcPr marL="21705" marR="21705" marT="10833" marB="10833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>
                          <a:effectLst/>
                        </a:rPr>
                        <a:t>Centrum-højre </a:t>
                      </a:r>
                    </a:p>
                  </a:txBody>
                  <a:tcPr marL="21705" marR="21705" marT="10833" marB="10833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935159"/>
                  </a:ext>
                </a:extLst>
              </a:tr>
              <a:tr h="331624">
                <a:tc>
                  <a:txBody>
                    <a:bodyPr/>
                    <a:lstStyle/>
                    <a:p>
                      <a:r>
                        <a:rPr lang="da-DK" sz="1100" i="1" u="none" strike="noStrike">
                          <a:solidFill>
                            <a:srgbClr val="0645AD"/>
                          </a:solidFill>
                          <a:effectLst/>
                          <a:hlinkClick r:id="rId7" tooltip="Jyllands-Posten"/>
                        </a:rPr>
                        <a:t>Jyllands-Posten</a:t>
                      </a:r>
                      <a:endParaRPr lang="da-DK" sz="1100">
                        <a:effectLst/>
                      </a:endParaRPr>
                    </a:p>
                  </a:txBody>
                  <a:tcPr marL="21705" marR="21705" marT="10833" marB="10833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>
                          <a:effectLst/>
                        </a:rPr>
                        <a:t>Omnibusavis</a:t>
                      </a:r>
                    </a:p>
                  </a:txBody>
                  <a:tcPr marL="21705" marR="21705" marT="10833" marB="10833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>
                          <a:effectLst/>
                        </a:rPr>
                        <a:t>1871</a:t>
                      </a:r>
                    </a:p>
                  </a:txBody>
                  <a:tcPr marL="21705" marR="21705" marT="10833" marB="10833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 u="none" strike="noStrike">
                          <a:solidFill>
                            <a:srgbClr val="0645AD"/>
                          </a:solidFill>
                          <a:effectLst/>
                          <a:hlinkClick r:id="rId4" tooltip="JP/Politikens Hus"/>
                        </a:rPr>
                        <a:t>JP/Politikens Hus</a:t>
                      </a:r>
                      <a:endParaRPr lang="da-DK" sz="1100">
                        <a:effectLst/>
                      </a:endParaRPr>
                    </a:p>
                  </a:txBody>
                  <a:tcPr marL="21705" marR="21705" marT="10833" marB="10833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>
                          <a:effectLst/>
                        </a:rPr>
                        <a:t>Centrum-højre </a:t>
                      </a:r>
                    </a:p>
                  </a:txBody>
                  <a:tcPr marL="21705" marR="21705" marT="10833" marB="10833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837200"/>
                  </a:ext>
                </a:extLst>
              </a:tr>
              <a:tr h="331624">
                <a:tc>
                  <a:txBody>
                    <a:bodyPr/>
                    <a:lstStyle/>
                    <a:p>
                      <a:r>
                        <a:rPr lang="da-DK" sz="1100" i="1" u="none" strike="noStrike">
                          <a:solidFill>
                            <a:srgbClr val="0645AD"/>
                          </a:solidFill>
                          <a:effectLst/>
                          <a:hlinkClick r:id="rId8" tooltip="Ekstra Bladet"/>
                        </a:rPr>
                        <a:t>Ekstra Bladet</a:t>
                      </a:r>
                      <a:endParaRPr lang="da-DK" sz="1100">
                        <a:effectLst/>
                      </a:endParaRPr>
                    </a:p>
                  </a:txBody>
                  <a:tcPr marL="21705" marR="21705" marT="10833" marB="10833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>
                          <a:effectLst/>
                        </a:rPr>
                        <a:t>Tabloidavis</a:t>
                      </a:r>
                    </a:p>
                  </a:txBody>
                  <a:tcPr marL="21705" marR="21705" marT="10833" marB="10833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>
                          <a:effectLst/>
                        </a:rPr>
                        <a:t>1904</a:t>
                      </a:r>
                    </a:p>
                  </a:txBody>
                  <a:tcPr marL="21705" marR="21705" marT="10833" marB="10833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 u="none" strike="noStrike">
                          <a:solidFill>
                            <a:srgbClr val="0645AD"/>
                          </a:solidFill>
                          <a:effectLst/>
                          <a:hlinkClick r:id="rId4" tooltip="JP/Politikens Hus"/>
                        </a:rPr>
                        <a:t>JP/Politikens Hus</a:t>
                      </a:r>
                      <a:endParaRPr lang="da-DK" sz="1100">
                        <a:effectLst/>
                      </a:endParaRPr>
                    </a:p>
                  </a:txBody>
                  <a:tcPr marL="21705" marR="21705" marT="10833" marB="10833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100">
                        <a:effectLst/>
                      </a:endParaRPr>
                    </a:p>
                  </a:txBody>
                  <a:tcPr marL="21705" marR="21705" marT="10833" marB="10833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576817"/>
                  </a:ext>
                </a:extLst>
              </a:tr>
              <a:tr h="574358">
                <a:tc>
                  <a:txBody>
                    <a:bodyPr/>
                    <a:lstStyle/>
                    <a:p>
                      <a:r>
                        <a:rPr lang="da-DK" sz="1100" i="1" u="none" strike="noStrike">
                          <a:solidFill>
                            <a:srgbClr val="0645AD"/>
                          </a:solidFill>
                          <a:effectLst/>
                          <a:hlinkClick r:id="rId9" tooltip="BT"/>
                        </a:rPr>
                        <a:t>BT</a:t>
                      </a:r>
                      <a:endParaRPr lang="da-DK" sz="1100">
                        <a:effectLst/>
                      </a:endParaRPr>
                    </a:p>
                  </a:txBody>
                  <a:tcPr marL="21705" marR="21705" marT="10833" marB="10833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>
                          <a:effectLst/>
                        </a:rPr>
                        <a:t>Tabloidavis</a:t>
                      </a:r>
                    </a:p>
                  </a:txBody>
                  <a:tcPr marL="21705" marR="21705" marT="10833" marB="10833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>
                          <a:effectLst/>
                        </a:rPr>
                        <a:t>1916</a:t>
                      </a:r>
                    </a:p>
                  </a:txBody>
                  <a:tcPr marL="21705" marR="21705" marT="10833" marB="10833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 u="none" strike="noStrike">
                          <a:solidFill>
                            <a:srgbClr val="0645AD"/>
                          </a:solidFill>
                          <a:effectLst/>
                          <a:hlinkClick r:id="rId6" tooltip="Berlingske Media"/>
                        </a:rPr>
                        <a:t>Berlingske Media</a:t>
                      </a:r>
                      <a:endParaRPr lang="da-DK" sz="1100">
                        <a:effectLst/>
                      </a:endParaRPr>
                    </a:p>
                  </a:txBody>
                  <a:tcPr marL="21705" marR="21705" marT="10833" marB="10833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 dirty="0">
                          <a:effectLst/>
                        </a:rPr>
                        <a:t>Upolitisk, tidligere konservativ</a:t>
                      </a:r>
                    </a:p>
                  </a:txBody>
                  <a:tcPr marL="21705" marR="21705" marT="10833" marB="10833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814601"/>
                  </a:ext>
                </a:extLst>
              </a:tr>
              <a:tr h="331624">
                <a:tc>
                  <a:txBody>
                    <a:bodyPr/>
                    <a:lstStyle/>
                    <a:p>
                      <a:r>
                        <a:rPr lang="da-DK" sz="1100" i="1" u="none" strike="noStrike">
                          <a:solidFill>
                            <a:srgbClr val="0645AD"/>
                          </a:solidFill>
                          <a:effectLst/>
                          <a:hlinkClick r:id="rId10" tooltip="Dagbladet Børsen"/>
                        </a:rPr>
                        <a:t>Dagbladet Børsen</a:t>
                      </a:r>
                      <a:endParaRPr lang="da-DK" sz="1100">
                        <a:effectLst/>
                      </a:endParaRPr>
                    </a:p>
                  </a:txBody>
                  <a:tcPr marL="21705" marR="21705" marT="10833" marB="10833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>
                          <a:effectLst/>
                        </a:rPr>
                        <a:t>Nicheavis</a:t>
                      </a:r>
                    </a:p>
                  </a:txBody>
                  <a:tcPr marL="21705" marR="21705" marT="10833" marB="10833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>
                          <a:effectLst/>
                        </a:rPr>
                        <a:t>1884</a:t>
                      </a:r>
                    </a:p>
                  </a:txBody>
                  <a:tcPr marL="21705" marR="21705" marT="10833" marB="10833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 u="none" strike="noStrike">
                          <a:solidFill>
                            <a:srgbClr val="0645AD"/>
                          </a:solidFill>
                          <a:effectLst/>
                          <a:hlinkClick r:id="rId11" tooltip="Bonnier AB"/>
                        </a:rPr>
                        <a:t>Bonnier AB</a:t>
                      </a:r>
                      <a:endParaRPr lang="da-DK" sz="1100">
                        <a:effectLst/>
                      </a:endParaRPr>
                    </a:p>
                  </a:txBody>
                  <a:tcPr marL="21705" marR="21705" marT="10833" marB="10833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>
                          <a:effectLst/>
                        </a:rPr>
                        <a:t>Centrum-højre </a:t>
                      </a:r>
                    </a:p>
                  </a:txBody>
                  <a:tcPr marL="21705" marR="21705" marT="10833" marB="10833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58889"/>
                  </a:ext>
                </a:extLst>
              </a:tr>
              <a:tr h="574358">
                <a:tc>
                  <a:txBody>
                    <a:bodyPr/>
                    <a:lstStyle/>
                    <a:p>
                      <a:r>
                        <a:rPr lang="da-DK" sz="1100" i="1" u="none" strike="noStrike">
                          <a:solidFill>
                            <a:srgbClr val="0645AD"/>
                          </a:solidFill>
                          <a:effectLst/>
                          <a:hlinkClick r:id="rId12" tooltip="Dagbladet Information"/>
                        </a:rPr>
                        <a:t>Dagbladet Information</a:t>
                      </a:r>
                      <a:endParaRPr lang="da-DK" sz="1100">
                        <a:effectLst/>
                      </a:endParaRPr>
                    </a:p>
                  </a:txBody>
                  <a:tcPr marL="21705" marR="21705" marT="10833" marB="10833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>
                          <a:effectLst/>
                        </a:rPr>
                        <a:t>Nicheavis</a:t>
                      </a:r>
                    </a:p>
                  </a:txBody>
                  <a:tcPr marL="21705" marR="21705" marT="10833" marB="10833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>
                          <a:effectLst/>
                        </a:rPr>
                        <a:t>1945</a:t>
                      </a:r>
                    </a:p>
                  </a:txBody>
                  <a:tcPr marL="21705" marR="21705" marT="10833" marB="10833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>
                          <a:effectLst/>
                        </a:rPr>
                        <a:t>A/S Dagbladet Information</a:t>
                      </a:r>
                    </a:p>
                  </a:txBody>
                  <a:tcPr marL="21705" marR="21705" marT="10833" marB="10833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>
                          <a:effectLst/>
                        </a:rPr>
                        <a:t>Centrum-venstre </a:t>
                      </a:r>
                    </a:p>
                  </a:txBody>
                  <a:tcPr marL="21705" marR="21705" marT="10833" marB="10833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712376"/>
                  </a:ext>
                </a:extLst>
              </a:tr>
              <a:tr h="574358">
                <a:tc>
                  <a:txBody>
                    <a:bodyPr/>
                    <a:lstStyle/>
                    <a:p>
                      <a:r>
                        <a:rPr lang="da-DK" sz="1100" i="1" u="none" strike="noStrike">
                          <a:solidFill>
                            <a:srgbClr val="0645AD"/>
                          </a:solidFill>
                          <a:effectLst/>
                          <a:hlinkClick r:id="rId13" tooltip="Kristeligt Dagblad"/>
                        </a:rPr>
                        <a:t>Kristeligt Dagblad</a:t>
                      </a:r>
                      <a:endParaRPr lang="da-DK" sz="1100">
                        <a:effectLst/>
                      </a:endParaRPr>
                    </a:p>
                  </a:txBody>
                  <a:tcPr marL="21705" marR="21705" marT="10833" marB="10833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>
                          <a:effectLst/>
                        </a:rPr>
                        <a:t>Nicheavis</a:t>
                      </a:r>
                    </a:p>
                  </a:txBody>
                  <a:tcPr marL="21705" marR="21705" marT="10833" marB="10833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>
                          <a:effectLst/>
                        </a:rPr>
                        <a:t>1896</a:t>
                      </a:r>
                    </a:p>
                  </a:txBody>
                  <a:tcPr marL="21705" marR="21705" marT="10833" marB="10833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>
                          <a:effectLst/>
                        </a:rPr>
                        <a:t>Kristeligt Dagblad A/S</a:t>
                      </a:r>
                    </a:p>
                  </a:txBody>
                  <a:tcPr marL="21705" marR="21705" marT="10833" marB="10833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 dirty="0">
                          <a:effectLst/>
                        </a:rPr>
                        <a:t>Centrum-højre </a:t>
                      </a:r>
                    </a:p>
                  </a:txBody>
                  <a:tcPr marL="21705" marR="21705" marT="10833" marB="10833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203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095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CB6801-21A7-4D6B-BCB5-946260A69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Det nye mediebillede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2A521D1-A9A8-4232-A1EC-C27FC048A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1828800"/>
            <a:ext cx="6797332" cy="4351337"/>
          </a:xfrm>
        </p:spPr>
        <p:txBody>
          <a:bodyPr>
            <a:normAutofit/>
          </a:bodyPr>
          <a:lstStyle/>
          <a:p>
            <a:r>
              <a:rPr lang="da-DK" dirty="0"/>
              <a:t>Den </a:t>
            </a:r>
            <a:r>
              <a:rPr lang="da-DK" i="1" dirty="0"/>
              <a:t>virtuelle</a:t>
            </a:r>
            <a:r>
              <a:rPr lang="da-DK" dirty="0"/>
              <a:t> nyhed – en nyhed i flow</a:t>
            </a:r>
          </a:p>
          <a:p>
            <a:r>
              <a:rPr lang="da-DK" i="1" dirty="0"/>
              <a:t>Konvergens</a:t>
            </a:r>
            <a:r>
              <a:rPr lang="da-DK" dirty="0"/>
              <a:t> - de forskellige medier, der dækker nyhederne, smelter sammen (nettet) </a:t>
            </a:r>
          </a:p>
          <a:p>
            <a:r>
              <a:rPr lang="da-DK" dirty="0"/>
              <a:t>Web 2.0*  </a:t>
            </a:r>
          </a:p>
          <a:p>
            <a:r>
              <a:rPr lang="da-DK" i="1" dirty="0"/>
              <a:t>Nyhedskriterierne (AVISK(E)) </a:t>
            </a:r>
            <a:r>
              <a:rPr lang="da-DK" dirty="0"/>
              <a:t>under pres: mediekredsløbet på nettet gør, at brugerne (som kan dele, like og kommentere) i højere grad kan styre nyhedsstrømmen – nye typer af kriterier, deleværdighed/</a:t>
            </a:r>
            <a:r>
              <a:rPr lang="da-DK" i="1" dirty="0" err="1"/>
              <a:t>virtualitet</a:t>
            </a:r>
            <a:r>
              <a:rPr lang="da-DK" dirty="0"/>
              <a:t> – måske i højere grad sensation, konflikt og identifikation, der bliver vinklet efter i nyheden. Den sensationelle nyhed har stor </a:t>
            </a:r>
            <a:r>
              <a:rPr lang="da-DK" dirty="0" err="1"/>
              <a:t>virtualitet</a:t>
            </a:r>
            <a:endParaRPr lang="da-DK" dirty="0"/>
          </a:p>
          <a:p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43F8290E-25BE-4B66-9D43-BDF18CDF5C1F}"/>
              </a:ext>
            </a:extLst>
          </p:cNvPr>
          <p:cNvSpPr txBox="1"/>
          <p:nvPr/>
        </p:nvSpPr>
        <p:spPr>
          <a:xfrm>
            <a:off x="8316227" y="1270535"/>
            <a:ext cx="30306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0" i="0">
                <a:solidFill>
                  <a:srgbClr val="333333"/>
                </a:solidFill>
                <a:effectLst/>
                <a:latin typeface="Helvetica Neue"/>
              </a:rPr>
              <a:t>*Web 2.0 “Web 2.0” er en metafor for en ny fase i internettets historie, der er karakteriseret ved fremkomsten af nye mere sofistikerede 1) softwareformater, nye 2) forretningsmodeller og især nye former for 3) social kommunikation og brugerskabt indhold.</a:t>
            </a:r>
          </a:p>
          <a:p>
            <a:r>
              <a:rPr lang="da-DK">
                <a:solidFill>
                  <a:srgbClr val="333333"/>
                </a:solidFill>
                <a:latin typeface="Helvetica Neue"/>
              </a:rPr>
              <a:t>Kilde:</a:t>
            </a:r>
          </a:p>
          <a:p>
            <a:r>
              <a:rPr lang="da-DK" b="0" i="0">
                <a:solidFill>
                  <a:srgbClr val="333333"/>
                </a:solidFill>
                <a:effectLst/>
                <a:latin typeface="Helvetica Neue"/>
                <a:hlinkClick r:id="rId2"/>
              </a:rPr>
              <a:t>https://medieogkommunikationsleksikon.dk/web-2-0/</a:t>
            </a:r>
            <a:endParaRPr lang="da-DK" b="0" i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da-DK" b="0" i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0063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2AFC87-DFE4-424B-B45F-8FD7EB169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26122"/>
            <a:ext cx="3054268" cy="4405756"/>
          </a:xfrm>
        </p:spPr>
        <p:txBody>
          <a:bodyPr anchor="ctr">
            <a:normAutofit/>
          </a:bodyPr>
          <a:lstStyle/>
          <a:p>
            <a:r>
              <a:rPr lang="da-DK" sz="3600">
                <a:solidFill>
                  <a:srgbClr val="FFFFFF"/>
                </a:solidFill>
              </a:rPr>
              <a:t>Stofområder i aviser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BC0CF59-1E06-4B8D-BA90-1456525B3A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54461" y="1226122"/>
            <a:ext cx="7363219" cy="5713158"/>
          </a:xfrm>
        </p:spPr>
        <p:txBody>
          <a:bodyPr anchor="ctr">
            <a:normAutofit lnSpcReduction="10000"/>
          </a:bodyPr>
          <a:lstStyle/>
          <a:p>
            <a:pPr fontAlgn="base">
              <a:lnSpc>
                <a:spcPct val="110000"/>
              </a:lnSpc>
            </a:pPr>
            <a:endParaRPr lang="da-DK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fontAlgn="base">
              <a:lnSpc>
                <a:spcPct val="110000"/>
              </a:lnSpc>
            </a:pPr>
            <a:r>
              <a:rPr lang="da-DK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Indlandsstof</a:t>
            </a:r>
            <a:r>
              <a:rPr lang="da-DK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Politik, erhverv, socialstof, forbrug, miljø, skole, børneliv, uddannelse, ungdomskultur, kriminalitet, sundhed, fritid osv.</a:t>
            </a:r>
          </a:p>
          <a:p>
            <a:pPr fontAlgn="base">
              <a:lnSpc>
                <a:spcPct val="110000"/>
              </a:lnSpc>
            </a:pPr>
            <a:r>
              <a:rPr lang="da-DK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pPr lvl="1" fontAlgn="base">
              <a:lnSpc>
                <a:spcPct val="110000"/>
              </a:lnSpc>
            </a:pPr>
            <a:r>
              <a:rPr lang="da-DK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Udlandsstof</a:t>
            </a:r>
            <a:r>
              <a:rPr lang="da-DK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Politik, økonomi, miljø, EU osv.</a:t>
            </a:r>
          </a:p>
          <a:p>
            <a:pPr fontAlgn="base">
              <a:lnSpc>
                <a:spcPct val="110000"/>
              </a:lnSpc>
            </a:pPr>
            <a:r>
              <a:rPr lang="da-DK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pPr lvl="1" fontAlgn="base">
              <a:lnSpc>
                <a:spcPct val="110000"/>
              </a:lnSpc>
            </a:pPr>
            <a:r>
              <a:rPr lang="da-DK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Kulturstof</a:t>
            </a:r>
            <a:r>
              <a:rPr lang="da-DK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Underholdning, bøger, klassisk musik, pop og rock, film, teater og kunst, tv, kendte mennesker osv.</a:t>
            </a:r>
          </a:p>
          <a:p>
            <a:pPr fontAlgn="base">
              <a:lnSpc>
                <a:spcPct val="110000"/>
              </a:lnSpc>
            </a:pPr>
            <a:r>
              <a:rPr lang="da-DK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pPr lvl="1" fontAlgn="base">
              <a:lnSpc>
                <a:spcPct val="110000"/>
              </a:lnSpc>
            </a:pPr>
            <a:r>
              <a:rPr lang="da-DK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Livsstilsstof</a:t>
            </a:r>
            <a:r>
              <a:rPr lang="da-DK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Rejser, sport, byliv, mode, mad, boligindretning, biler, motorcykler osv.</a:t>
            </a:r>
          </a:p>
          <a:p>
            <a:pPr fontAlgn="base">
              <a:lnSpc>
                <a:spcPct val="110000"/>
              </a:lnSpc>
            </a:pPr>
            <a:r>
              <a:rPr lang="da-DK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pPr lvl="1" fontAlgn="base">
              <a:lnSpc>
                <a:spcPct val="110000"/>
              </a:lnSpc>
            </a:pPr>
            <a:r>
              <a:rPr lang="da-DK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Servicestof</a:t>
            </a:r>
            <a:r>
              <a:rPr lang="da-DK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Tv-programmer, vejrudsigt, aktiekurser, mærkedage osv.</a:t>
            </a:r>
          </a:p>
          <a:p>
            <a:pPr fontAlgn="base">
              <a:lnSpc>
                <a:spcPct val="110000"/>
              </a:lnSpc>
            </a:pPr>
            <a:r>
              <a:rPr lang="da-DK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pPr lvl="1" fontAlgn="base">
              <a:lnSpc>
                <a:spcPct val="110000"/>
              </a:lnSpc>
            </a:pPr>
            <a:r>
              <a:rPr lang="da-DK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Petitstof: </a:t>
            </a:r>
            <a:r>
              <a:rPr lang="da-DK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Vittigheder, tegneserier, notitser, læserbidrag (ikke læserbrevene) osv.</a:t>
            </a:r>
          </a:p>
          <a:p>
            <a:pPr>
              <a:lnSpc>
                <a:spcPct val="110000"/>
              </a:lnSpc>
            </a:pPr>
            <a:endParaRPr lang="da-DK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1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F141E-0986-4ECD-AAC6-3169D80F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Avisstoffets formål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7F5C4E9-57C9-4FB0-B24B-A5953C5A36E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a-DK" sz="2400" dirty="0"/>
              <a:t>Opinionsstof: kommentarer, ledere, læserbreve, kronikker</a:t>
            </a:r>
          </a:p>
          <a:p>
            <a:r>
              <a:rPr lang="da-DK" sz="2400" dirty="0"/>
              <a:t>Informationsstof: politisk og økonomisk stof, servicestof</a:t>
            </a:r>
          </a:p>
          <a:p>
            <a:r>
              <a:rPr lang="da-DK" sz="2400" dirty="0"/>
              <a:t>Underholdning: tegneserier, notitser, sladder</a:t>
            </a:r>
          </a:p>
        </p:txBody>
      </p:sp>
    </p:spTree>
    <p:extLst>
      <p:ext uri="{BB962C8B-B14F-4D97-AF65-F5344CB8AC3E}">
        <p14:creationId xmlns:p14="http://schemas.microsoft.com/office/powerpoint/2010/main" val="2758563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F026BB-33B1-4AC9-BF0C-A4DFDECE5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69" y="685800"/>
            <a:ext cx="5987214" cy="1151965"/>
          </a:xfrm>
        </p:spPr>
        <p:txBody>
          <a:bodyPr>
            <a:normAutofit/>
          </a:bodyPr>
          <a:lstStyle/>
          <a:p>
            <a:r>
              <a:rPr lang="da-DK" sz="3800"/>
              <a:t>Fra monopol til konkurrence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4303907-A107-4DC9-AA9A-103EE83932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89193" y="2071048"/>
            <a:ext cx="5993489" cy="283794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da-DK" sz="1600" dirty="0"/>
              <a:t>Indtil midt i 80erne var </a:t>
            </a:r>
            <a:r>
              <a:rPr lang="da-DK" sz="1600" dirty="0" err="1"/>
              <a:t>danmarks</a:t>
            </a:r>
            <a:r>
              <a:rPr lang="da-DK" sz="1600" dirty="0"/>
              <a:t> radio alene på markedet med tv og radio</a:t>
            </a:r>
          </a:p>
          <a:p>
            <a:pPr>
              <a:lnSpc>
                <a:spcPct val="110000"/>
              </a:lnSpc>
            </a:pPr>
            <a:r>
              <a:rPr lang="da-DK" sz="1600" dirty="0"/>
              <a:t>Der herskede afsenderorienteret nyhedsformidling</a:t>
            </a:r>
          </a:p>
          <a:p>
            <a:pPr>
              <a:lnSpc>
                <a:spcPct val="110000"/>
              </a:lnSpc>
            </a:pPr>
            <a:r>
              <a:rPr lang="da-DK" sz="1600" dirty="0"/>
              <a:t>Derefter opstod kanaler som tv2 og tv3</a:t>
            </a:r>
          </a:p>
          <a:p>
            <a:pPr>
              <a:lnSpc>
                <a:spcPct val="110000"/>
              </a:lnSpc>
            </a:pPr>
            <a:r>
              <a:rPr lang="da-DK" sz="1600" dirty="0"/>
              <a:t>Dette skabte modtagerorienteret nyhedsformidling</a:t>
            </a:r>
          </a:p>
          <a:p>
            <a:pPr>
              <a:lnSpc>
                <a:spcPct val="110000"/>
              </a:lnSpc>
            </a:pPr>
            <a:r>
              <a:rPr lang="da-DK" sz="1600" dirty="0"/>
              <a:t>Hvad er forskellen på dr, tv2 og tv3 i forhold til finansiering?</a:t>
            </a:r>
          </a:p>
          <a:p>
            <a:pPr>
              <a:lnSpc>
                <a:spcPct val="110000"/>
              </a:lnSpc>
            </a:pPr>
            <a:r>
              <a:rPr lang="da-DK" sz="1600" dirty="0"/>
              <a:t>Hvilken betydning har det for konkurrencen mellem dem?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8C1E966-E069-40B4-913E-14C1ADE306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3" r="25948" b="-3"/>
          <a:stretch/>
        </p:blipFill>
        <p:spPr>
          <a:xfrm>
            <a:off x="750708" y="689358"/>
            <a:ext cx="3611277" cy="421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1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136245F-A218-4FDB-A22C-5E0B6EA92C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3000"/>
          </a:blip>
          <a:srcRect t="25572" b="15546"/>
          <a:stretch/>
        </p:blipFill>
        <p:spPr>
          <a:xfrm>
            <a:off x="20" y="10"/>
            <a:ext cx="11734780" cy="6408728"/>
          </a:xfrm>
          <a:prstGeom prst="rect">
            <a:avLst/>
          </a:prstGeom>
          <a:ln>
            <a:noFill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9CBF93A-81C7-4429-933E-22B830C0A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vinkling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B115D80-C318-4A72-A7C2-AF21A41981F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a-DK" dirty="0"/>
              <a:t>Enhver historie skal have en vinkel</a:t>
            </a:r>
          </a:p>
          <a:p>
            <a:r>
              <a:rPr lang="da-DK" dirty="0" err="1"/>
              <a:t>Dvs</a:t>
            </a:r>
            <a:r>
              <a:rPr lang="da-DK" dirty="0"/>
              <a:t>: journalisten skal vælge en synsvinkel på historien</a:t>
            </a:r>
          </a:p>
          <a:p>
            <a:r>
              <a:rPr lang="da-DK" dirty="0"/>
              <a:t>Ex: historie om nedskæringer på sygehusområdet – hvordan kan den vinkles?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8750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F32E28-BE1F-4520-9D13-B3E598900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6868339" cy="1151965"/>
          </a:xfrm>
        </p:spPr>
        <p:txBody>
          <a:bodyPr>
            <a:normAutofit/>
          </a:bodyPr>
          <a:lstStyle/>
          <a:p>
            <a:r>
              <a:rPr lang="da-DK" dirty="0"/>
              <a:t>vinklingstyper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DA26863-7472-4EE3-85FC-229765C39C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6868339" cy="3311189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da-DK" sz="1900" dirty="0"/>
              <a:t>Human </a:t>
            </a:r>
            <a:r>
              <a:rPr lang="da-DK" sz="1900" dirty="0" err="1"/>
              <a:t>interest</a:t>
            </a:r>
            <a:r>
              <a:rPr lang="da-DK" sz="1900" dirty="0"/>
              <a:t>: en individuel historie som belyser en generel problematik</a:t>
            </a:r>
          </a:p>
          <a:p>
            <a:pPr>
              <a:lnSpc>
                <a:spcPct val="110000"/>
              </a:lnSpc>
            </a:pPr>
            <a:r>
              <a:rPr lang="da-DK" sz="1900" dirty="0"/>
              <a:t>Fx: man følger en mor, som henter sin syge søn i </a:t>
            </a:r>
            <a:r>
              <a:rPr lang="da-DK" sz="1900" dirty="0" err="1"/>
              <a:t>thailand</a:t>
            </a:r>
            <a:r>
              <a:rPr lang="da-DK" sz="1900" dirty="0"/>
              <a:t>, fordi han ikke har råd til hjemtransporten via forsikringsselskabet</a:t>
            </a:r>
          </a:p>
          <a:p>
            <a:pPr>
              <a:lnSpc>
                <a:spcPct val="110000"/>
              </a:lnSpc>
            </a:pPr>
            <a:r>
              <a:rPr lang="da-DK" sz="1900" dirty="0"/>
              <a:t>Konsekvensjournalistik: når journalisten lægger vægt på at undersøge hvilke konsekvenser en nyhed kan få.</a:t>
            </a:r>
          </a:p>
          <a:p>
            <a:pPr>
              <a:lnSpc>
                <a:spcPct val="110000"/>
              </a:lnSpc>
            </a:pPr>
            <a:r>
              <a:rPr lang="da-DK" sz="1900" dirty="0"/>
              <a:t>Fx: interview med kontanthjælpsmodtager efter ny lov fra folketinget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AE801D4-445F-48F0-80C9-21AAE28643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92" r="21114" b="-2"/>
          <a:stretch/>
        </p:blipFill>
        <p:spPr>
          <a:xfrm>
            <a:off x="8125547" y="-5858"/>
            <a:ext cx="3584638" cy="3826763"/>
          </a:xfrm>
          <a:prstGeom prst="rect">
            <a:avLst/>
          </a:prstGeom>
          <a:ln>
            <a:noFill/>
          </a:ln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EAF1843D-C476-41FF-8354-61C95C81E7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95" r="14319" b="-3"/>
          <a:stretch/>
        </p:blipFill>
        <p:spPr>
          <a:xfrm>
            <a:off x="8125547" y="3944349"/>
            <a:ext cx="3584638" cy="243861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904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0E528B-941D-40EC-8AEF-08BE08005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464" y="539087"/>
            <a:ext cx="4534047" cy="1584895"/>
          </a:xfrm>
        </p:spPr>
        <p:txBody>
          <a:bodyPr>
            <a:normAutofit/>
          </a:bodyPr>
          <a:lstStyle/>
          <a:p>
            <a:r>
              <a:rPr lang="da-DK" sz="3400"/>
              <a:t>Nyhedsforbrug og –formidling i en digitaliseret verden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C3D8459-8937-434F-8C06-015159F4BB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534" r="594"/>
          <a:stretch>
            <a:fillRect/>
          </a:stretch>
        </p:blipFill>
        <p:spPr>
          <a:xfrm>
            <a:off x="20" y="10"/>
            <a:ext cx="6094799" cy="6857990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514556A-BA7E-4499-949A-347A6E7153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0463" y="2438399"/>
            <a:ext cx="4572002" cy="3880514"/>
          </a:xfrm>
        </p:spPr>
        <p:txBody>
          <a:bodyPr>
            <a:normAutofit/>
          </a:bodyPr>
          <a:lstStyle/>
          <a:p>
            <a:r>
              <a:rPr lang="da-DK"/>
              <a:t>Hvordan får I nyheder om verden i dag?</a:t>
            </a:r>
          </a:p>
          <a:p>
            <a:r>
              <a:rPr lang="da-DK" dirty="0"/>
              <a:t>Hvordan fik jeres forældre nyheder for 20 år siden?</a:t>
            </a:r>
          </a:p>
          <a:p>
            <a:r>
              <a:rPr lang="da-DK" dirty="0"/>
              <a:t>Hvad har medvirket til denne udvikling?</a:t>
            </a:r>
          </a:p>
          <a:p>
            <a:r>
              <a:rPr lang="da-DK" dirty="0"/>
              <a:t>Ser I det som en positiv eller negativ udvikling?</a:t>
            </a:r>
          </a:p>
        </p:txBody>
      </p:sp>
    </p:spTree>
    <p:extLst>
      <p:ext uri="{BB962C8B-B14F-4D97-AF65-F5344CB8AC3E}">
        <p14:creationId xmlns:p14="http://schemas.microsoft.com/office/powerpoint/2010/main" val="1898975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EDC79E-47BC-4280-8B30-17CF7C602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Kilder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A69B982-280E-43C3-9597-A6A831AE0E4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/>
              <a:t>Når man skriver nyhedsartikler, findes der tre typer kilder:</a:t>
            </a:r>
          </a:p>
          <a:p>
            <a:r>
              <a:rPr lang="da-DK" dirty="0"/>
              <a:t>Ekspertkilder: Har en faglig viden om det, historien handler om, og som kan forholde sig neutral. Det kan fx være en forsker.</a:t>
            </a:r>
          </a:p>
          <a:p>
            <a:r>
              <a:rPr lang="da-DK" dirty="0"/>
              <a:t>Erfaringskilder: Har oplevet historien på egen krop. Det kan fx være et offer for et trafikuheld.</a:t>
            </a:r>
          </a:p>
          <a:p>
            <a:r>
              <a:rPr lang="da-DK" dirty="0"/>
              <a:t>Partskilder: har en personlig interesse i historien. Det kan fx være en politiker, som prøver at komme igennem med et budskab.</a:t>
            </a:r>
          </a:p>
        </p:txBody>
      </p:sp>
    </p:spTree>
    <p:extLst>
      <p:ext uri="{BB962C8B-B14F-4D97-AF65-F5344CB8AC3E}">
        <p14:creationId xmlns:p14="http://schemas.microsoft.com/office/powerpoint/2010/main" val="105009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6326-46C4-FF72-ACC0-2E2F06FB5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Øvelse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F67C8D9-7CA2-7145-8116-000349B9A60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dirty="0"/>
              <a:t>Skriv (selv!) en nyhedsartikel med udgangspunkt i jeres weekend.</a:t>
            </a:r>
          </a:p>
          <a:p>
            <a:pPr marL="0" indent="0">
              <a:buNone/>
            </a:pPr>
            <a:r>
              <a:rPr lang="da-DK" dirty="0"/>
              <a:t>Artiklen skal:</a:t>
            </a:r>
          </a:p>
          <a:p>
            <a:pPr>
              <a:buFontTx/>
              <a:buChar char="-"/>
            </a:pPr>
            <a:r>
              <a:rPr lang="da-DK" dirty="0"/>
              <a:t>Være opbygget efter nyhedstrekanten</a:t>
            </a:r>
          </a:p>
          <a:p>
            <a:pPr>
              <a:buFontTx/>
              <a:buChar char="-"/>
            </a:pPr>
            <a:r>
              <a:rPr lang="da-DK" dirty="0"/>
              <a:t>Prioritere bestemte nyhedskriterier (udvælg to)</a:t>
            </a:r>
          </a:p>
          <a:p>
            <a:pPr>
              <a:buFontTx/>
              <a:buChar char="-"/>
            </a:pPr>
            <a:r>
              <a:rPr lang="da-DK" dirty="0"/>
              <a:t>Have en tydelig vinkling</a:t>
            </a:r>
          </a:p>
          <a:p>
            <a:pPr>
              <a:buFontTx/>
              <a:buChar char="-"/>
            </a:pPr>
            <a:r>
              <a:rPr lang="da-DK" dirty="0"/>
              <a:t>Inddrage kilder.</a:t>
            </a:r>
          </a:p>
          <a:p>
            <a:pPr>
              <a:buFontTx/>
              <a:buChar char="-"/>
            </a:pPr>
            <a:endParaRPr lang="da-DK" dirty="0"/>
          </a:p>
          <a:p>
            <a:pPr marL="0" indent="0">
              <a:buNone/>
            </a:pPr>
            <a:r>
              <a:rPr lang="da-DK" b="1" dirty="0">
                <a:solidFill>
                  <a:srgbClr val="FF0000"/>
                </a:solidFill>
              </a:rPr>
              <a:t>11.20 deler I jeres artikel (øverste navn i gruppen lægger ud under elevfeedback).</a:t>
            </a:r>
            <a:br>
              <a:rPr lang="da-DK" sz="4800" b="1" dirty="0">
                <a:solidFill>
                  <a:srgbClr val="FF0000"/>
                </a:solidFill>
              </a:rPr>
            </a:b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7739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0FADFD-F7E3-0D4B-381E-663551AFD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932" y="485030"/>
            <a:ext cx="9692640" cy="1325562"/>
          </a:xfrm>
        </p:spPr>
        <p:txBody>
          <a:bodyPr>
            <a:normAutofit fontScale="90000"/>
          </a:bodyPr>
          <a:lstStyle/>
          <a:p>
            <a:br>
              <a:rPr lang="da-DK" dirty="0"/>
            </a:br>
            <a:r>
              <a:rPr lang="da-DK" dirty="0"/>
              <a:t>Vi bliver i lokalet</a:t>
            </a:r>
            <a:br>
              <a:rPr lang="da-DK" dirty="0"/>
            </a:br>
            <a:r>
              <a:rPr lang="da-DK" sz="2000" b="1" dirty="0">
                <a:solidFill>
                  <a:srgbClr val="FF0000"/>
                </a:solidFill>
              </a:rPr>
              <a:t>11.20 deler I jeres artikel (øverste navn i gruppen lægger ud under elevfeedback).</a:t>
            </a:r>
            <a:br>
              <a:rPr lang="da-DK" sz="4900" b="1" dirty="0">
                <a:solidFill>
                  <a:srgbClr val="FF0000"/>
                </a:solidFill>
              </a:rPr>
            </a:br>
            <a:endParaRPr lang="da-DK" b="1" dirty="0">
              <a:solidFill>
                <a:srgbClr val="FF0000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1BD71E5-DD0D-0B27-8F29-585FAB5ED230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725556" y="1300247"/>
            <a:ext cx="9243392" cy="48320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3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a-DK" altLang="da-DK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Gruppe 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a-DK" altLang="da-DK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Sofia Møller Christensen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a-DK" altLang="da-DK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Ida Marie Asp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a-DK" altLang="da-DK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Sabrin Hassan Omar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da-DK" altLang="da-DK" sz="1400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a-DK" altLang="da-DK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Gruppe 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a-DK" altLang="da-DK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elvetica" panose="020B0604020202020204" pitchFamily="34" charset="0"/>
              </a:rPr>
              <a:t>Sabina Houlberg Vammen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a-DK" altLang="da-DK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Amaal Burhan </a:t>
            </a:r>
            <a:r>
              <a:rPr kumimoji="0" lang="da-DK" altLang="da-DK" sz="1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Aded</a:t>
            </a:r>
            <a:endParaRPr kumimoji="0" lang="da-DK" altLang="da-DK" sz="1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a-DK" altLang="da-DK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Thomas Hummelshøj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da-DK" altLang="da-DK" sz="1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a-DK" altLang="da-DK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Gruppe 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a-DK" altLang="da-DK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Anton Nørgaard </a:t>
            </a:r>
            <a:r>
              <a:rPr kumimoji="0" lang="da-DK" altLang="da-DK" sz="1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Granum</a:t>
            </a:r>
            <a:endParaRPr kumimoji="0" lang="da-DK" altLang="da-DK" sz="1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a-DK" altLang="da-DK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Camilla </a:t>
            </a:r>
            <a:r>
              <a:rPr kumimoji="0" lang="da-DK" altLang="da-DK" sz="1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Izinger</a:t>
            </a:r>
            <a:r>
              <a:rPr kumimoji="0" lang="da-DK" altLang="da-DK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Christensen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a-DK" altLang="da-DK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Dominik Jan </a:t>
            </a:r>
            <a:r>
              <a:rPr kumimoji="0" lang="da-DK" altLang="da-DK" sz="1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Lichota</a:t>
            </a:r>
            <a:endParaRPr kumimoji="0" lang="da-DK" altLang="da-DK" sz="1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da-DK" altLang="da-DK" sz="1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da-DK" altLang="da-DK" sz="1400" b="1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da-DK" altLang="da-DK" sz="1400" b="1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da-DK" altLang="da-DK" sz="1400" b="1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da-DK" altLang="da-DK" sz="1400" b="1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da-DK" altLang="da-DK" sz="1400" b="1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da-DK" altLang="da-DK" sz="1400" b="1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da-DK" altLang="da-DK" sz="1400" b="1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da-DK" altLang="da-DK" sz="1400" b="1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a-DK" altLang="da-DK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Gruppe 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a-DK" altLang="da-DK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Sirin </a:t>
            </a:r>
            <a:r>
              <a:rPr kumimoji="0" lang="da-DK" altLang="da-DK" sz="1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Bozkaya</a:t>
            </a:r>
            <a:endParaRPr kumimoji="0" lang="da-DK" altLang="da-DK" sz="1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a-DK" altLang="da-DK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Marius Holst Laursen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a-DK" altLang="da-DK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Viktor Morina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da-DK" altLang="da-DK" sz="1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a-DK" altLang="da-DK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Gruppe 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a-DK" altLang="da-DK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Julie Welander Hansen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a-DK" altLang="da-DK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Lærke Sørup Jensen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a-DK" altLang="da-DK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Emma Andrea Juel Corneliussen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da-DK" altLang="da-DK" sz="1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a-DK" altLang="da-DK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Gruppe 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a-DK" altLang="da-DK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Signe Haue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a-DK" altLang="da-DK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Amalie Margrethe Koefoed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a-DK" altLang="da-DK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Nynne Skytte Filipsen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da-DK" altLang="da-DK" sz="1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a-DK" altLang="da-DK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Gruppe 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a-DK" altLang="da-DK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Athene </a:t>
            </a:r>
            <a:r>
              <a:rPr kumimoji="0" lang="da-DK" altLang="da-DK" sz="1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Houbo</a:t>
            </a:r>
            <a:r>
              <a:rPr kumimoji="0" lang="da-DK" altLang="da-DK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Christensen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a-DK" altLang="da-DK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Jonas Zakarias </a:t>
            </a:r>
            <a:r>
              <a:rPr kumimoji="0" lang="da-DK" altLang="da-DK" sz="1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Blichert</a:t>
            </a:r>
            <a:endParaRPr kumimoji="0" lang="da-DK" altLang="da-DK" sz="1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a-DK" altLang="da-DK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Gustav Glenstrup Jepsen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da-DK" altLang="da-DK" sz="1400" b="1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da-DK" altLang="da-DK" sz="1400" b="1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da-DK" altLang="da-DK" sz="1400" b="1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da-DK" altLang="da-DK" sz="1400" b="1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da-DK" altLang="da-DK" sz="1400" b="1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da-DK" altLang="da-DK" sz="1400" b="1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a-DK" altLang="da-DK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Gruppe 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a-DK" altLang="da-DK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Anton Nørgaard Madsen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a-DK" altLang="da-DK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Nanna Natacja Hansen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a-DK" altLang="da-DK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elvetica" panose="020B0604020202020204" pitchFamily="34" charset="0"/>
              </a:rPr>
              <a:t>Emilía </a:t>
            </a:r>
            <a:r>
              <a:rPr kumimoji="0" lang="da-DK" altLang="da-DK" sz="1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Helvetica" panose="020B0604020202020204" pitchFamily="34" charset="0"/>
              </a:rPr>
              <a:t>Aradóttir</a:t>
            </a:r>
            <a:endParaRPr kumimoji="0" lang="da-DK" altLang="da-DK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da-DK" altLang="da-DK" sz="1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a-DK" altLang="da-DK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Gruppe 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a-DK" altLang="da-DK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Therese Højbjerg Østergaard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a-DK" altLang="da-DK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Lucas Valdemar Nielsen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a-DK" altLang="da-DK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Elvira </a:t>
            </a:r>
            <a:r>
              <a:rPr kumimoji="0" lang="da-DK" altLang="da-DK" sz="1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Vakili</a:t>
            </a:r>
            <a:r>
              <a:rPr kumimoji="0" lang="da-DK" altLang="da-DK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Jensen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da-DK" altLang="da-DK" sz="1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a-DK" altLang="da-DK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Gruppe 10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a-DK" altLang="da-DK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Helene Franciska Thrane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a-DK" altLang="da-DK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Anna Emilie Idon Niebuhr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a-DK" altLang="da-DK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elvetica" panose="020B0604020202020204" pitchFamily="34" charset="0"/>
              </a:rPr>
              <a:t>Oscar Hvidberg Nielsen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126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1066C30-23C2-4B93-BDC7-C622A2878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57201"/>
            <a:ext cx="3931920" cy="665922"/>
          </a:xfrm>
        </p:spPr>
        <p:txBody>
          <a:bodyPr/>
          <a:lstStyle/>
          <a:p>
            <a:r>
              <a:rPr lang="en-US" dirty="0"/>
              <a:t>De nye </a:t>
            </a:r>
            <a:r>
              <a:rPr lang="en-US" dirty="0" err="1"/>
              <a:t>mediebillede</a:t>
            </a:r>
            <a:endParaRPr lang="en-US" dirty="0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79997A5F-E731-43CC-A801-30777F3E4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4653280" y="3256185"/>
            <a:ext cx="6172200" cy="3718750"/>
          </a:xfrm>
          <a:prstGeom prst="rect">
            <a:avLst/>
          </a:prstGeo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16207EB-1C43-4262-AA3B-97B181B6F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2738" y="1305559"/>
            <a:ext cx="3931920" cy="381000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nettet</a:t>
            </a:r>
            <a:r>
              <a:rPr lang="en-US" dirty="0"/>
              <a:t> </a:t>
            </a:r>
            <a:r>
              <a:rPr lang="en-US" dirty="0" err="1"/>
              <a:t>findes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nødvendigvis</a:t>
            </a:r>
            <a:r>
              <a:rPr lang="en-US" dirty="0"/>
              <a:t> de </a:t>
            </a:r>
            <a:r>
              <a:rPr lang="en-US" dirty="0" err="1"/>
              <a:t>såkaldte</a:t>
            </a:r>
            <a:r>
              <a:rPr lang="en-US" dirty="0"/>
              <a:t> gatekeepers…</a:t>
            </a:r>
          </a:p>
          <a:p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Gatekeeper En “gatekeeper” er en ledvogter. Kurt Lewin var den første til at bruge begrebet til at beskrive, hvordan medieindhold og nyheder i høj grad må tænkes at være bestemt af en række ledvogtere, enten formelle regler eller levende aktører, der bestemmer, om en nyhed bliver valgt til eller fra.</a:t>
            </a:r>
            <a:endParaRPr lang="en-US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94C0215-D135-45AC-B521-B358ED1FE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192" y="219654"/>
            <a:ext cx="4906963" cy="367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51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6F05DDE-5F2C-44F5-BACC-DED4737B1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322BCA3-31C1-4329-B0BA-4748F937B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928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FA4B840-CCE0-7427-F378-E92ADA593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293" y="723331"/>
            <a:ext cx="8409414" cy="3875965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85000"/>
              </a:lnSpc>
            </a:pPr>
            <a:br>
              <a:rPr lang="en-US" sz="6000" dirty="0">
                <a:solidFill>
                  <a:schemeClr val="tx2"/>
                </a:solidFill>
              </a:rPr>
            </a:br>
            <a:br>
              <a:rPr lang="en-US" sz="6000" dirty="0">
                <a:solidFill>
                  <a:schemeClr val="tx2"/>
                </a:solidFill>
              </a:rPr>
            </a:br>
            <a:br>
              <a:rPr lang="en-US" sz="6000" dirty="0">
                <a:solidFill>
                  <a:schemeClr val="tx2"/>
                </a:solidFill>
              </a:rPr>
            </a:br>
            <a:r>
              <a:rPr lang="en-US" sz="6000" dirty="0" err="1">
                <a:solidFill>
                  <a:schemeClr val="tx2"/>
                </a:solidFill>
              </a:rPr>
              <a:t>Lektierne</a:t>
            </a:r>
            <a:r>
              <a:rPr lang="en-US" sz="6000" dirty="0">
                <a:solidFill>
                  <a:schemeClr val="tx2"/>
                </a:solidFill>
              </a:rPr>
              <a:t> – </a:t>
            </a:r>
            <a:r>
              <a:rPr lang="en-US" sz="6000" dirty="0" err="1">
                <a:solidFill>
                  <a:schemeClr val="tx2"/>
                </a:solidFill>
              </a:rPr>
              <a:t>diskuter</a:t>
            </a:r>
            <a:r>
              <a:rPr lang="en-US" sz="6000" dirty="0">
                <a:solidFill>
                  <a:schemeClr val="tx2"/>
                </a:solidFill>
              </a:rPr>
              <a:t> med </a:t>
            </a:r>
            <a:r>
              <a:rPr lang="en-US" sz="6000" dirty="0" err="1">
                <a:solidFill>
                  <a:schemeClr val="tx2"/>
                </a:solidFill>
              </a:rPr>
              <a:t>en</a:t>
            </a:r>
            <a:r>
              <a:rPr lang="en-US" sz="6000" dirty="0">
                <a:solidFill>
                  <a:schemeClr val="tx2"/>
                </a:solidFill>
              </a:rPr>
              <a:t> </a:t>
            </a:r>
            <a:r>
              <a:rPr lang="en-US" sz="6000" dirty="0" err="1">
                <a:solidFill>
                  <a:schemeClr val="tx2"/>
                </a:solidFill>
              </a:rPr>
              <a:t>makker</a:t>
            </a:r>
            <a:r>
              <a:rPr lang="en-US" sz="6000" dirty="0">
                <a:solidFill>
                  <a:schemeClr val="tx2"/>
                </a:solidFill>
              </a:rPr>
              <a:t>:</a:t>
            </a:r>
            <a:br>
              <a:rPr lang="en-US" sz="6000" dirty="0">
                <a:solidFill>
                  <a:schemeClr val="tx2"/>
                </a:solidFill>
              </a:rPr>
            </a:br>
            <a:r>
              <a:rPr lang="en-US" sz="6000" dirty="0" err="1">
                <a:solidFill>
                  <a:schemeClr val="tx2"/>
                </a:solidFill>
              </a:rPr>
              <a:t>Sociale</a:t>
            </a:r>
            <a:r>
              <a:rPr lang="en-US" sz="6000" dirty="0">
                <a:solidFill>
                  <a:schemeClr val="tx2"/>
                </a:solidFill>
              </a:rPr>
              <a:t> </a:t>
            </a:r>
            <a:r>
              <a:rPr lang="en-US" sz="6000" dirty="0" err="1">
                <a:solidFill>
                  <a:schemeClr val="tx2"/>
                </a:solidFill>
              </a:rPr>
              <a:t>medier</a:t>
            </a:r>
            <a:r>
              <a:rPr lang="en-US" sz="6000" dirty="0">
                <a:solidFill>
                  <a:schemeClr val="tx2"/>
                </a:solidFill>
              </a:rPr>
              <a:t> </a:t>
            </a:r>
            <a:r>
              <a:rPr lang="en-US" sz="6000" dirty="0" err="1">
                <a:solidFill>
                  <a:schemeClr val="tx2"/>
                </a:solidFill>
              </a:rPr>
              <a:t>og</a:t>
            </a:r>
            <a:r>
              <a:rPr lang="en-US" sz="6000" dirty="0">
                <a:solidFill>
                  <a:schemeClr val="tx2"/>
                </a:solidFill>
              </a:rPr>
              <a:t> </a:t>
            </a:r>
            <a:r>
              <a:rPr lang="en-US" sz="6000" dirty="0" err="1">
                <a:solidFill>
                  <a:schemeClr val="tx2"/>
                </a:solidFill>
              </a:rPr>
              <a:t>virkelighedsopfattelser</a:t>
            </a:r>
            <a:r>
              <a:rPr lang="en-US" sz="6000" dirty="0">
                <a:solidFill>
                  <a:schemeClr val="tx2"/>
                </a:solidFill>
              </a:rPr>
              <a:t> s. 59-67, </a:t>
            </a:r>
            <a:r>
              <a:rPr lang="en-US" sz="6000" dirty="0" err="1">
                <a:solidFill>
                  <a:schemeClr val="tx2"/>
                </a:solidFill>
              </a:rPr>
              <a:t>fokusspm</a:t>
            </a:r>
            <a:r>
              <a:rPr lang="en-US" sz="6000" dirty="0">
                <a:solidFill>
                  <a:schemeClr val="tx2"/>
                </a:solidFill>
              </a:rPr>
              <a:t>.</a:t>
            </a:r>
            <a:br>
              <a:rPr lang="en-US" sz="6000" dirty="0">
                <a:solidFill>
                  <a:schemeClr val="tx2"/>
                </a:solidFill>
              </a:rPr>
            </a:br>
            <a:br>
              <a:rPr lang="en-US" sz="6000" dirty="0">
                <a:solidFill>
                  <a:schemeClr val="tx2"/>
                </a:solidFill>
              </a:rPr>
            </a:br>
            <a:r>
              <a:rPr lang="en-US" sz="6000" dirty="0" err="1">
                <a:solidFill>
                  <a:schemeClr val="tx2"/>
                </a:solidFill>
              </a:rPr>
              <a:t>Opsamling</a:t>
            </a:r>
            <a:r>
              <a:rPr lang="en-US" sz="6000" dirty="0">
                <a:solidFill>
                  <a:schemeClr val="tx2"/>
                </a:solidFill>
              </a:rPr>
              <a:t> I plenum</a:t>
            </a:r>
            <a:br>
              <a:rPr lang="en-US" sz="6000" dirty="0">
                <a:solidFill>
                  <a:schemeClr val="tx2"/>
                </a:solidFill>
              </a:rPr>
            </a:br>
            <a:br>
              <a:rPr lang="en-US" sz="6000" dirty="0">
                <a:solidFill>
                  <a:schemeClr val="tx2"/>
                </a:solidFill>
              </a:rPr>
            </a:br>
            <a:r>
              <a:rPr lang="en-US" sz="6000" dirty="0">
                <a:solidFill>
                  <a:schemeClr val="tx2"/>
                </a:solidFill>
              </a:rPr>
              <a:t> </a:t>
            </a:r>
            <a:endParaRPr lang="en-US" sz="6000" i="1" dirty="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C1DD8F-426A-45F7-A524-5569263BE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9916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D39CD7-AB20-4006-930C-6368406D0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50388" y="5359400"/>
            <a:ext cx="255031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D65D7AA-A0C8-491E-9211-059F0D299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4272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7722C-69BA-D55A-BD4A-85118349A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Øvelse: Analysér dit nyhedsfeed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BE6190C-7A2F-75EC-8A85-92140B0B3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2441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28D22B-6C80-4E6D-A97A-389291C8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464" y="539087"/>
            <a:ext cx="4534047" cy="1584895"/>
          </a:xfrm>
        </p:spPr>
        <p:txBody>
          <a:bodyPr>
            <a:normAutofit/>
          </a:bodyPr>
          <a:lstStyle/>
          <a:p>
            <a:r>
              <a:rPr lang="da-DK"/>
              <a:t>Hvad er et medie?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B76177E-3551-4291-857D-FDE6081EB6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04" r="12206"/>
          <a:stretch>
            <a:fillRect/>
          </a:stretch>
        </p:blipFill>
        <p:spPr>
          <a:xfrm>
            <a:off x="20" y="10"/>
            <a:ext cx="6094799" cy="6857990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F79E7E7-1948-4869-9C1D-8139393447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0463" y="2438399"/>
            <a:ext cx="4572002" cy="3880514"/>
          </a:xfrm>
        </p:spPr>
        <p:txBody>
          <a:bodyPr>
            <a:normAutofit/>
          </a:bodyPr>
          <a:lstStyle/>
          <a:p>
            <a:r>
              <a:rPr lang="da-DK"/>
              <a:t>En kanal man kommunikerer igennem</a:t>
            </a:r>
          </a:p>
          <a:p>
            <a:r>
              <a:rPr lang="da-DK"/>
              <a:t>Et medies kommunikation kan være envejs eller tovejs</a:t>
            </a:r>
          </a:p>
          <a:p>
            <a:r>
              <a:rPr lang="da-DK"/>
              <a:t>Et medie er fx tv, SMS, internettet, digte, film osv.</a:t>
            </a:r>
          </a:p>
          <a:p>
            <a:r>
              <a:rPr lang="da-DK"/>
              <a:t>En medieanalyse vil altid forholde sig til tekstens kommunikationssituation og kunne benytte sig af det retoriske pentagram</a:t>
            </a:r>
          </a:p>
        </p:txBody>
      </p:sp>
    </p:spTree>
    <p:extLst>
      <p:ext uri="{BB962C8B-B14F-4D97-AF65-F5344CB8AC3E}">
        <p14:creationId xmlns:p14="http://schemas.microsoft.com/office/powerpoint/2010/main" val="32499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18025E37-6FDA-4898-AABA-399DB0B3FE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B064CEB-A49A-4CF3-A928-4C0418986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9913212" cy="1151965"/>
          </a:xfrm>
        </p:spPr>
        <p:txBody>
          <a:bodyPr>
            <a:normAutofit/>
          </a:bodyPr>
          <a:lstStyle/>
          <a:p>
            <a:r>
              <a:rPr lang="da-DK">
                <a:solidFill>
                  <a:schemeClr val="tx1"/>
                </a:solidFill>
              </a:rPr>
              <a:t>mediekonvergens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0D9457D-1CF3-4065-8D51-D5A516C7A91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a-DK" dirty="0"/>
              <a:t>Flere typer af medier mødes i samme teknik</a:t>
            </a:r>
          </a:p>
          <a:p>
            <a:r>
              <a:rPr lang="da-DK" dirty="0"/>
              <a:t>Fx:</a:t>
            </a:r>
          </a:p>
          <a:p>
            <a:r>
              <a:rPr lang="da-DK" dirty="0"/>
              <a:t>Når man ser tv på nettet</a:t>
            </a:r>
          </a:p>
          <a:p>
            <a:r>
              <a:rPr lang="da-DK" dirty="0"/>
              <a:t>Når man stemmer på sms i en tv-udsendelse</a:t>
            </a:r>
          </a:p>
        </p:txBody>
      </p:sp>
    </p:spTree>
    <p:extLst>
      <p:ext uri="{BB962C8B-B14F-4D97-AF65-F5344CB8AC3E}">
        <p14:creationId xmlns:p14="http://schemas.microsoft.com/office/powerpoint/2010/main" val="2773516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5F747E-484A-1CF0-805B-37B70C860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Multimodalitet mm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99B271D-725F-684B-A7BF-8ED6A4003B4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/>
              <a:t>Multimodalitet:  Når flere udtryksmåder (tekst, billede, video, lyd, grafik) blandes,. Modalitet (modus = måde) – afkodes ud fra samspillet</a:t>
            </a:r>
          </a:p>
          <a:p>
            <a:r>
              <a:rPr lang="da-DK" dirty="0" err="1"/>
              <a:t>Affordans</a:t>
            </a:r>
            <a:r>
              <a:rPr lang="da-DK" dirty="0"/>
              <a:t>: den kraft, et virkemiddel kan byde sig til med over for modtageren – et samspil mellem modaliteter kan øge </a:t>
            </a:r>
            <a:r>
              <a:rPr lang="da-DK" dirty="0" err="1"/>
              <a:t>affordansen</a:t>
            </a:r>
            <a:endParaRPr lang="da-DK" dirty="0"/>
          </a:p>
          <a:p>
            <a:r>
              <a:rPr lang="da-DK" dirty="0"/>
              <a:t>Redundans: Målet med multimodalitet er at få mere end én modalitet til at spille sammen om det samme budskab – redundans=overflod, budskabet kommunikeres på forskellige måder</a:t>
            </a:r>
          </a:p>
        </p:txBody>
      </p:sp>
    </p:spTree>
    <p:extLst>
      <p:ext uri="{BB962C8B-B14F-4D97-AF65-F5344CB8AC3E}">
        <p14:creationId xmlns:p14="http://schemas.microsoft.com/office/powerpoint/2010/main" val="2824632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74333C-7653-4852-B35D-8BCDA5DB1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9229" y="685800"/>
            <a:ext cx="4903454" cy="1151965"/>
          </a:xfrm>
        </p:spPr>
        <p:txBody>
          <a:bodyPr>
            <a:normAutofit/>
          </a:bodyPr>
          <a:lstStyle/>
          <a:p>
            <a:r>
              <a:rPr lang="da-DK" sz="5000" err="1"/>
              <a:t>remedialisering</a:t>
            </a:r>
            <a:endParaRPr lang="da-DK" sz="500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0D3514F-3D95-4CE9-BB49-267E3C851FB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74089" y="2142066"/>
            <a:ext cx="4908593" cy="323251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da-DK" sz="1700"/>
              <a:t>Velkendte genrer overføres fra ét medie til et andet og skifter karakter uden fuldstændigt at ændres.</a:t>
            </a:r>
          </a:p>
          <a:p>
            <a:pPr>
              <a:lnSpc>
                <a:spcPct val="110000"/>
              </a:lnSpc>
            </a:pPr>
            <a:r>
              <a:rPr lang="da-DK" sz="1700"/>
              <a:t>Fx:</a:t>
            </a:r>
          </a:p>
          <a:p>
            <a:pPr>
              <a:lnSpc>
                <a:spcPct val="110000"/>
              </a:lnSpc>
            </a:pPr>
            <a:r>
              <a:rPr lang="da-DK" sz="1700"/>
              <a:t>Et brev bliver til en </a:t>
            </a:r>
            <a:r>
              <a:rPr lang="da-DK" sz="1700" err="1"/>
              <a:t>email</a:t>
            </a:r>
            <a:r>
              <a:rPr lang="da-DK" sz="1700"/>
              <a:t> eller en sms</a:t>
            </a:r>
          </a:p>
          <a:p>
            <a:pPr>
              <a:lnSpc>
                <a:spcPct val="110000"/>
              </a:lnSpc>
            </a:pPr>
            <a:r>
              <a:rPr lang="da-DK" sz="1700"/>
              <a:t>En politisk samtale fra et møde flyttes til en blog eller </a:t>
            </a:r>
            <a:r>
              <a:rPr lang="da-DK" sz="1700" err="1"/>
              <a:t>facebook</a:t>
            </a:r>
            <a:endParaRPr lang="da-DK" sz="1700"/>
          </a:p>
          <a:p>
            <a:pPr>
              <a:lnSpc>
                <a:spcPct val="110000"/>
              </a:lnSpc>
            </a:pPr>
            <a:r>
              <a:rPr lang="da-DK" sz="1700"/>
              <a:t>En nyhed fra avisen lægges op på samme avis’ hjemmeside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B59FB11F-0A41-4A41-8703-9A42B36F8E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9" r="3" b="3"/>
          <a:stretch/>
        </p:blipFill>
        <p:spPr>
          <a:xfrm>
            <a:off x="404226" y="10"/>
            <a:ext cx="5312664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33649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Visning">
  <a:themeElements>
    <a:clrScheme name="Visning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sning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sning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TM03457515[[fn=Visning]]</Template>
  <TotalTime>3468</TotalTime>
  <Words>1346</Words>
  <Application>Microsoft Office PowerPoint</Application>
  <PresentationFormat>Widescreen</PresentationFormat>
  <Paragraphs>216</Paragraphs>
  <Slides>22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22</vt:i4>
      </vt:variant>
    </vt:vector>
  </HeadingPairs>
  <TitlesOfParts>
    <vt:vector size="28" baseType="lpstr">
      <vt:lpstr>Arial</vt:lpstr>
      <vt:lpstr>Century Schoolbook</vt:lpstr>
      <vt:lpstr>Helvetica</vt:lpstr>
      <vt:lpstr>Helvetica Neue</vt:lpstr>
      <vt:lpstr>Wingdings 2</vt:lpstr>
      <vt:lpstr>Visning</vt:lpstr>
      <vt:lpstr>Nyhedsformidling</vt:lpstr>
      <vt:lpstr>Nyhedsforbrug og –formidling i en digitaliseret verden</vt:lpstr>
      <vt:lpstr>De nye mediebillede</vt:lpstr>
      <vt:lpstr>   Lektierne – diskuter med en makker: Sociale medier og virkelighedsopfattelser s. 59-67, fokusspm.  Opsamling I plenum   </vt:lpstr>
      <vt:lpstr>Øvelse: Analysér dit nyhedsfeed</vt:lpstr>
      <vt:lpstr>Hvad er et medie?</vt:lpstr>
      <vt:lpstr>mediekonvergens</vt:lpstr>
      <vt:lpstr>Multimodalitet mm</vt:lpstr>
      <vt:lpstr>remedialisering</vt:lpstr>
      <vt:lpstr>Nyhedskriterierne (AVISK)</vt:lpstr>
      <vt:lpstr>nyhedstrekanten</vt:lpstr>
      <vt:lpstr>De etablerede, traditionelle nyhedshuse</vt:lpstr>
      <vt:lpstr>Avisers politiske dagsorden</vt:lpstr>
      <vt:lpstr>Det nye mediebillede</vt:lpstr>
      <vt:lpstr>Stofområder i aviser</vt:lpstr>
      <vt:lpstr>Avisstoffets formål</vt:lpstr>
      <vt:lpstr>Fra monopol til konkurrence</vt:lpstr>
      <vt:lpstr>vinkling</vt:lpstr>
      <vt:lpstr>vinklingstyper</vt:lpstr>
      <vt:lpstr>Kilder</vt:lpstr>
      <vt:lpstr>Øvelse</vt:lpstr>
      <vt:lpstr> Vi bliver i lokalet 11.20 deler I jeres artikel (øverste navn i gruppen lægger ud under elevfeedback).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Nyhedsformidling</dc:title>
  <dc:creator>Mia Egholm Wendelboe</dc:creator>
  <cp:lastModifiedBy>Mine Mølgaard</cp:lastModifiedBy>
  <cp:revision>5</cp:revision>
  <dcterms:created xsi:type="dcterms:W3CDTF">2018-09-25T14:15:22Z</dcterms:created>
  <dcterms:modified xsi:type="dcterms:W3CDTF">2025-09-15T08:09:55Z</dcterms:modified>
</cp:coreProperties>
</file>