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s Nielsen" userId="dfe19b17-f627-47bf-97e6-ddad30548824" providerId="ADAL" clId="{FBD728C5-62B8-4427-9804-F86C207D1F1A}"/>
    <pc:docChg chg="modSld">
      <pc:chgData name="Mads Nielsen" userId="dfe19b17-f627-47bf-97e6-ddad30548824" providerId="ADAL" clId="{FBD728C5-62B8-4427-9804-F86C207D1F1A}" dt="2025-09-24T04:43:10.191" v="0" actId="20577"/>
      <pc:docMkLst>
        <pc:docMk/>
      </pc:docMkLst>
      <pc:sldChg chg="modSp mod">
        <pc:chgData name="Mads Nielsen" userId="dfe19b17-f627-47bf-97e6-ddad30548824" providerId="ADAL" clId="{FBD728C5-62B8-4427-9804-F86C207D1F1A}" dt="2025-09-24T04:43:10.191" v="0" actId="20577"/>
        <pc:sldMkLst>
          <pc:docMk/>
          <pc:sldMk cId="1038373315" sldId="258"/>
        </pc:sldMkLst>
        <pc:spChg chg="mod">
          <ac:chgData name="Mads Nielsen" userId="dfe19b17-f627-47bf-97e6-ddad30548824" providerId="ADAL" clId="{FBD728C5-62B8-4427-9804-F86C207D1F1A}" dt="2025-09-24T04:43:10.191" v="0" actId="20577"/>
          <ac:spMkLst>
            <pc:docMk/>
            <pc:sldMk cId="1038373315" sldId="258"/>
            <ac:spMk id="3" creationId="{41DAD350-7FA4-0749-77A5-7EB4F9284E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E6EA02-17C0-B8CB-A2D1-460FEBC67C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00DCD59-93FF-6E9D-7B1C-B3A67D2CF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D4CEBE-701B-B41E-2C91-4B750C35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D978E3-F5CA-AF7D-CF82-A44F378E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73A76A-3F01-03ED-5EC4-96FDD89C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994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EF52B-A9FD-8898-887C-C4708C5C7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16CEAD-6660-AB2F-ABAA-975881343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BCA54F-62D1-21CD-2250-C0BC11471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0ABEAD-B952-68BB-1241-E55A4053E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7C35DA-435E-767D-CE6A-7C1AF1BFC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763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B0A51CB-2500-B0C3-CBEB-06566CBEC0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4832A87-6A6A-3ED7-8B9B-0A6362150F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84794D-BB10-206C-B382-91DF725B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ED28AB-E7A0-95BB-0C2B-DBC913B90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A90EC2-E264-7C95-4954-E6D650F1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146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DBF0A7-D76F-D392-972A-644BC613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14C010-BC0B-9B9C-7848-47E8680A3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4841F5-6423-52CF-6C06-5835AFA1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3BE823-93CC-0015-9C6E-6A4E164D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AA5781-9FFD-CC57-5FD0-13D6F14CB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980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8E764-B69B-F3D7-0E08-803574705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DD6A69-DC0B-071A-2279-F515BA2DC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06B944-E73C-BE1B-9CE6-E860739E1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80C951-08AF-DCB9-179E-ABA18558F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C0A40D-534D-6040-42F6-91299635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743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F5908A-9408-B50A-2C3D-61B56F356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970A42-B100-84E2-D4ED-1623276A4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8540464-5AAF-867A-8ABD-560A06503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C05E934-1FCE-DD87-42E8-BA9E4E4E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3B31804-0E91-630B-9551-DAEF273C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6217A80-F0E1-600D-D133-9B88B2AD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406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954A25-E842-DD1A-68E8-032B724BD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63A7C05-D476-609E-1D15-F5BD4B2A4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B1397C8-57BC-1B5E-8875-D53756F71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8A58EE5-C02E-52EA-0757-1B42880A3D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9FC6A72-198A-78BA-32B0-F134602FD3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DFD9777-AFA9-748E-6A59-D05D0ECB8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CC5A761-6CE9-E558-5924-AAB66899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DA7285A-0231-EE4C-2E3B-408FA19F8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57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B80DD-FF54-FD83-0001-2DE079F7F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34F8DC-AB69-E5E5-7986-CD3B938E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719DB21-EADE-6108-B1F8-402B7D4D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5FE8EF8-E8CE-00AA-CD9F-D3CA04FB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574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31BE060-62E4-B67D-0CD7-258E30D8E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DB332AC-CD24-A39D-0077-7CB5020B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830A6AE-9D1F-692C-1880-CE0DD452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398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77162-9096-0C9E-6E7A-C68D2B2F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956F13C-94B4-6B7E-B205-19FA5F2A4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BBACD9F-BFDB-A477-FE3C-07B9A4108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901CDD3-2C8B-E2EC-2140-77DF5468A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3968E76-FB79-F8D5-024C-37E78E704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7437F5-5DEA-61C5-F366-5E2ED4BF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129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E8FC-1175-EF88-37CE-380F0131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B40DDB6-6D9A-0278-01D3-1D4491AD4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7583076-DE73-185D-19D8-BC480209B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B21A9E7-55A1-2464-4DA5-5E57B6274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A1DEF3E-78AB-57A6-3425-8A89B5B56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F7C4876-BEDF-9546-9393-1068EA627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612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28178B7-7B6B-C10A-20A2-9C86B275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1F84AC9-ADE5-9DC0-B6D0-A097DADC7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638659-16F6-BF8B-B150-2DCC3818F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3352E-9C4F-4532-BEF3-2B8C4FDFCDE6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EDEA7B-6ABD-6C24-29C4-422D6206A8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B0309D-415C-591F-9585-C59905B24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25BB-F6EC-480A-9A79-986CDAB1D4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464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F91B00-0784-70DD-24EC-59DA4D3B54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N.F.S. Grundtvig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90D6CC4-94E6-C525-96C3-64E5C30455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(1783-1872)</a:t>
            </a:r>
          </a:p>
        </p:txBody>
      </p:sp>
    </p:spTree>
    <p:extLst>
      <p:ext uri="{BB962C8B-B14F-4D97-AF65-F5344CB8AC3E}">
        <p14:creationId xmlns:p14="http://schemas.microsoft.com/office/powerpoint/2010/main" val="63270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E314A-B8DC-FD4E-DFA2-0C4F958F2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religiøse digtning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D78393-34DB-68FC-4BD8-81880F95A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Salmedigter (263 ud af 791 i </a:t>
            </a:r>
            <a:r>
              <a:rPr lang="da-DK" i="1" dirty="0"/>
              <a:t>Den Danske Salmebog</a:t>
            </a:r>
            <a:r>
              <a:rPr lang="da-DK" dirty="0"/>
              <a:t>):</a:t>
            </a:r>
          </a:p>
          <a:p>
            <a:pPr lvl="1"/>
            <a:r>
              <a:rPr lang="da-DK" dirty="0"/>
              <a:t>Formidler sin fortolkning af den kristne tro i sine salmer. </a:t>
            </a:r>
          </a:p>
          <a:p>
            <a:pPr lvl="1"/>
            <a:r>
              <a:rPr lang="da-DK" dirty="0"/>
              <a:t>Julesalmer: </a:t>
            </a:r>
          </a:p>
          <a:p>
            <a:pPr lvl="2"/>
            <a:r>
              <a:rPr lang="da-DK" b="0" i="0" dirty="0">
                <a:solidFill>
                  <a:srgbClr val="333333"/>
                </a:solidFill>
                <a:effectLst/>
              </a:rPr>
              <a:t>”Det kimer nu til julefest”</a:t>
            </a:r>
          </a:p>
          <a:p>
            <a:pPr lvl="2"/>
            <a:r>
              <a:rPr lang="da-DK" dirty="0">
                <a:solidFill>
                  <a:srgbClr val="333333"/>
                </a:solidFill>
              </a:rPr>
              <a:t>”Dejlig er den himmel blå”</a:t>
            </a:r>
          </a:p>
          <a:p>
            <a:r>
              <a:rPr lang="da-DK" dirty="0">
                <a:solidFill>
                  <a:srgbClr val="333333"/>
                </a:solidFill>
              </a:rPr>
              <a:t>Arbejdede som præst.</a:t>
            </a:r>
          </a:p>
          <a:p>
            <a:r>
              <a:rPr lang="da-DK" dirty="0">
                <a:solidFill>
                  <a:srgbClr val="333333"/>
                </a:solidFill>
              </a:rPr>
              <a:t>Stor indflydelse på kristendommen i Danmark</a:t>
            </a:r>
          </a:p>
          <a:p>
            <a:pPr lvl="1"/>
            <a:r>
              <a:rPr lang="da-DK" dirty="0">
                <a:solidFill>
                  <a:srgbClr val="333333"/>
                </a:solidFill>
              </a:rPr>
              <a:t>Han starter en bevægelse, der forsøger at gøre kristendommen nærværende og vigtig for danskerne.  </a:t>
            </a:r>
            <a:r>
              <a:rPr lang="da-DK" dirty="0">
                <a:solidFill>
                  <a:srgbClr val="333333"/>
                </a:solidFill>
                <a:sym typeface="Wingdings" panose="05000000000000000000" pitchFamily="2" charset="2"/>
              </a:rPr>
              <a:t> Bevægelsen: Grundtvigisme. </a:t>
            </a:r>
            <a:endParaRPr lang="da-DK" dirty="0">
              <a:solidFill>
                <a:srgbClr val="333333"/>
              </a:solidFill>
            </a:endParaRPr>
          </a:p>
          <a:p>
            <a:endParaRPr lang="da-DK" b="0" i="0" dirty="0">
              <a:solidFill>
                <a:srgbClr val="333333"/>
              </a:solidFill>
              <a:effectLst/>
            </a:endParaRP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2451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1E103-4FCE-F3F4-FD21-B5C77AB0D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DAD350-7FA4-0749-77A5-7EB4F9284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Verdensopfattelse hos Grundtvig:</a:t>
            </a:r>
          </a:p>
          <a:p>
            <a:pPr lvl="1"/>
            <a:r>
              <a:rPr lang="da-DK" dirty="0"/>
              <a:t>I lighed med de romantiske forfattere i tiden er han præget af tanken om </a:t>
            </a:r>
            <a:r>
              <a:rPr lang="da-DK" i="1" dirty="0"/>
              <a:t>det guddommelige. </a:t>
            </a:r>
          </a:p>
          <a:p>
            <a:pPr lvl="1"/>
            <a:r>
              <a:rPr lang="da-DK" dirty="0"/>
              <a:t>Hos Grundtvig handler det ikke om at finde </a:t>
            </a:r>
            <a:r>
              <a:rPr lang="da-DK" i="1" dirty="0"/>
              <a:t>det guddommelige</a:t>
            </a:r>
            <a:r>
              <a:rPr lang="da-DK" dirty="0"/>
              <a:t> i kunsten eller i naturen – men den kristne tro. </a:t>
            </a:r>
          </a:p>
          <a:p>
            <a:pPr lvl="1"/>
            <a:r>
              <a:rPr lang="da-DK" dirty="0"/>
              <a:t>Grundtvig er præget af idealismen, men han tager også afstand fra den.</a:t>
            </a:r>
          </a:p>
          <a:p>
            <a:pPr lvl="2"/>
            <a:r>
              <a:rPr lang="da-DK" dirty="0"/>
              <a:t>Han kritiserer især tanken om, at det er mennesket – den geniale kunstner [geniet] – der kan ane altings enhed ved egen kraft. </a:t>
            </a:r>
          </a:p>
          <a:p>
            <a:pPr lvl="2"/>
            <a:r>
              <a:rPr lang="da-DK" dirty="0"/>
              <a:t>I stedet påpeger Grundtvig, at det er </a:t>
            </a:r>
            <a:r>
              <a:rPr lang="da-DK" b="1" i="1" dirty="0"/>
              <a:t>Guds kraft, </a:t>
            </a:r>
            <a:r>
              <a:rPr lang="da-DK" dirty="0"/>
              <a:t>der viser sig lige nu og her i den fysiske verden.</a:t>
            </a:r>
          </a:p>
          <a:p>
            <a:pPr lvl="2"/>
            <a:r>
              <a:rPr lang="da-DK" dirty="0"/>
              <a:t>Det er den kristne tro, der bygger bro mellem liv og død. </a:t>
            </a:r>
          </a:p>
          <a:p>
            <a:pPr lvl="2"/>
            <a:r>
              <a:rPr lang="da-DK" dirty="0"/>
              <a:t>Gud er der, hvor kærlighedens findes. Dvs. Himlen skal </a:t>
            </a:r>
            <a:r>
              <a:rPr lang="da-DK"/>
              <a:t>ikke ses </a:t>
            </a:r>
            <a:r>
              <a:rPr lang="da-DK" dirty="0"/>
              <a:t>som noget, der er langt væk, idet den allerede findes på jord i den kristne tro. </a:t>
            </a:r>
          </a:p>
        </p:txBody>
      </p:sp>
    </p:spTree>
    <p:extLst>
      <p:ext uri="{BB962C8B-B14F-4D97-AF65-F5344CB8AC3E}">
        <p14:creationId xmlns:p14="http://schemas.microsoft.com/office/powerpoint/2010/main" val="103837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BA758C-5521-A9F7-6C4A-BCAF4724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”Nu falmer skoven trindt om land” (1884)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02D673-211C-2E6C-7CE6-B48443725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analyse og fortolkning af teksten: Se arbejdsspørgsmål til teksten </a:t>
            </a:r>
            <a:r>
              <a:rPr lang="da-DK"/>
              <a:t>på Lectio.</a:t>
            </a:r>
          </a:p>
        </p:txBody>
      </p:sp>
    </p:spTree>
    <p:extLst>
      <p:ext uri="{BB962C8B-B14F-4D97-AF65-F5344CB8AC3E}">
        <p14:creationId xmlns:p14="http://schemas.microsoft.com/office/powerpoint/2010/main" val="281806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261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Office-tema</vt:lpstr>
      <vt:lpstr>N.F.S. Grundtvig</vt:lpstr>
      <vt:lpstr>Den religiøse digtning</vt:lpstr>
      <vt:lpstr>PowerPoint-præsentation</vt:lpstr>
      <vt:lpstr>”Nu falmer skoven trindt om land” (1884)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N.F.S. Grundtvig</dc:title>
  <dc:creator>Mads Nielsen</dc:creator>
  <cp:lastModifiedBy>Mads Nielsen</cp:lastModifiedBy>
  <cp:revision>1</cp:revision>
  <dcterms:created xsi:type="dcterms:W3CDTF">2024-01-13T09:00:07Z</dcterms:created>
  <dcterms:modified xsi:type="dcterms:W3CDTF">2025-09-24T04:43:19Z</dcterms:modified>
</cp:coreProperties>
</file>