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59" r:id="rId6"/>
    <p:sldId id="267" r:id="rId7"/>
    <p:sldId id="268" r:id="rId8"/>
    <p:sldId id="269" r:id="rId9"/>
    <p:sldId id="264" r:id="rId10"/>
    <p:sldId id="263" r:id="rId11"/>
    <p:sldId id="262"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DF121-0AD2-6E41-AA06-9591429A59BE}" v="3" dt="2025-09-29T12:15:36.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4"/>
    <p:restoredTop sz="98812" autoAdjust="0"/>
  </p:normalViewPr>
  <p:slideViewPr>
    <p:cSldViewPr snapToGrid="0" snapToObjects="1">
      <p:cViewPr varScale="1">
        <p:scale>
          <a:sx n="124" d="100"/>
          <a:sy n="124" d="100"/>
        </p:scale>
        <p:origin x="11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ette Mondrup Christensen" userId="9c4bbefb-6f26-452b-ab03-2d0f2e01ae89" providerId="ADAL" clId="{CF1CB30E-53AF-591A-A07E-34FFAF9A88C1}"/>
    <pc:docChg chg="custSel addSld delSld modSld sldOrd">
      <pc:chgData name="Annemette Mondrup Christensen" userId="9c4bbefb-6f26-452b-ab03-2d0f2e01ae89" providerId="ADAL" clId="{CF1CB30E-53AF-591A-A07E-34FFAF9A88C1}" dt="2025-09-29T12:17:23.628" v="95" actId="20578"/>
      <pc:docMkLst>
        <pc:docMk/>
      </pc:docMkLst>
      <pc:sldChg chg="modSp del mod">
        <pc:chgData name="Annemette Mondrup Christensen" userId="9c4bbefb-6f26-452b-ab03-2d0f2e01ae89" providerId="ADAL" clId="{CF1CB30E-53AF-591A-A07E-34FFAF9A88C1}" dt="2025-09-23T17:07:47.840" v="67" actId="2696"/>
        <pc:sldMkLst>
          <pc:docMk/>
          <pc:sldMk cId="471696660" sldId="257"/>
        </pc:sldMkLst>
      </pc:sldChg>
      <pc:sldChg chg="modSp mod ord">
        <pc:chgData name="Annemette Mondrup Christensen" userId="9c4bbefb-6f26-452b-ab03-2d0f2e01ae89" providerId="ADAL" clId="{CF1CB30E-53AF-591A-A07E-34FFAF9A88C1}" dt="2025-09-29T12:17:23.628" v="95" actId="20578"/>
        <pc:sldMkLst>
          <pc:docMk/>
          <pc:sldMk cId="2301563142" sldId="263"/>
        </pc:sldMkLst>
        <pc:spChg chg="mod">
          <ac:chgData name="Annemette Mondrup Christensen" userId="9c4bbefb-6f26-452b-ab03-2d0f2e01ae89" providerId="ADAL" clId="{CF1CB30E-53AF-591A-A07E-34FFAF9A88C1}" dt="2025-09-22T12:34:02.170" v="1" actId="20577"/>
          <ac:spMkLst>
            <pc:docMk/>
            <pc:sldMk cId="2301563142" sldId="263"/>
            <ac:spMk id="3" creationId="{00000000-0000-0000-0000-000000000000}"/>
          </ac:spMkLst>
        </pc:spChg>
      </pc:sldChg>
      <pc:sldChg chg="modSp mod">
        <pc:chgData name="Annemette Mondrup Christensen" userId="9c4bbefb-6f26-452b-ab03-2d0f2e01ae89" providerId="ADAL" clId="{CF1CB30E-53AF-591A-A07E-34FFAF9A88C1}" dt="2025-09-22T12:36:07.790" v="26" actId="20577"/>
        <pc:sldMkLst>
          <pc:docMk/>
          <pc:sldMk cId="787556314" sldId="264"/>
        </pc:sldMkLst>
        <pc:spChg chg="mod">
          <ac:chgData name="Annemette Mondrup Christensen" userId="9c4bbefb-6f26-452b-ab03-2d0f2e01ae89" providerId="ADAL" clId="{CF1CB30E-53AF-591A-A07E-34FFAF9A88C1}" dt="2025-09-22T12:36:07.790" v="26" actId="20577"/>
          <ac:spMkLst>
            <pc:docMk/>
            <pc:sldMk cId="787556314" sldId="264"/>
            <ac:spMk id="3" creationId="{00000000-0000-0000-0000-000000000000}"/>
          </ac:spMkLst>
        </pc:spChg>
      </pc:sldChg>
      <pc:sldChg chg="addSp modSp mod">
        <pc:chgData name="Annemette Mondrup Christensen" userId="9c4bbefb-6f26-452b-ab03-2d0f2e01ae89" providerId="ADAL" clId="{CF1CB30E-53AF-591A-A07E-34FFAF9A88C1}" dt="2025-09-23T17:07:35.250" v="66" actId="20577"/>
        <pc:sldMkLst>
          <pc:docMk/>
          <pc:sldMk cId="1923197773" sldId="265"/>
        </pc:sldMkLst>
        <pc:spChg chg="mod">
          <ac:chgData name="Annemette Mondrup Christensen" userId="9c4bbefb-6f26-452b-ab03-2d0f2e01ae89" providerId="ADAL" clId="{CF1CB30E-53AF-591A-A07E-34FFAF9A88C1}" dt="2025-09-23T17:06:32.158" v="46" actId="20577"/>
          <ac:spMkLst>
            <pc:docMk/>
            <pc:sldMk cId="1923197773" sldId="265"/>
            <ac:spMk id="2" creationId="{00000000-0000-0000-0000-000000000000}"/>
          </ac:spMkLst>
        </pc:spChg>
        <pc:spChg chg="mod">
          <ac:chgData name="Annemette Mondrup Christensen" userId="9c4bbefb-6f26-452b-ab03-2d0f2e01ae89" providerId="ADAL" clId="{CF1CB30E-53AF-591A-A07E-34FFAF9A88C1}" dt="2025-09-23T17:07:35.250" v="66" actId="20577"/>
          <ac:spMkLst>
            <pc:docMk/>
            <pc:sldMk cId="1923197773" sldId="265"/>
            <ac:spMk id="3" creationId="{00000000-0000-0000-0000-000000000000}"/>
          </ac:spMkLst>
        </pc:spChg>
        <pc:picChg chg="add mod">
          <ac:chgData name="Annemette Mondrup Christensen" userId="9c4bbefb-6f26-452b-ab03-2d0f2e01ae89" providerId="ADAL" clId="{CF1CB30E-53AF-591A-A07E-34FFAF9A88C1}" dt="2025-09-23T17:07:22.232" v="51" actId="14100"/>
          <ac:picMkLst>
            <pc:docMk/>
            <pc:sldMk cId="1923197773" sldId="265"/>
            <ac:picMk id="4" creationId="{86EFE961-E1D3-25A9-05D7-C8B4A57E1240}"/>
          </ac:picMkLst>
        </pc:picChg>
      </pc:sldChg>
      <pc:sldChg chg="modSp new mod">
        <pc:chgData name="Annemette Mondrup Christensen" userId="9c4bbefb-6f26-452b-ab03-2d0f2e01ae89" providerId="ADAL" clId="{CF1CB30E-53AF-591A-A07E-34FFAF9A88C1}" dt="2025-09-29T12:16:44.218" v="94" actId="20577"/>
        <pc:sldMkLst>
          <pc:docMk/>
          <pc:sldMk cId="965682779" sldId="269"/>
        </pc:sldMkLst>
        <pc:spChg chg="mod">
          <ac:chgData name="Annemette Mondrup Christensen" userId="9c4bbefb-6f26-452b-ab03-2d0f2e01ae89" providerId="ADAL" clId="{CF1CB30E-53AF-591A-A07E-34FFAF9A88C1}" dt="2025-09-29T12:15:43.775" v="73" actId="255"/>
          <ac:spMkLst>
            <pc:docMk/>
            <pc:sldMk cId="965682779" sldId="269"/>
            <ac:spMk id="2" creationId="{683552CC-8E9C-3911-9C33-7E6769314352}"/>
          </ac:spMkLst>
        </pc:spChg>
        <pc:spChg chg="mod">
          <ac:chgData name="Annemette Mondrup Christensen" userId="9c4bbefb-6f26-452b-ab03-2d0f2e01ae89" providerId="ADAL" clId="{CF1CB30E-53AF-591A-A07E-34FFAF9A88C1}" dt="2025-09-29T12:16:44.218" v="94" actId="20577"/>
          <ac:spMkLst>
            <pc:docMk/>
            <pc:sldMk cId="965682779" sldId="269"/>
            <ac:spMk id="3" creationId="{D817CD09-9876-3115-A6FC-EDAC428516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da-DK"/>
              <a:t>Klik for at redigere i masteren</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9/22/25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9/22/25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da-DK"/>
              <a:t>Klik for at redigere i masteren</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da-DK"/>
              <a:t>Klik for at redigere i masteren</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da-DK"/>
              <a:t>Træk billede til pladsholder, eller klik på symbol for at tilføje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leder med billedteks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da-DK"/>
              <a:t>Træk billede til pladsholder, eller klik på symbol for at tilføje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da-DK"/>
              <a:t>Træk billede til pladsholder, eller klik på symbol for at tilføje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da-DK"/>
              <a:t>Klik for at redigere i masteren</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lede over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da-DK"/>
              <a:t>Klik for at redigere i masteren</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da-DK"/>
              <a:t>Træk billede til pladsholder, eller klik på symbol for at tilføje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leder over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da-DK"/>
              <a:t>Klik for at redigere i masteren</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da-DK"/>
              <a:t>Træk billede til pladsholder, eller klik på symbol for at tilføje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da-DK"/>
              <a:t>Træk billede til pladsholder, eller klik på symbol for at tilføje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og lodre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3" name="Vertical Text Placeholder 2"/>
          <p:cNvSpPr>
            <a:spLocks noGrp="1"/>
          </p:cNvSpPr>
          <p:nvPr>
            <p:ph type="body" orient="vert" idx="1"/>
          </p:nvPr>
        </p:nvSpPr>
        <p:spPr/>
        <p:txBody>
          <a:bodyPr vert="eaVert"/>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3" name="Content Placeholder 2"/>
          <p:cNvSpPr>
            <a:spLocks noGrp="1"/>
          </p:cNvSpPr>
          <p:nvPr>
            <p:ph idx="1"/>
          </p:nvPr>
        </p:nvSpPr>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et titel og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da-DK"/>
              <a:t>Klik for at redigere i masteren</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 med vandmærk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da-DK"/>
              <a:t>Klik for at redigere teksttypografierne i masteren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da-DK"/>
              <a:t>Klik for at redigere i masteren</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da-DK"/>
              <a:t>Klik for at redigere i masteren</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da-DK"/>
              <a:t>Klik for at redigere teksttypografierne i masteren</a:t>
            </a:r>
          </a:p>
        </p:txBody>
      </p:sp>
      <p:sp>
        <p:nvSpPr>
          <p:cNvPr id="4" name="Date Placeholder 3"/>
          <p:cNvSpPr>
            <a:spLocks noGrp="1"/>
          </p:cNvSpPr>
          <p:nvPr>
            <p:ph type="dt" sz="half" idx="10"/>
          </p:nvPr>
        </p:nvSpPr>
        <p:spPr/>
        <p:txBody>
          <a:body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fsnit med vandmærk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da-DK"/>
              <a:t>Klik for at redigere teksttypografierne i masteren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da-DK"/>
              <a:t>Klik for at redigere i masteren</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2DF66AD8-BC4A-4004-9882-414398D930CA}" type="datetimeFigureOut">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snit med bille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da-DK"/>
              <a:t>Klik for at redigere i masteren</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da-DK"/>
              <a:t>Træk billede til pladsholder, eller klik på symbol for at tilføje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masteren</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9/22/25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‹nr.›</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dhold, øverst og neder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da-DK"/>
              <a:t>Klik for at redigere i masteren</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9/22/25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vHdlVZYaR8" TargetMode="External"/><Relationship Id="rId2" Type="http://schemas.openxmlformats.org/officeDocument/2006/relationships/hyperlink" Target="https://www.youtube.com/watch?v=LAqeuNWYWd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LAqeuNWYWd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0"/>
            <a:ext cx="6477000" cy="5038344"/>
          </a:xfrm>
        </p:spPr>
        <p:txBody>
          <a:bodyPr/>
          <a:lstStyle/>
          <a:p>
            <a:r>
              <a:rPr lang="da-DK" dirty="0"/>
              <a:t>Karen Blixen </a:t>
            </a:r>
            <a:br>
              <a:rPr lang="da-DK" dirty="0"/>
            </a:br>
            <a:r>
              <a:rPr lang="da-DK" dirty="0"/>
              <a:t> </a:t>
            </a:r>
            <a:r>
              <a:rPr lang="da-DK" sz="3200" dirty="0"/>
              <a:t>- født Dinesen</a:t>
            </a:r>
            <a:endParaRPr lang="da-DK" dirty="0"/>
          </a:p>
        </p:txBody>
      </p:sp>
      <p:sp>
        <p:nvSpPr>
          <p:cNvPr id="3" name="Undertitel 2"/>
          <p:cNvSpPr>
            <a:spLocks noGrp="1"/>
          </p:cNvSpPr>
          <p:nvPr>
            <p:ph type="subTitle" idx="1"/>
          </p:nvPr>
        </p:nvSpPr>
        <p:spPr>
          <a:xfrm>
            <a:off x="2209800" y="5038344"/>
            <a:ext cx="6477000" cy="1174088"/>
          </a:xfrm>
        </p:spPr>
        <p:txBody>
          <a:bodyPr>
            <a:normAutofit/>
          </a:bodyPr>
          <a:lstStyle/>
          <a:p>
            <a:r>
              <a:rPr lang="da-DK" dirty="0"/>
              <a:t>Født 17. april, 1885</a:t>
            </a:r>
          </a:p>
          <a:p>
            <a:r>
              <a:rPr lang="da-DK" dirty="0"/>
              <a:t>Død   7. september, 1962</a:t>
            </a:r>
          </a:p>
          <a:p>
            <a:endParaRPr lang="da-DK" dirty="0"/>
          </a:p>
        </p:txBody>
      </p:sp>
      <p:pic>
        <p:nvPicPr>
          <p:cNvPr id="5" name="Billede 4"/>
          <p:cNvPicPr>
            <a:picLocks noChangeAspect="1"/>
          </p:cNvPicPr>
          <p:nvPr/>
        </p:nvPicPr>
        <p:blipFill>
          <a:blip r:embed="rId2"/>
          <a:stretch>
            <a:fillRect/>
          </a:stretch>
        </p:blipFill>
        <p:spPr>
          <a:xfrm>
            <a:off x="6128586" y="362747"/>
            <a:ext cx="2413000" cy="1765300"/>
          </a:xfrm>
          <a:prstGeom prst="rect">
            <a:avLst/>
          </a:prstGeom>
        </p:spPr>
      </p:pic>
    </p:spTree>
    <p:extLst>
      <p:ext uri="{BB962C8B-B14F-4D97-AF65-F5344CB8AC3E}">
        <p14:creationId xmlns:p14="http://schemas.microsoft.com/office/powerpoint/2010/main" val="14441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i="1" dirty="0"/>
              <a:t>Kardinalens første historie</a:t>
            </a:r>
          </a:p>
        </p:txBody>
      </p:sp>
      <p:sp>
        <p:nvSpPr>
          <p:cNvPr id="3" name="Pladsholder til indhold 2"/>
          <p:cNvSpPr>
            <a:spLocks noGrp="1"/>
          </p:cNvSpPr>
          <p:nvPr>
            <p:ph idx="1"/>
          </p:nvPr>
        </p:nvSpPr>
        <p:spPr/>
        <p:txBody>
          <a:bodyPr>
            <a:normAutofit fontScale="70000" lnSpcReduction="20000"/>
          </a:bodyPr>
          <a:lstStyle/>
          <a:p>
            <a:r>
              <a:rPr lang="da-DK" dirty="0"/>
              <a:t>Som mange andre af Karen Blixens fortællinger er </a:t>
            </a:r>
            <a:r>
              <a:rPr lang="da-DK" i="1" dirty="0"/>
              <a:t>Kardinalens første historie </a:t>
            </a:r>
            <a:r>
              <a:rPr lang="da-DK" dirty="0"/>
              <a:t>et eksempel på </a:t>
            </a:r>
            <a:r>
              <a:rPr lang="da-DK" b="1" dirty="0"/>
              <a:t>metalitteratur</a:t>
            </a:r>
          </a:p>
          <a:p>
            <a:r>
              <a:rPr lang="da-DK" b="1" dirty="0"/>
              <a:t>Metalitteratur</a:t>
            </a:r>
            <a:r>
              <a:rPr lang="da-DK" dirty="0"/>
              <a:t> handler </a:t>
            </a:r>
            <a:r>
              <a:rPr lang="da-DK" dirty="0" err="1"/>
              <a:t>bl.a</a:t>
            </a:r>
            <a:r>
              <a:rPr lang="da-DK" dirty="0"/>
              <a:t> </a:t>
            </a:r>
            <a:r>
              <a:rPr lang="da-DK" i="1" dirty="0"/>
              <a:t>om sig selv: den rummer en ekstra selvreflekterende dimension. Forstavelsen &gt;meta-&lt; betyder ”bag ved” eller ”ud over”.</a:t>
            </a:r>
          </a:p>
          <a:p>
            <a:r>
              <a:rPr lang="da-DK" i="1" dirty="0"/>
              <a:t>Nogle stikord til en analyse af tekster med </a:t>
            </a:r>
            <a:r>
              <a:rPr lang="da-DK" i="1" dirty="0" err="1"/>
              <a:t>meta</a:t>
            </a:r>
            <a:r>
              <a:rPr lang="da-DK" i="1" dirty="0"/>
              <a:t>-aspekt kan være:</a:t>
            </a:r>
          </a:p>
          <a:p>
            <a:pPr lvl="1">
              <a:buFont typeface="Arial"/>
              <a:buChar char="•"/>
            </a:pPr>
            <a:r>
              <a:rPr lang="da-DK" i="1" dirty="0"/>
              <a:t>Relativitet. Identitet</a:t>
            </a:r>
          </a:p>
          <a:p>
            <a:pPr lvl="1">
              <a:buFont typeface="Arial"/>
              <a:buChar char="•"/>
            </a:pPr>
            <a:r>
              <a:rPr lang="da-DK" i="1" dirty="0"/>
              <a:t> Selvrefleksion</a:t>
            </a:r>
          </a:p>
          <a:p>
            <a:pPr lvl="1">
              <a:buFont typeface="Arial"/>
              <a:buChar char="•"/>
            </a:pPr>
            <a:r>
              <a:rPr lang="da-DK" i="1" dirty="0"/>
              <a:t>Genrediskussion</a:t>
            </a:r>
          </a:p>
          <a:p>
            <a:pPr lvl="1">
              <a:buFont typeface="Arial"/>
              <a:buChar char="•"/>
            </a:pPr>
            <a:r>
              <a:rPr lang="da-DK" i="1" dirty="0"/>
              <a:t>Forholdet mellem forfatter, fortæller, personer, læser</a:t>
            </a:r>
          </a:p>
          <a:p>
            <a:pPr lvl="1">
              <a:buFont typeface="Arial"/>
              <a:buChar char="•"/>
            </a:pPr>
            <a:r>
              <a:rPr lang="da-DK" i="1" dirty="0" err="1"/>
              <a:t>Intertekstualitet</a:t>
            </a:r>
            <a:endParaRPr lang="da-DK" i="1" dirty="0"/>
          </a:p>
          <a:p>
            <a:pPr lvl="1">
              <a:buFont typeface="Arial"/>
              <a:buChar char="•"/>
            </a:pPr>
            <a:r>
              <a:rPr lang="da-DK" i="1" dirty="0"/>
              <a:t>Fiktion og virkelighed</a:t>
            </a:r>
          </a:p>
          <a:p>
            <a:pPr lvl="1">
              <a:buFont typeface="Arial"/>
              <a:buChar char="•"/>
            </a:pPr>
            <a:r>
              <a:rPr lang="da-DK" i="1" dirty="0"/>
              <a:t>Selve det at fortælle</a:t>
            </a:r>
          </a:p>
          <a:p>
            <a:pPr lvl="1">
              <a:buFont typeface="Arial"/>
              <a:buChar char="•"/>
            </a:pPr>
            <a:r>
              <a:rPr lang="da-DK" i="1" dirty="0"/>
              <a:t>Fortællingens betydning for identitet</a:t>
            </a:r>
          </a:p>
          <a:p>
            <a:pPr marL="457200" lvl="1" indent="0">
              <a:buNone/>
            </a:pPr>
            <a:r>
              <a:rPr lang="da-DK" i="1" dirty="0"/>
              <a:t>Kilde: At læse Karen Blixen (Johan Rosdahl og Ivan Z. Sørensen)</a:t>
            </a:r>
          </a:p>
          <a:p>
            <a:pPr lvl="1">
              <a:buFont typeface="Arial"/>
              <a:buChar char="•"/>
            </a:pPr>
            <a:endParaRPr lang="da-DK" i="1" dirty="0"/>
          </a:p>
        </p:txBody>
      </p:sp>
    </p:spTree>
    <p:extLst>
      <p:ext uri="{BB962C8B-B14F-4D97-AF65-F5344CB8AC3E}">
        <p14:creationId xmlns:p14="http://schemas.microsoft.com/office/powerpoint/2010/main" val="230156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Hele programmet</a:t>
            </a:r>
            <a:br>
              <a:rPr lang="da-DK" dirty="0"/>
            </a:br>
            <a:r>
              <a:rPr lang="da-DK" i="1" dirty="0"/>
              <a:t>Store Danskere</a:t>
            </a:r>
            <a:endParaRPr lang="da-DK" dirty="0"/>
          </a:p>
        </p:txBody>
      </p:sp>
      <p:sp>
        <p:nvSpPr>
          <p:cNvPr id="3" name="Pladsholder til indhold 2"/>
          <p:cNvSpPr>
            <a:spLocks noGrp="1"/>
          </p:cNvSpPr>
          <p:nvPr>
            <p:ph idx="1"/>
          </p:nvPr>
        </p:nvSpPr>
        <p:spPr/>
        <p:txBody>
          <a:bodyPr/>
          <a:lstStyle/>
          <a:p>
            <a:r>
              <a:rPr lang="da-DK" dirty="0">
                <a:hlinkClick r:id="rId2"/>
              </a:rPr>
              <a:t>https://www.youtube.com/watch?v=LAqeuNWYWd8</a:t>
            </a:r>
            <a:endParaRPr lang="da-DK" dirty="0"/>
          </a:p>
          <a:p>
            <a:r>
              <a:rPr lang="da-DK" i="1" dirty="0"/>
              <a:t>Mit Afrika: </a:t>
            </a:r>
            <a:r>
              <a:rPr lang="da-DK" i="1" dirty="0">
                <a:hlinkClick r:id="rId3"/>
              </a:rPr>
              <a:t>https://www.youtube.com/watch?v=cvHdlVZYaR8</a:t>
            </a:r>
            <a:endParaRPr lang="da-DK" i="1" dirty="0"/>
          </a:p>
          <a:p>
            <a:r>
              <a:rPr lang="da-DK" i="1" dirty="0"/>
              <a:t>-filmen vinder 7 Oscars</a:t>
            </a:r>
          </a:p>
          <a:p>
            <a:endParaRPr lang="da-DK" i="1" dirty="0"/>
          </a:p>
        </p:txBody>
      </p:sp>
    </p:spTree>
    <p:extLst>
      <p:ext uri="{BB962C8B-B14F-4D97-AF65-F5344CB8AC3E}">
        <p14:creationId xmlns:p14="http://schemas.microsoft.com/office/powerpoint/2010/main" val="187412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Litteratur &amp; Blixen</a:t>
            </a:r>
          </a:p>
        </p:txBody>
      </p:sp>
      <p:sp>
        <p:nvSpPr>
          <p:cNvPr id="3" name="Pladsholder til indhold 2"/>
          <p:cNvSpPr>
            <a:spLocks noGrp="1"/>
          </p:cNvSpPr>
          <p:nvPr>
            <p:ph idx="1"/>
          </p:nvPr>
        </p:nvSpPr>
        <p:spPr/>
        <p:txBody>
          <a:bodyPr/>
          <a:lstStyle/>
          <a:p>
            <a:r>
              <a:rPr lang="da-DK" dirty="0"/>
              <a:t>Litteratur kan læses på </a:t>
            </a:r>
            <a:r>
              <a:rPr lang="da-DK" i="1" dirty="0"/>
              <a:t>MANGE måder; læsemåden bestemmer fokus.</a:t>
            </a:r>
          </a:p>
          <a:p>
            <a:r>
              <a:rPr lang="da-DK" i="1" dirty="0"/>
              <a:t>Karen Blixens litteratur kan bl.a. tilgås på følgende måder:</a:t>
            </a:r>
          </a:p>
          <a:p>
            <a:pPr marL="0" indent="0">
              <a:buNone/>
            </a:pPr>
            <a:r>
              <a:rPr lang="da-DK" dirty="0"/>
              <a:t>      (se næste side)</a:t>
            </a:r>
          </a:p>
          <a:p>
            <a:endParaRPr lang="da-DK" dirty="0"/>
          </a:p>
        </p:txBody>
      </p:sp>
      <p:pic>
        <p:nvPicPr>
          <p:cNvPr id="4" name="Billede 3">
            <a:extLst>
              <a:ext uri="{FF2B5EF4-FFF2-40B4-BE49-F238E27FC236}">
                <a16:creationId xmlns:a16="http://schemas.microsoft.com/office/drawing/2014/main" id="{86EFE961-E1D3-25A9-05D7-C8B4A57E1240}"/>
              </a:ext>
            </a:extLst>
          </p:cNvPr>
          <p:cNvPicPr>
            <a:picLocks noChangeAspect="1"/>
          </p:cNvPicPr>
          <p:nvPr/>
        </p:nvPicPr>
        <p:blipFill>
          <a:blip r:embed="rId2"/>
          <a:stretch>
            <a:fillRect/>
          </a:stretch>
        </p:blipFill>
        <p:spPr>
          <a:xfrm>
            <a:off x="4863644" y="3233057"/>
            <a:ext cx="4367442" cy="3624943"/>
          </a:xfrm>
          <a:prstGeom prst="rect">
            <a:avLst/>
          </a:prstGeom>
        </p:spPr>
      </p:pic>
    </p:spTree>
    <p:extLst>
      <p:ext uri="{BB962C8B-B14F-4D97-AF65-F5344CB8AC3E}">
        <p14:creationId xmlns:p14="http://schemas.microsoft.com/office/powerpoint/2010/main" val="192319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descr="Forsk. læsemetoder.pdf"/>
          <p:cNvPicPr>
            <a:picLocks noGrp="1" noChangeAspect="1"/>
          </p:cNvPicPr>
          <p:nvPr>
            <p:ph idx="1"/>
          </p:nvPr>
        </p:nvPicPr>
        <p:blipFill>
          <a:blip r:embed="rId2">
            <a:extLst>
              <a:ext uri="{28A0092B-C50C-407E-A947-70E740481C1C}">
                <a14:useLocalDpi xmlns:a14="http://schemas.microsoft.com/office/drawing/2010/main" val="0"/>
              </a:ext>
            </a:extLst>
          </a:blip>
          <a:srcRect t="10759" b="10759"/>
          <a:stretch>
            <a:fillRect/>
          </a:stretch>
        </p:blipFill>
        <p:spPr>
          <a:xfrm rot="16200000">
            <a:off x="1962380" y="687156"/>
            <a:ext cx="7313613" cy="6152023"/>
          </a:xfrm>
        </p:spPr>
      </p:pic>
    </p:spTree>
    <p:extLst>
      <p:ext uri="{BB962C8B-B14F-4D97-AF65-F5344CB8AC3E}">
        <p14:creationId xmlns:p14="http://schemas.microsoft.com/office/powerpoint/2010/main" val="389766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Biografi og værker.pdf"/>
          <p:cNvPicPr>
            <a:picLocks noGrp="1" noChangeAspect="1"/>
          </p:cNvPicPr>
          <p:nvPr>
            <p:ph idx="1"/>
          </p:nvPr>
        </p:nvPicPr>
        <p:blipFill>
          <a:blip r:embed="rId2">
            <a:extLst>
              <a:ext uri="{28A0092B-C50C-407E-A947-70E740481C1C}">
                <a14:useLocalDpi xmlns:a14="http://schemas.microsoft.com/office/drawing/2010/main" val="0"/>
              </a:ext>
            </a:extLst>
          </a:blip>
          <a:srcRect t="10759" b="10759"/>
          <a:stretch>
            <a:fillRect/>
          </a:stretch>
        </p:blipFill>
        <p:spPr>
          <a:xfrm rot="5400000" flipH="1" flipV="1">
            <a:off x="793072" y="-808831"/>
            <a:ext cx="7313613" cy="9144001"/>
          </a:xfrm>
        </p:spPr>
      </p:pic>
      <p:sp>
        <p:nvSpPr>
          <p:cNvPr id="2" name="Titel 1"/>
          <p:cNvSpPr>
            <a:spLocks noGrp="1"/>
          </p:cNvSpPr>
          <p:nvPr>
            <p:ph type="title"/>
          </p:nvPr>
        </p:nvSpPr>
        <p:spPr/>
        <p:txBody>
          <a:bodyPr/>
          <a:lstStyle/>
          <a:p>
            <a:endParaRPr lang="da-DK" dirty="0"/>
          </a:p>
        </p:txBody>
      </p:sp>
    </p:spTree>
    <p:extLst>
      <p:ext uri="{BB962C8B-B14F-4D97-AF65-F5344CB8AC3E}">
        <p14:creationId xmlns:p14="http://schemas.microsoft.com/office/powerpoint/2010/main" val="170363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Store danskere</a:t>
            </a:r>
            <a:br>
              <a:rPr lang="da-DK" dirty="0"/>
            </a:br>
            <a:r>
              <a:rPr lang="da-DK" dirty="0"/>
              <a:t>-Karen Blixen</a:t>
            </a:r>
          </a:p>
        </p:txBody>
      </p:sp>
      <p:sp>
        <p:nvSpPr>
          <p:cNvPr id="3" name="Pladsholder til indhold 2"/>
          <p:cNvSpPr>
            <a:spLocks noGrp="1"/>
          </p:cNvSpPr>
          <p:nvPr>
            <p:ph idx="1"/>
          </p:nvPr>
        </p:nvSpPr>
        <p:spPr/>
        <p:txBody>
          <a:bodyPr/>
          <a:lstStyle/>
          <a:p>
            <a:r>
              <a:rPr lang="da-DK" b="1" dirty="0">
                <a:hlinkClick r:id="rId2"/>
              </a:rPr>
              <a:t>https://www.youtube.com/watch?v=LAqeuNWYWd8</a:t>
            </a:r>
            <a:endParaRPr lang="da-DK" b="1" dirty="0"/>
          </a:p>
          <a:p>
            <a:pPr marL="0" indent="0">
              <a:buNone/>
            </a:pPr>
            <a:r>
              <a:rPr lang="da-DK" b="1" dirty="0">
                <a:latin typeface="Wingdings"/>
                <a:ea typeface="Wingdings"/>
                <a:cs typeface="Wingdings"/>
                <a:sym typeface="Wingdings"/>
              </a:rPr>
              <a:t></a:t>
            </a:r>
            <a:r>
              <a:rPr lang="da-DK" b="1" dirty="0">
                <a:sym typeface="Wingdings"/>
              </a:rPr>
              <a:t>3:48</a:t>
            </a:r>
          </a:p>
          <a:p>
            <a:pPr>
              <a:buFont typeface="Arial"/>
              <a:buChar char="•"/>
            </a:pPr>
            <a:r>
              <a:rPr lang="da-DK" b="1" dirty="0">
                <a:sym typeface="Wingdings"/>
              </a:rPr>
              <a:t>Da Karen Blixen er 10 år begår hendes far selvmord</a:t>
            </a:r>
          </a:p>
          <a:p>
            <a:pPr>
              <a:buFont typeface="Arial"/>
              <a:buChar char="•"/>
            </a:pPr>
            <a:r>
              <a:rPr lang="da-DK" b="1" dirty="0">
                <a:sym typeface="Wingdings"/>
              </a:rPr>
              <a:t>Går på Kunstakademiet i 2 år</a:t>
            </a:r>
          </a:p>
          <a:p>
            <a:pPr>
              <a:buFont typeface="Arial"/>
              <a:buChar char="•"/>
            </a:pPr>
            <a:r>
              <a:rPr lang="da-DK" b="1" dirty="0">
                <a:sym typeface="Wingdings"/>
              </a:rPr>
              <a:t>Forlover sig i 1912 med Baron Bror Blixen</a:t>
            </a:r>
          </a:p>
          <a:p>
            <a:pPr>
              <a:buFont typeface="Arial"/>
              <a:buChar char="•"/>
            </a:pPr>
            <a:r>
              <a:rPr lang="da-DK" b="1" dirty="0">
                <a:sym typeface="Wingdings"/>
              </a:rPr>
              <a:t>Rejser til Afrika i 1913 – gifter sig her med Bror Blixen</a:t>
            </a:r>
            <a:endParaRPr lang="da-DK" b="1" dirty="0"/>
          </a:p>
        </p:txBody>
      </p:sp>
    </p:spTree>
    <p:extLst>
      <p:ext uri="{BB962C8B-B14F-4D97-AF65-F5344CB8AC3E}">
        <p14:creationId xmlns:p14="http://schemas.microsoft.com/office/powerpoint/2010/main" val="151832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Karen Blixen</a:t>
            </a:r>
          </a:p>
        </p:txBody>
      </p:sp>
      <p:sp>
        <p:nvSpPr>
          <p:cNvPr id="3" name="Pladsholder til indhold 2"/>
          <p:cNvSpPr>
            <a:spLocks noGrp="1"/>
          </p:cNvSpPr>
          <p:nvPr>
            <p:ph idx="1"/>
          </p:nvPr>
        </p:nvSpPr>
        <p:spPr/>
        <p:txBody>
          <a:bodyPr>
            <a:normAutofit fontScale="92500" lnSpcReduction="20000"/>
          </a:bodyPr>
          <a:lstStyle/>
          <a:p>
            <a:r>
              <a:rPr lang="da-DK" dirty="0"/>
              <a:t>Møder i 1918 Denis Finch </a:t>
            </a:r>
            <a:r>
              <a:rPr lang="da-DK" dirty="0" err="1"/>
              <a:t>Hatton</a:t>
            </a:r>
            <a:endParaRPr lang="da-DK" dirty="0"/>
          </a:p>
          <a:p>
            <a:r>
              <a:rPr lang="da-DK" dirty="0"/>
              <a:t>Skilsmisse fra Bror i 1925</a:t>
            </a:r>
          </a:p>
          <a:p>
            <a:r>
              <a:rPr lang="da-DK" dirty="0"/>
              <a:t>1931 styrter Denis F.H. ned med sit fly </a:t>
            </a:r>
          </a:p>
          <a:p>
            <a:r>
              <a:rPr lang="da-DK" dirty="0"/>
              <a:t>Herefter flytter Karen Blixen tilbage til Danmark</a:t>
            </a:r>
          </a:p>
          <a:p>
            <a:r>
              <a:rPr lang="da-DK" dirty="0"/>
              <a:t>Fra 1934 tager hendes internationale karriere for alvor fat – </a:t>
            </a:r>
            <a:r>
              <a:rPr lang="da-DK" i="1" dirty="0"/>
              <a:t>7 fantastiske fortællinger </a:t>
            </a:r>
            <a:r>
              <a:rPr lang="da-DK" dirty="0"/>
              <a:t>udkommer i New York; Karen Blixen skriver under pseudonymet Isak Dinesen, men i løbet af kort tid afslører forlaget, at der er tale om Karen Blixen.</a:t>
            </a:r>
          </a:p>
          <a:p>
            <a:r>
              <a:rPr lang="da-DK" dirty="0"/>
              <a:t>De fleste af Karen Blixens værker udgives på engelsk og oversættes senere til dansk</a:t>
            </a:r>
          </a:p>
        </p:txBody>
      </p:sp>
    </p:spTree>
    <p:extLst>
      <p:ext uri="{BB962C8B-B14F-4D97-AF65-F5344CB8AC3E}">
        <p14:creationId xmlns:p14="http://schemas.microsoft.com/office/powerpoint/2010/main" val="206730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Karen Blixens litteratur</a:t>
            </a:r>
          </a:p>
        </p:txBody>
      </p:sp>
      <p:sp>
        <p:nvSpPr>
          <p:cNvPr id="3" name="Pladsholder til indhold 2"/>
          <p:cNvSpPr>
            <a:spLocks noGrp="1"/>
          </p:cNvSpPr>
          <p:nvPr>
            <p:ph idx="1"/>
          </p:nvPr>
        </p:nvSpPr>
        <p:spPr/>
        <p:txBody>
          <a:bodyPr>
            <a:normAutofit fontScale="77500" lnSpcReduction="20000"/>
          </a:bodyPr>
          <a:lstStyle/>
          <a:p>
            <a:r>
              <a:rPr lang="da-DK" b="1" dirty="0"/>
              <a:t>Miljøet/Personer: </a:t>
            </a:r>
            <a:r>
              <a:rPr lang="da-DK" dirty="0"/>
              <a:t>ofte i aristokratiske miljøer i en fjern tid (ofte i 1700-1800 tallet), magi &amp; mystik hersker i disse miljøer, ofte udenlandske miljøer, personerne er ofte </a:t>
            </a:r>
            <a:r>
              <a:rPr lang="da-DK" i="1" dirty="0"/>
              <a:t>rejsende folk som sømænd eller rige mennesker (”At læse Karen Blixen” – Rosdahl &amp; Sørensen).</a:t>
            </a:r>
          </a:p>
          <a:p>
            <a:r>
              <a:rPr lang="da-DK" i="1" dirty="0"/>
              <a:t>Personerne taler hyppigt i lange, formfuldendte replikker, der er uhyre gennemtænkte og livskloge med indlagte citater og tankevækkende mottoer. De reflekterer over sig selv og tilværelsen i filosoferende samtaler , der sætter tiden i stå. De indgår i rammefortællinger og beretter udførlige historier, der på kunstfærdig vis spejler, kommenterer og anfægter hinanden (……) Men selv om personerne på denne måde synes at have styr på tingene, udsættes de som regel for en handling, der vender op og ned på deres liv og udfordrer deres livsholdning (……) Og tilsvarende sidder læseren i mange tilfælde lettere desorienteret tilbage, fordi symboler og henkastede henvisninger til bibelen og verdens kulturens klassikere, ligesom der er regulære huller i handlingen, som vi selv må fylde ud. </a:t>
            </a:r>
            <a:r>
              <a:rPr lang="da-DK" sz="2100" dirty="0"/>
              <a:t>(”Danske forfatterskaber 1870-1950 – bd. 2” – Susan Mose, Peter Nyord &amp; Ole Ravn</a:t>
            </a:r>
            <a:r>
              <a:rPr lang="da-DK" dirty="0"/>
              <a:t>)</a:t>
            </a:r>
            <a:endParaRPr lang="da-DK" i="1" dirty="0"/>
          </a:p>
          <a:p>
            <a:endParaRPr lang="da-DK" dirty="0"/>
          </a:p>
        </p:txBody>
      </p:sp>
    </p:spTree>
    <p:extLst>
      <p:ext uri="{BB962C8B-B14F-4D97-AF65-F5344CB8AC3E}">
        <p14:creationId xmlns:p14="http://schemas.microsoft.com/office/powerpoint/2010/main" val="24736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Karen Blixens litteratur</a:t>
            </a:r>
            <a:br>
              <a:rPr lang="da-DK" dirty="0"/>
            </a:br>
            <a:r>
              <a:rPr lang="da-DK" dirty="0"/>
              <a:t>-fortsat</a:t>
            </a:r>
          </a:p>
        </p:txBody>
      </p:sp>
      <p:sp>
        <p:nvSpPr>
          <p:cNvPr id="3" name="Pladsholder til indhold 2"/>
          <p:cNvSpPr>
            <a:spLocks noGrp="1"/>
          </p:cNvSpPr>
          <p:nvPr>
            <p:ph idx="1"/>
          </p:nvPr>
        </p:nvSpPr>
        <p:spPr/>
        <p:txBody>
          <a:bodyPr>
            <a:normAutofit fontScale="70000" lnSpcReduction="20000"/>
          </a:bodyPr>
          <a:lstStyle/>
          <a:p>
            <a:r>
              <a:rPr lang="da-DK" b="1" dirty="0"/>
              <a:t>Sproget: </a:t>
            </a:r>
            <a:r>
              <a:rPr lang="da-DK" dirty="0"/>
              <a:t>mange ældre ord &amp; vendinger, skriver </a:t>
            </a:r>
            <a:r>
              <a:rPr lang="da-DK" dirty="0" err="1"/>
              <a:t>intertekstuelt</a:t>
            </a:r>
            <a:r>
              <a:rPr lang="da-DK" dirty="0"/>
              <a:t> og intellektuelt – ofte i en tone/i et ordvalg, der er krævende for læseren (referencer til </a:t>
            </a:r>
            <a:r>
              <a:rPr lang="da-DK" dirty="0" err="1"/>
              <a:t>ex.vis</a:t>
            </a:r>
            <a:r>
              <a:rPr lang="da-DK" dirty="0"/>
              <a:t> andres værker, andre kunstformer, eksistentielle problemstillinger)</a:t>
            </a:r>
          </a:p>
          <a:p>
            <a:r>
              <a:rPr lang="da-DK" dirty="0"/>
              <a:t>Ordet </a:t>
            </a:r>
            <a:r>
              <a:rPr lang="da-DK" i="1" dirty="0"/>
              <a:t>skæbne: </a:t>
            </a:r>
            <a:r>
              <a:rPr lang="da-DK" dirty="0"/>
              <a:t>et typisk Blixen-ord. Ordet har oprindeligt to forskellige betydninger; 1) </a:t>
            </a:r>
            <a:r>
              <a:rPr lang="da-DK" i="1" dirty="0"/>
              <a:t>en højere magt som bestemmer over og styrer menneskets liv = forsyn, lod, 2) den samlede mængde af de begivenheder, tildragelser o. lign. der hænder et menneske igennem livet, og som man ikke selv har nogen indflydelse på = Livsbane, tilskikkelser</a:t>
            </a:r>
            <a:r>
              <a:rPr lang="da-DK" i="1"/>
              <a:t>. </a:t>
            </a:r>
            <a:r>
              <a:rPr lang="da-DK"/>
              <a:t>Hos </a:t>
            </a:r>
            <a:r>
              <a:rPr lang="da-DK" dirty="0"/>
              <a:t>Karen Blixen gælder betydning nr. 2 – </a:t>
            </a:r>
            <a:r>
              <a:rPr lang="da-DK" i="1" dirty="0"/>
              <a:t>det hendes fortællinger handler om, er det et menneske kan komme ud for i livet. Og især spørgsmålet om hvordan man takler sådanne hændelser. (”At læse Karen Blixen” – Rosdahl &amp; Z. Sørensen)</a:t>
            </a:r>
            <a:endParaRPr lang="da-DK" dirty="0"/>
          </a:p>
          <a:p>
            <a:r>
              <a:rPr lang="da-DK" b="1" dirty="0"/>
              <a:t>Fortælleren: </a:t>
            </a:r>
            <a:r>
              <a:rPr lang="da-DK" dirty="0"/>
              <a:t>Ofte med en tydelig tilstedeværende fortæller og ofte som en person, der er en del af historien </a:t>
            </a:r>
            <a:r>
              <a:rPr lang="da-DK" i="1" dirty="0"/>
              <a:t>eller </a:t>
            </a:r>
            <a:r>
              <a:rPr lang="da-DK" dirty="0"/>
              <a:t>”</a:t>
            </a:r>
            <a:r>
              <a:rPr lang="da-DK" i="1" dirty="0"/>
              <a:t>den, der med sikker hånd, men usynligt, tilrettelægger og styrer beretningen med dens tid, sted, personer og forløb” (”Karen Blixen – en kanonforfatter” </a:t>
            </a:r>
            <a:r>
              <a:rPr lang="da-DK" dirty="0"/>
              <a:t>– Thorkild Borup-Jensen)</a:t>
            </a:r>
            <a:endParaRPr lang="da-DK" i="1" dirty="0"/>
          </a:p>
          <a:p>
            <a:endParaRPr lang="da-DK" dirty="0"/>
          </a:p>
        </p:txBody>
      </p:sp>
    </p:spTree>
    <p:extLst>
      <p:ext uri="{BB962C8B-B14F-4D97-AF65-F5344CB8AC3E}">
        <p14:creationId xmlns:p14="http://schemas.microsoft.com/office/powerpoint/2010/main" val="237204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Karen Blixens litteratur</a:t>
            </a:r>
            <a:br>
              <a:rPr lang="da-DK" dirty="0"/>
            </a:br>
            <a:r>
              <a:rPr lang="da-DK" dirty="0"/>
              <a:t>-fortsat, fortsat</a:t>
            </a:r>
          </a:p>
        </p:txBody>
      </p:sp>
      <p:sp>
        <p:nvSpPr>
          <p:cNvPr id="3" name="Pladsholder til indhold 2"/>
          <p:cNvSpPr>
            <a:spLocks noGrp="1"/>
          </p:cNvSpPr>
          <p:nvPr>
            <p:ph idx="1"/>
          </p:nvPr>
        </p:nvSpPr>
        <p:spPr/>
        <p:txBody>
          <a:bodyPr>
            <a:normAutofit fontScale="85000" lnSpcReduction="20000"/>
          </a:bodyPr>
          <a:lstStyle/>
          <a:p>
            <a:r>
              <a:rPr lang="da-DK" b="1" dirty="0"/>
              <a:t>Temaer: </a:t>
            </a:r>
            <a:r>
              <a:rPr lang="da-DK" dirty="0"/>
              <a:t>Ofte temaer af eksistentiel karakter (Hvem er jeg?); menneskene er rodløse og søger mening og en identitet.</a:t>
            </a:r>
          </a:p>
          <a:p>
            <a:r>
              <a:rPr lang="da-DK" dirty="0"/>
              <a:t>…</a:t>
            </a:r>
            <a:r>
              <a:rPr lang="da-DK" i="1" dirty="0"/>
              <a:t>hun </a:t>
            </a:r>
            <a:r>
              <a:rPr lang="da-DK" dirty="0"/>
              <a:t>(Blixen) </a:t>
            </a:r>
            <a:r>
              <a:rPr lang="da-DK" i="1" dirty="0"/>
              <a:t>er så meget af en eksistentialist, at det hele afhænger af den alvor og lidenskab, hvormed man spiller sin rolle. I en meningsløs verden vælger man med så store sjælelige omkostninger, at man skaber sin egen identitet, sin eksistens, som en hårdt tilkæmpet ø af mening midt i kaos. Blot hører det med, at denne tanke fremlægges i underfundige fortællinger, der med mange åbenlyse og skjulte citater, symboler, ironi og brud gør opmærksom på sig selv som en konstruktion, en kunstners drømme og et illusionsnummer. På denne måde peger Blixens forfatterskab trods dets præg af gamle dage ikke tilbage i historien, men fremad mod en senere tids postmodernister, der surfer på en verden af kaos i bevidst midlertidige roller. </a:t>
            </a:r>
            <a:r>
              <a:rPr lang="da-DK" sz="1900" dirty="0"/>
              <a:t>(”Danske forfatterskaber 1870-1950 – bd. 2” – Susan Mose, Peter Nyord &amp; Ole Ravn)</a:t>
            </a:r>
            <a:endParaRPr lang="da-DK" sz="1900" i="1" dirty="0"/>
          </a:p>
          <a:p>
            <a:endParaRPr lang="da-DK" dirty="0"/>
          </a:p>
        </p:txBody>
      </p:sp>
    </p:spTree>
    <p:extLst>
      <p:ext uri="{BB962C8B-B14F-4D97-AF65-F5344CB8AC3E}">
        <p14:creationId xmlns:p14="http://schemas.microsoft.com/office/powerpoint/2010/main" val="128231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552CC-8E9C-3911-9C33-7E6769314352}"/>
              </a:ext>
            </a:extLst>
          </p:cNvPr>
          <p:cNvSpPr>
            <a:spLocks noGrp="1"/>
          </p:cNvSpPr>
          <p:nvPr>
            <p:ph type="title"/>
          </p:nvPr>
        </p:nvSpPr>
        <p:spPr/>
        <p:txBody>
          <a:bodyPr/>
          <a:lstStyle/>
          <a:p>
            <a:r>
              <a:rPr lang="da-DK" sz="3600" b="1" dirty="0"/>
              <a:t>Hvorfor skal vi læse Karen Blixen?</a:t>
            </a:r>
            <a:br>
              <a:rPr lang="da-DK" sz="3600" dirty="0"/>
            </a:br>
            <a:endParaRPr lang="da-DK" sz="3600" dirty="0"/>
          </a:p>
        </p:txBody>
      </p:sp>
      <p:sp>
        <p:nvSpPr>
          <p:cNvPr id="3" name="Pladsholder til indhold 2">
            <a:extLst>
              <a:ext uri="{FF2B5EF4-FFF2-40B4-BE49-F238E27FC236}">
                <a16:creationId xmlns:a16="http://schemas.microsoft.com/office/drawing/2014/main" id="{D817CD09-9876-3115-A6FC-EDAC428516C8}"/>
              </a:ext>
            </a:extLst>
          </p:cNvPr>
          <p:cNvSpPr>
            <a:spLocks noGrp="1"/>
          </p:cNvSpPr>
          <p:nvPr>
            <p:ph idx="1"/>
          </p:nvPr>
        </p:nvSpPr>
        <p:spPr/>
        <p:txBody>
          <a:bodyPr>
            <a:normAutofit fontScale="25000" lnSpcReduction="20000"/>
          </a:bodyPr>
          <a:lstStyle/>
          <a:p>
            <a:pPr marL="0" indent="0">
              <a:buNone/>
            </a:pPr>
            <a:r>
              <a:rPr lang="da-DK" sz="7200" u="sng" dirty="0"/>
              <a:t>Kanonudvalgets begrundelse:</a:t>
            </a:r>
            <a:endParaRPr lang="da-DK" sz="7200" dirty="0"/>
          </a:p>
          <a:p>
            <a:r>
              <a:rPr lang="da-DK" sz="5600" dirty="0"/>
              <a:t>Karen Blixen er kendt for </a:t>
            </a:r>
            <a:r>
              <a:rPr lang="da-DK" sz="5600" i="1" dirty="0"/>
              <a:t>’et tæt væv i forfatterskabet mellem liv og digt’</a:t>
            </a:r>
            <a:r>
              <a:rPr lang="da-DK" sz="5600" dirty="0"/>
              <a:t>. </a:t>
            </a:r>
          </a:p>
          <a:p>
            <a:r>
              <a:rPr lang="da-DK" sz="5600" dirty="0"/>
              <a:t>Hendes fortællinger foregår ofte i en svunden tid, der ofte udfordrer læseren – både hvad angår struktur og indhold. </a:t>
            </a:r>
          </a:p>
          <a:p>
            <a:r>
              <a:rPr lang="da-DK" sz="5600" dirty="0"/>
              <a:t>Hendes digtning blev til en hvis grad bestemt af hendes liv i Afrika, og at hun blev smittet med syfilis (en ofte dødelig sygdom på dette tidspunkt). Sygdommen betød, at hun ofte (nærmest altid!) arbejdede med temaet ’hvem er jeg?’.</a:t>
            </a:r>
          </a:p>
          <a:p>
            <a:r>
              <a:rPr lang="da-DK" sz="5600" dirty="0"/>
              <a:t>’</a:t>
            </a:r>
            <a:r>
              <a:rPr lang="da-DK" sz="5600" i="1" dirty="0"/>
              <a:t>… Blixens bevidst gammeldags, alvidende fortæller lader dem kæmpe med spørgsmålet, driller dem, narrer dem, ligesom Gud i virkeligheden efter hendes opfattelse gør med mennesker’. </a:t>
            </a:r>
            <a:endParaRPr lang="da-DK" sz="5600" dirty="0"/>
          </a:p>
          <a:p>
            <a:r>
              <a:rPr lang="da-DK" sz="5600" i="1" dirty="0"/>
              <a:t>Således er hendes forfatterskab en opfordring, ja nærmest et krav til læseren om selv at tænke sin historie igennem, eksistentielt at overveje sine valg, sine opgør med konventionerne og sin skæbne’</a:t>
            </a:r>
            <a:r>
              <a:rPr lang="da-DK" sz="5600" dirty="0"/>
              <a:t>.</a:t>
            </a:r>
          </a:p>
          <a:p>
            <a:r>
              <a:rPr lang="da-DK" sz="5600" i="1" dirty="0"/>
              <a:t>’I hendes værker er mændene ofte svage, ironisk udstillet, nemme for læseren at gennemskue og eksponeret af de stærke kvinder, der leger med dem. Kvinder, der insisterer på retten til deres eget liv og identitet, er et af forfatterskabets vægtige bidrag til begge køns tænksomhed’.</a:t>
            </a:r>
            <a:endParaRPr lang="da-DK" sz="5600" dirty="0"/>
          </a:p>
          <a:p>
            <a:pPr marL="0" indent="0">
              <a:buNone/>
            </a:pPr>
            <a:r>
              <a:rPr lang="da-DK" sz="5600" i="1" dirty="0"/>
              <a:t> </a:t>
            </a:r>
            <a:endParaRPr lang="da-DK" sz="5600" dirty="0"/>
          </a:p>
          <a:p>
            <a:pPr marL="0" indent="0">
              <a:buNone/>
            </a:pPr>
            <a:r>
              <a:rPr lang="da-DK" i="1" dirty="0"/>
              <a:t> </a:t>
            </a:r>
            <a:endParaRPr lang="da-DK" dirty="0"/>
          </a:p>
          <a:p>
            <a:pPr marL="0" indent="0">
              <a:buNone/>
            </a:pPr>
            <a:r>
              <a:rPr lang="da-DK" b="1" dirty="0"/>
              <a:t> </a:t>
            </a:r>
            <a:endParaRPr lang="da-DK" dirty="0"/>
          </a:p>
          <a:p>
            <a:endParaRPr lang="da-DK" dirty="0"/>
          </a:p>
        </p:txBody>
      </p:sp>
    </p:spTree>
    <p:extLst>
      <p:ext uri="{BB962C8B-B14F-4D97-AF65-F5344CB8AC3E}">
        <p14:creationId xmlns:p14="http://schemas.microsoft.com/office/powerpoint/2010/main" val="96568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i="1" dirty="0"/>
              <a:t>Metafiktion er selvrefleksion</a:t>
            </a:r>
          </a:p>
        </p:txBody>
      </p:sp>
      <p:sp>
        <p:nvSpPr>
          <p:cNvPr id="3" name="Pladsholder til indhold 2"/>
          <p:cNvSpPr>
            <a:spLocks noGrp="1"/>
          </p:cNvSpPr>
          <p:nvPr>
            <p:ph idx="1"/>
          </p:nvPr>
        </p:nvSpPr>
        <p:spPr/>
        <p:txBody>
          <a:bodyPr/>
          <a:lstStyle/>
          <a:p>
            <a:r>
              <a:rPr lang="da-DK" i="1" dirty="0"/>
              <a:t>Et stykke metalitteratur tredobles så at sige, nemlig på den måde at det:</a:t>
            </a:r>
          </a:p>
          <a:p>
            <a:r>
              <a:rPr lang="da-DK" i="1" dirty="0"/>
              <a:t>dels har en handling man, som læser, kan leve med i,</a:t>
            </a:r>
          </a:p>
          <a:p>
            <a:r>
              <a:rPr lang="da-DK" i="1" dirty="0"/>
              <a:t>dels har en diskussion af, hvordan historien i sig selv er skruet sammen,</a:t>
            </a:r>
          </a:p>
          <a:p>
            <a:r>
              <a:rPr lang="da-DK" i="1" dirty="0"/>
              <a:t>dels en diskussion af, hvilken type litteratur den anser sig selv for at være</a:t>
            </a:r>
          </a:p>
          <a:p>
            <a:pPr marL="0" lvl="1" indent="0">
              <a:spcBef>
                <a:spcPts val="2000"/>
              </a:spcBef>
              <a:buNone/>
            </a:pPr>
            <a:r>
              <a:rPr lang="da-DK" i="1" dirty="0"/>
              <a:t>Kilde: At læse Karen Blixen (Johan Rosdahl)</a:t>
            </a:r>
          </a:p>
          <a:p>
            <a:pPr marL="0" indent="0">
              <a:buNone/>
            </a:pPr>
            <a:endParaRPr lang="da-DK" i="1" dirty="0"/>
          </a:p>
        </p:txBody>
      </p:sp>
    </p:spTree>
    <p:extLst>
      <p:ext uri="{BB962C8B-B14F-4D97-AF65-F5344CB8AC3E}">
        <p14:creationId xmlns:p14="http://schemas.microsoft.com/office/powerpoint/2010/main" val="78755631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Blækhus">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Blækhus.thmx</Template>
  <TotalTime>11341</TotalTime>
  <Words>1238</Words>
  <Application>Microsoft Macintosh PowerPoint</Application>
  <PresentationFormat>Skærmshow (4:3)</PresentationFormat>
  <Paragraphs>65</Paragraphs>
  <Slides>13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Goudy Old Style</vt:lpstr>
      <vt:lpstr>Impact</vt:lpstr>
      <vt:lpstr>Rockwell</vt:lpstr>
      <vt:lpstr>Wingdings</vt:lpstr>
      <vt:lpstr>Blækhus</vt:lpstr>
      <vt:lpstr>Karen Blixen   - født Dinesen</vt:lpstr>
      <vt:lpstr>PowerPoint-præsentation</vt:lpstr>
      <vt:lpstr>Store danskere -Karen Blixen</vt:lpstr>
      <vt:lpstr>Karen Blixen</vt:lpstr>
      <vt:lpstr>Karen Blixens litteratur</vt:lpstr>
      <vt:lpstr>Karen Blixens litteratur -fortsat</vt:lpstr>
      <vt:lpstr>Karen Blixens litteratur -fortsat, fortsat</vt:lpstr>
      <vt:lpstr>Hvorfor skal vi læse Karen Blixen? </vt:lpstr>
      <vt:lpstr>Metafiktion er selvrefleksion</vt:lpstr>
      <vt:lpstr>Kardinalens første historie</vt:lpstr>
      <vt:lpstr>Hele programmet Store Danskere</vt:lpstr>
      <vt:lpstr>Litteratur &amp; Blixen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Karen Blixen</dc:title>
  <dc:creator>Annemette Mondrup</dc:creator>
  <cp:lastModifiedBy>Annemette Mondrup Christensen</cp:lastModifiedBy>
  <cp:revision>74</cp:revision>
  <dcterms:created xsi:type="dcterms:W3CDTF">2016-02-03T11:18:17Z</dcterms:created>
  <dcterms:modified xsi:type="dcterms:W3CDTF">2025-09-29T12:17:30Z</dcterms:modified>
</cp:coreProperties>
</file>