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47"/>
  </p:notesMasterIdLst>
  <p:sldIdLst>
    <p:sldId id="256" r:id="rId2"/>
    <p:sldId id="304" r:id="rId3"/>
    <p:sldId id="283" r:id="rId4"/>
    <p:sldId id="261" r:id="rId5"/>
    <p:sldId id="262" r:id="rId6"/>
    <p:sldId id="282" r:id="rId7"/>
    <p:sldId id="298" r:id="rId8"/>
    <p:sldId id="303" r:id="rId9"/>
    <p:sldId id="302" r:id="rId10"/>
    <p:sldId id="301" r:id="rId11"/>
    <p:sldId id="305" r:id="rId12"/>
    <p:sldId id="264" r:id="rId13"/>
    <p:sldId id="285" r:id="rId14"/>
    <p:sldId id="289" r:id="rId15"/>
    <p:sldId id="293" r:id="rId16"/>
    <p:sldId id="287" r:id="rId17"/>
    <p:sldId id="294" r:id="rId18"/>
    <p:sldId id="295" r:id="rId19"/>
    <p:sldId id="296" r:id="rId20"/>
    <p:sldId id="267" r:id="rId21"/>
    <p:sldId id="257" r:id="rId22"/>
    <p:sldId id="259" r:id="rId23"/>
    <p:sldId id="258" r:id="rId24"/>
    <p:sldId id="260" r:id="rId25"/>
    <p:sldId id="288" r:id="rId26"/>
    <p:sldId id="266" r:id="rId27"/>
    <p:sldId id="263" r:id="rId28"/>
    <p:sldId id="275" r:id="rId29"/>
    <p:sldId id="268" r:id="rId30"/>
    <p:sldId id="276" r:id="rId31"/>
    <p:sldId id="269" r:id="rId32"/>
    <p:sldId id="277" r:id="rId33"/>
    <p:sldId id="270" r:id="rId34"/>
    <p:sldId id="278" r:id="rId35"/>
    <p:sldId id="271" r:id="rId36"/>
    <p:sldId id="279" r:id="rId37"/>
    <p:sldId id="272" r:id="rId38"/>
    <p:sldId id="280" r:id="rId39"/>
    <p:sldId id="273" r:id="rId40"/>
    <p:sldId id="281" r:id="rId41"/>
    <p:sldId id="274" r:id="rId42"/>
    <p:sldId id="290" r:id="rId43"/>
    <p:sldId id="292" r:id="rId44"/>
    <p:sldId id="291" r:id="rId45"/>
    <p:sldId id="300" r:id="rId4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54" autoAdjust="0"/>
    <p:restoredTop sz="94660"/>
  </p:normalViewPr>
  <p:slideViewPr>
    <p:cSldViewPr>
      <p:cViewPr varScale="1">
        <p:scale>
          <a:sx n="65" d="100"/>
          <a:sy n="65" d="100"/>
        </p:scale>
        <p:origin x="115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1D25A0-ABA3-46BF-A31E-F252B05AF01A}" type="datetimeFigureOut">
              <a:rPr lang="da-DK" smtClean="0"/>
              <a:t>21-10-2025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5F70A3-CBD5-455B-A323-E82BD24C7CF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69216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>
          <a:extLst>
            <a:ext uri="{FF2B5EF4-FFF2-40B4-BE49-F238E27FC236}">
              <a16:creationId xmlns:a16="http://schemas.microsoft.com/office/drawing/2014/main" id="{08FB7A12-FD19-64A1-A15A-DD1A8430AA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56c5baadbe_0_99:notes">
            <a:extLst>
              <a:ext uri="{FF2B5EF4-FFF2-40B4-BE49-F238E27FC236}">
                <a16:creationId xmlns:a16="http://schemas.microsoft.com/office/drawing/2014/main" id="{1375413E-8E0E-23A1-002F-A18E543266D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156c5baadbe_0_99:notes">
            <a:extLst>
              <a:ext uri="{FF2B5EF4-FFF2-40B4-BE49-F238E27FC236}">
                <a16:creationId xmlns:a16="http://schemas.microsoft.com/office/drawing/2014/main" id="{EB1DA657-6425-8D35-F8AC-F5E0231B18F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1270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c6f980f91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c6f980f91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9190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56c5baadbe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56c5baadbe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56c5baadbe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156c5baadbe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c6f980f9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c6f980f9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 alt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a-DK" altLang="da-DK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>
              <a:defRPr/>
            </a:pPr>
            <a:fld id="{EA0A5C30-6FCD-45F1-9B42-7F307B506453}" type="slidenum">
              <a:rPr lang="da-DK" altLang="da-DK" smtClean="0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274762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 alt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a-DK" altLang="da-DK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EA0A5C30-6FCD-45F1-9B42-7F307B506453}" type="slidenum">
              <a:rPr lang="da-DK" altLang="da-DK" smtClean="0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014624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 alt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a-DK" altLang="da-DK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EA0A5C30-6FCD-45F1-9B42-7F307B506453}" type="slidenum">
              <a:rPr lang="da-DK" altLang="da-DK" smtClean="0"/>
              <a:pPr>
                <a:defRPr/>
              </a:pPr>
              <a:t>‹nr.›</a:t>
            </a:fld>
            <a:endParaRPr lang="da-DK" altLang="da-DK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978521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 alt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a-DK" altLang="da-DK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EA0A5C30-6FCD-45F1-9B42-7F307B506453}" type="slidenum">
              <a:rPr lang="da-DK" altLang="da-DK" smtClean="0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828091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 med citat og nav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 alt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a-DK" altLang="da-DK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EA0A5C30-6FCD-45F1-9B42-7F307B506453}" type="slidenum">
              <a:rPr lang="da-DK" altLang="da-DK" smtClean="0"/>
              <a:pPr>
                <a:defRPr/>
              </a:pPr>
              <a:t>‹nr.›</a:t>
            </a:fld>
            <a:endParaRPr lang="da-DK" altLang="da-DK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093843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dt eller fal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 alt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a-DK" altLang="da-DK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EA0A5C30-6FCD-45F1-9B42-7F307B506453}" type="slidenum">
              <a:rPr lang="da-DK" altLang="da-DK" smtClean="0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285728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 alt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a-DK" altLang="da-DK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532610-5A49-4FD7-924A-AAF7DE232FFE}" type="slidenum">
              <a:rPr lang="da-DK" altLang="da-DK" smtClean="0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2049318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 alt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a-DK" altLang="da-DK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21E0FF-71B2-4FAD-BCD0-86427A5837F5}" type="slidenum">
              <a:rPr lang="da-DK" altLang="da-DK" smtClean="0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3803418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90250" y="624134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30161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 alt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a-DK" altLang="da-DK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358729-ABBB-413F-AF54-67A3B7D2DCD2}" type="slidenum">
              <a:rPr lang="da-DK" altLang="da-DK" smtClean="0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258434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 alt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a-DK" altLang="da-DK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D23197F9-EE3F-405C-B1CC-DCCF8421A7AB}" type="slidenum">
              <a:rPr lang="da-DK" altLang="da-DK" smtClean="0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002810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 alt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a-DK" altLang="da-D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B50565A7-90FD-4B76-9F2F-E8EEEDAF3B84}" type="slidenum">
              <a:rPr lang="da-DK" altLang="da-DK" smtClean="0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564342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 alt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a-DK" altLang="da-DK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6974D6ED-C602-4ECA-865C-8AE81412191D}" type="slidenum">
              <a:rPr lang="da-DK" altLang="da-DK" smtClean="0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849971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 alt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a-DK" altLang="da-DK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5AFACC-9759-4CC9-85B1-E3676F52E10A}" type="slidenum">
              <a:rPr lang="da-DK" altLang="da-DK" smtClean="0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104472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 alt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a-DK" altLang="da-DK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0A5C30-6FCD-45F1-9B42-7F307B506453}" type="slidenum">
              <a:rPr lang="da-DK" altLang="da-DK" smtClean="0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4284068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 alt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a-DK" altLang="da-DK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41FA41-7EE4-4802-B7BB-E6D79E4A8CDA}" type="slidenum">
              <a:rPr lang="da-DK" altLang="da-DK" smtClean="0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964166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 alt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a-DK" altLang="da-DK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769342E6-7205-472B-8F12-024623345565}" type="slidenum">
              <a:rPr lang="da-DK" altLang="da-DK" smtClean="0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461499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a-DK" alt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a-DK" alt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EA0A5C30-6FCD-45F1-9B42-7F307B506453}" type="slidenum">
              <a:rPr lang="da-DK" altLang="da-DK" smtClean="0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444652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youtube.com/watch?v=ZJBvTYDSmo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rQ8iEGd2jk" TargetMode="External"/><Relationship Id="rId2" Type="http://schemas.openxmlformats.org/officeDocument/2006/relationships/hyperlink" Target="https://www.youtube.com/watch?v=CZsH46Ek2ao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hyperlink" Target="https://www.youtube.com/watch?v=Fb6oNTkqxSc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5ECA140A-02BB-B181-284D-31CD6532BFA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da-DK" altLang="da-DK"/>
              <a:t>Anatomi og muskelfysiologi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D6DACA79-86A2-7A36-5151-8E98B3B0C86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da-DK" altLang="da-DK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8E238B-8A78-1AFB-D36C-B472371D69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B0B73B-9DB4-3DB7-CFCB-C504BF4DE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918" y="645106"/>
            <a:ext cx="7685482" cy="125989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da-DK" sz="2800" dirty="0"/>
              <a:t>En muskel kan arbejde på en af de tre følgende måder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2EC0E80-EE7A-B312-83AB-022B56D66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408" y="1484784"/>
            <a:ext cx="5162411" cy="4408069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da-DK" sz="1700" b="1" dirty="0"/>
              <a:t>Koncentrisk</a:t>
            </a:r>
          </a:p>
          <a:p>
            <a:pPr lvl="1">
              <a:lnSpc>
                <a:spcPct val="90000"/>
              </a:lnSpc>
            </a:pPr>
            <a:r>
              <a:rPr lang="da-DK" sz="1700" dirty="0"/>
              <a:t>Musklens indre kraftudvikling overstiger objektets ydre kraft og musklen forkortes.</a:t>
            </a:r>
          </a:p>
          <a:p>
            <a:pPr>
              <a:lnSpc>
                <a:spcPct val="90000"/>
              </a:lnSpc>
            </a:pPr>
            <a:r>
              <a:rPr lang="da-DK" sz="1700" b="1" dirty="0"/>
              <a:t>Excentrisk</a:t>
            </a:r>
          </a:p>
          <a:p>
            <a:pPr lvl="1">
              <a:lnSpc>
                <a:spcPct val="90000"/>
              </a:lnSpc>
            </a:pPr>
            <a:r>
              <a:rPr lang="da-DK" sz="1700" dirty="0"/>
              <a:t>Objektets ydre kraft overstiger musklens indre kraftudvikling, hvilket vil føre til en ”forlængelse” af musklen.</a:t>
            </a:r>
          </a:p>
          <a:p>
            <a:pPr lvl="3">
              <a:lnSpc>
                <a:spcPct val="90000"/>
              </a:lnSpc>
            </a:pPr>
            <a:r>
              <a:rPr lang="da-DK" sz="1700" dirty="0"/>
              <a:t>Dette skal ikke forveksles med, at musklen ikke arbejder og dermed forlænges, hvis vægt eller tyngdekraft påvirker legemet.</a:t>
            </a:r>
          </a:p>
          <a:p>
            <a:pPr>
              <a:lnSpc>
                <a:spcPct val="90000"/>
              </a:lnSpc>
            </a:pPr>
            <a:r>
              <a:rPr lang="da-DK" sz="1700" b="1" dirty="0"/>
              <a:t>Isometrisk</a:t>
            </a:r>
          </a:p>
          <a:p>
            <a:pPr lvl="1">
              <a:lnSpc>
                <a:spcPct val="90000"/>
              </a:lnSpc>
            </a:pPr>
            <a:r>
              <a:rPr lang="da-DK" sz="1700" dirty="0"/>
              <a:t>Musklens indre kraftudvikling er lige så stor som objektets ydre påvirkning og musklens længde ændres ikke.</a:t>
            </a:r>
          </a:p>
        </p:txBody>
      </p:sp>
      <p:pic>
        <p:nvPicPr>
          <p:cNvPr id="4" name="Google Shape;150;p22">
            <a:extLst>
              <a:ext uri="{FF2B5EF4-FFF2-40B4-BE49-F238E27FC236}">
                <a16:creationId xmlns:a16="http://schemas.microsoft.com/office/drawing/2014/main" id="{F9A162CA-C825-624F-89D2-7E8534E6E799}"/>
              </a:ext>
            </a:extLst>
          </p:cNvPr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5417819" y="1275053"/>
            <a:ext cx="2986091" cy="23142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74974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CEB7D9-0E79-BC46-E354-FFFBF746B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Lille arbejdsopgave	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7B3589A-AB89-B531-A4A1-E791C74D3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9673" y="1484784"/>
            <a:ext cx="6914728" cy="4426438"/>
          </a:xfrm>
        </p:spPr>
        <p:txBody>
          <a:bodyPr>
            <a:normAutofit fontScale="92500" lnSpcReduction="10000"/>
          </a:bodyPr>
          <a:lstStyle/>
          <a:p>
            <a:r>
              <a:rPr lang="da-DK" dirty="0"/>
              <a:t>Find en bevægelse på jeres video, som aktiverer den ”</a:t>
            </a:r>
            <a:r>
              <a:rPr lang="da-DK" dirty="0" err="1"/>
              <a:t>tohovede</a:t>
            </a:r>
            <a:r>
              <a:rPr lang="da-DK" dirty="0"/>
              <a:t> armbøjer” (m. Biceps </a:t>
            </a:r>
            <a:r>
              <a:rPr lang="da-DK" dirty="0" err="1"/>
              <a:t>brachii</a:t>
            </a:r>
            <a:r>
              <a:rPr lang="da-DK" dirty="0"/>
              <a:t>), altså hvor biceps er agonist</a:t>
            </a:r>
          </a:p>
          <a:p>
            <a:r>
              <a:rPr lang="da-DK" dirty="0"/>
              <a:t>Find en bevægelse på jeres video, der aktiverer ”den </a:t>
            </a:r>
            <a:r>
              <a:rPr lang="da-DK" dirty="0" err="1"/>
              <a:t>firehovede</a:t>
            </a:r>
            <a:r>
              <a:rPr lang="da-DK" dirty="0"/>
              <a:t> knæstrækker” (m. </a:t>
            </a:r>
            <a:r>
              <a:rPr lang="da-DK" dirty="0" err="1"/>
              <a:t>Quadriceps</a:t>
            </a:r>
            <a:r>
              <a:rPr lang="da-DK" dirty="0"/>
              <a:t> </a:t>
            </a:r>
            <a:r>
              <a:rPr lang="da-DK" dirty="0" err="1"/>
              <a:t>femoris</a:t>
            </a:r>
            <a:r>
              <a:rPr lang="da-DK" dirty="0"/>
              <a:t>)</a:t>
            </a:r>
          </a:p>
          <a:p>
            <a:r>
              <a:rPr lang="da-DK" dirty="0"/>
              <a:t>Den store brystmuskel (m. </a:t>
            </a:r>
            <a:r>
              <a:rPr lang="da-DK" dirty="0" err="1"/>
              <a:t>Pectoralis</a:t>
            </a:r>
            <a:r>
              <a:rPr lang="da-DK" dirty="0"/>
              <a:t> major)</a:t>
            </a:r>
          </a:p>
          <a:p>
            <a:pPr lvl="1"/>
            <a:r>
              <a:rPr lang="da-DK" dirty="0"/>
              <a:t>Find ud af, hvad der sker for kropsholdningen for personer, som primært træner </a:t>
            </a:r>
            <a:r>
              <a:rPr lang="da-DK" dirty="0" err="1"/>
              <a:t>pectoralis</a:t>
            </a:r>
            <a:r>
              <a:rPr lang="da-DK" dirty="0"/>
              <a:t> major og kom med en faglig/anatomisk forklaring. </a:t>
            </a:r>
          </a:p>
          <a:p>
            <a:r>
              <a:rPr lang="da-DK" dirty="0"/>
              <a:t>Overvej, hvilke muskler, som er antagonister til de tre ovenstående muskler.</a:t>
            </a:r>
          </a:p>
          <a:p>
            <a:endParaRPr lang="da-DK" dirty="0"/>
          </a:p>
          <a:p>
            <a:r>
              <a:rPr lang="da-DK" dirty="0"/>
              <a:t>Fagtermer: Agonist, antagonist og </a:t>
            </a:r>
            <a:r>
              <a:rPr lang="da-DK" dirty="0" err="1"/>
              <a:t>synergist</a:t>
            </a:r>
            <a:endParaRPr lang="da-DK" dirty="0"/>
          </a:p>
          <a:p>
            <a:r>
              <a:rPr lang="da-DK" dirty="0" err="1"/>
              <a:t>Psssst</a:t>
            </a:r>
            <a:r>
              <a:rPr lang="da-DK" dirty="0"/>
              <a:t> </a:t>
            </a:r>
            <a:r>
              <a:rPr lang="da-DK" dirty="0" err="1"/>
              <a:t>psssst</a:t>
            </a:r>
            <a:r>
              <a:rPr lang="da-DK" dirty="0"/>
              <a:t>: Udspring og </a:t>
            </a:r>
            <a:r>
              <a:rPr lang="da-DK" dirty="0" err="1"/>
              <a:t>insertion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84008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A86327C8-8E23-6E75-8438-D33642A1B1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altLang="da-DK"/>
              <a:t>Arbejdsopgave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53547E39-6FAE-062D-0C66-8ED8D9A0B47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a-DK" altLang="da-DK" dirty="0"/>
              <a:t>Gør rede for de forskellige typer af led (og eksempler), hvordan de kan bevæges og find en skumtennis-relateret bevægelse, hvori de indgår.</a:t>
            </a:r>
          </a:p>
          <a:p>
            <a:pPr eaLnBrk="1" hangingPunct="1"/>
            <a:r>
              <a:rPr lang="da-DK" altLang="da-DK" dirty="0"/>
              <a:t>Gør rede for knogletyper, deres funktion og kom med eksempler.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>
            <a:spLocks noGrp="1"/>
          </p:cNvSpPr>
          <p:nvPr>
            <p:ph type="title"/>
          </p:nvPr>
        </p:nvSpPr>
        <p:spPr>
          <a:xfrm>
            <a:off x="311700" y="800450"/>
            <a:ext cx="85206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Ledtyper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94" name="Google Shape;94;p18"/>
          <p:cNvGrpSpPr/>
          <p:nvPr/>
        </p:nvGrpSpPr>
        <p:grpSpPr>
          <a:xfrm>
            <a:off x="422183" y="2356151"/>
            <a:ext cx="8412152" cy="873102"/>
            <a:chOff x="424813" y="1177875"/>
            <a:chExt cx="8294371" cy="849900"/>
          </a:xfrm>
        </p:grpSpPr>
        <p:sp>
          <p:nvSpPr>
            <p:cNvPr id="95" name="Google Shape;95;p18"/>
            <p:cNvSpPr/>
            <p:nvPr/>
          </p:nvSpPr>
          <p:spPr>
            <a:xfrm>
              <a:off x="2927684" y="1177875"/>
              <a:ext cx="5791500" cy="849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6" name="Google Shape;96;p18"/>
            <p:cNvSpPr/>
            <p:nvPr/>
          </p:nvSpPr>
          <p:spPr>
            <a:xfrm>
              <a:off x="424813" y="1177875"/>
              <a:ext cx="3055800" cy="849900"/>
            </a:xfrm>
            <a:prstGeom prst="homePlate">
              <a:avLst>
                <a:gd name="adj" fmla="val 26719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97" name="Google Shape;97;p18"/>
          <p:cNvSpPr txBox="1">
            <a:spLocks noGrp="1"/>
          </p:cNvSpPr>
          <p:nvPr>
            <p:ph type="body" idx="4294967295"/>
          </p:nvPr>
        </p:nvSpPr>
        <p:spPr>
          <a:xfrm>
            <a:off x="538652" y="2225333"/>
            <a:ext cx="2457300" cy="1002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" b="1">
                <a:solidFill>
                  <a:srgbClr val="333333"/>
                </a:solidFill>
                <a:latin typeface="Raleway"/>
                <a:ea typeface="Raleway"/>
                <a:cs typeface="Raleway"/>
                <a:sym typeface="Raleway"/>
              </a:rPr>
              <a:t>To-aksede led</a:t>
            </a:r>
            <a:endParaRPr b="1">
              <a:solidFill>
                <a:srgbClr val="33333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4294967295"/>
          </p:nvPr>
        </p:nvSpPr>
        <p:spPr>
          <a:xfrm>
            <a:off x="3245717" y="2356293"/>
            <a:ext cx="5588664" cy="873300"/>
          </a:xfrm>
          <a:prstGeom prst="rect">
            <a:avLst/>
          </a:prstGeom>
          <a:solidFill>
            <a:schemeClr val="bg1"/>
          </a:solidFill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marL="457200" indent="-298450">
              <a:spcBef>
                <a:spcPts val="0"/>
              </a:spcBef>
              <a:buClr>
                <a:srgbClr val="333333"/>
              </a:buClr>
              <a:buSzPts val="1100"/>
              <a:buFont typeface="Raleway"/>
              <a:buChar char="●"/>
            </a:pPr>
            <a:r>
              <a:rPr lang="en" sz="1400" dirty="0">
                <a:solidFill>
                  <a:srgbClr val="333333"/>
                </a:solidFill>
                <a:latin typeface="Raleway"/>
                <a:ea typeface="Raleway"/>
                <a:cs typeface="Raleway"/>
                <a:sym typeface="Raleway"/>
              </a:rPr>
              <a:t>Bevægelighed omkring to akser</a:t>
            </a:r>
            <a:endParaRPr sz="1400" dirty="0">
              <a:solidFill>
                <a:srgbClr val="33333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indent="-298450">
              <a:spcBef>
                <a:spcPts val="0"/>
              </a:spcBef>
              <a:buClr>
                <a:srgbClr val="333333"/>
              </a:buClr>
              <a:buSzPts val="1100"/>
              <a:buFont typeface="Raleway"/>
              <a:buChar char="●"/>
            </a:pPr>
            <a:r>
              <a:rPr lang="en" sz="1400" dirty="0">
                <a:solidFill>
                  <a:srgbClr val="333333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Håndleddet er et godt eksempel</a:t>
            </a:r>
            <a:endParaRPr sz="1400" dirty="0">
              <a:solidFill>
                <a:srgbClr val="33333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99" name="Google Shape;99;p18"/>
          <p:cNvGrpSpPr/>
          <p:nvPr/>
        </p:nvGrpSpPr>
        <p:grpSpPr>
          <a:xfrm>
            <a:off x="424672" y="3288115"/>
            <a:ext cx="8407163" cy="824488"/>
            <a:chOff x="424813" y="2075689"/>
            <a:chExt cx="8294360" cy="849900"/>
          </a:xfrm>
        </p:grpSpPr>
        <p:sp>
          <p:nvSpPr>
            <p:cNvPr id="100" name="Google Shape;100;p18"/>
            <p:cNvSpPr/>
            <p:nvPr/>
          </p:nvSpPr>
          <p:spPr>
            <a:xfrm>
              <a:off x="2927672" y="2075689"/>
              <a:ext cx="5791500" cy="849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" name="Google Shape;101;p18"/>
            <p:cNvSpPr/>
            <p:nvPr/>
          </p:nvSpPr>
          <p:spPr>
            <a:xfrm>
              <a:off x="424813" y="2075689"/>
              <a:ext cx="3055800" cy="849900"/>
            </a:xfrm>
            <a:prstGeom prst="homePlate">
              <a:avLst>
                <a:gd name="adj" fmla="val 26719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02" name="Google Shape;102;p18"/>
          <p:cNvSpPr txBox="1">
            <a:spLocks noGrp="1"/>
          </p:cNvSpPr>
          <p:nvPr>
            <p:ph type="body" idx="4294967295"/>
          </p:nvPr>
        </p:nvSpPr>
        <p:spPr>
          <a:xfrm>
            <a:off x="539403" y="3200397"/>
            <a:ext cx="2455800" cy="9471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" b="1">
                <a:solidFill>
                  <a:srgbClr val="333333"/>
                </a:solidFill>
                <a:latin typeface="Raleway"/>
                <a:ea typeface="Raleway"/>
                <a:cs typeface="Raleway"/>
                <a:sym typeface="Raleway"/>
              </a:rPr>
              <a:t>Hængselled</a:t>
            </a:r>
            <a:endParaRPr b="1">
              <a:solidFill>
                <a:srgbClr val="33333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3" name="Google Shape;103;p18"/>
          <p:cNvSpPr txBox="1">
            <a:spLocks noGrp="1"/>
          </p:cNvSpPr>
          <p:nvPr>
            <p:ph type="body" idx="4294967295"/>
          </p:nvPr>
        </p:nvSpPr>
        <p:spPr>
          <a:xfrm>
            <a:off x="3252576" y="3288169"/>
            <a:ext cx="5579258" cy="824400"/>
          </a:xfrm>
          <a:prstGeom prst="rect">
            <a:avLst/>
          </a:prstGeom>
          <a:solidFill>
            <a:schemeClr val="bg1"/>
          </a:solidFill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marL="457200" indent="-298450">
              <a:spcBef>
                <a:spcPts val="0"/>
              </a:spcBef>
              <a:buClr>
                <a:srgbClr val="333333"/>
              </a:buClr>
              <a:buSzPts val="1100"/>
              <a:buFont typeface="Raleway"/>
              <a:buChar char="●"/>
            </a:pPr>
            <a:r>
              <a:rPr lang="en" sz="1400" dirty="0">
                <a:solidFill>
                  <a:srgbClr val="333333"/>
                </a:solidFill>
                <a:latin typeface="Raleway"/>
                <a:ea typeface="Raleway"/>
                <a:cs typeface="Raleway"/>
                <a:sym typeface="Raleway"/>
              </a:rPr>
              <a:t>Kan bevæges om en akse tværs gennem leddet</a:t>
            </a:r>
            <a:endParaRPr sz="1400" dirty="0">
              <a:solidFill>
                <a:srgbClr val="33333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indent="-298450">
              <a:spcBef>
                <a:spcPts val="0"/>
              </a:spcBef>
              <a:buClr>
                <a:srgbClr val="333333"/>
              </a:buClr>
              <a:buSzPts val="1100"/>
              <a:buFont typeface="Raleway"/>
              <a:buChar char="●"/>
            </a:pPr>
            <a:r>
              <a:rPr lang="en" sz="1400" dirty="0">
                <a:solidFill>
                  <a:srgbClr val="333333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Knæleddet er et eksempel </a:t>
            </a:r>
            <a:endParaRPr sz="1400" dirty="0">
              <a:solidFill>
                <a:srgbClr val="33333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104" name="Google Shape;104;p18"/>
          <p:cNvGrpSpPr/>
          <p:nvPr/>
        </p:nvGrpSpPr>
        <p:grpSpPr>
          <a:xfrm>
            <a:off x="424672" y="4171293"/>
            <a:ext cx="8407163" cy="869906"/>
            <a:chOff x="424813" y="2974405"/>
            <a:chExt cx="8294360" cy="849933"/>
          </a:xfrm>
        </p:grpSpPr>
        <p:sp>
          <p:nvSpPr>
            <p:cNvPr id="105" name="Google Shape;105;p18"/>
            <p:cNvSpPr/>
            <p:nvPr/>
          </p:nvSpPr>
          <p:spPr>
            <a:xfrm>
              <a:off x="2927672" y="2974438"/>
              <a:ext cx="5791500" cy="849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" name="Google Shape;106;p18"/>
            <p:cNvSpPr/>
            <p:nvPr/>
          </p:nvSpPr>
          <p:spPr>
            <a:xfrm>
              <a:off x="424813" y="2974405"/>
              <a:ext cx="3055800" cy="849900"/>
            </a:xfrm>
            <a:prstGeom prst="homePlate">
              <a:avLst>
                <a:gd name="adj" fmla="val 26719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07" name="Google Shape;107;p18"/>
          <p:cNvSpPr txBox="1">
            <a:spLocks noGrp="1"/>
          </p:cNvSpPr>
          <p:nvPr>
            <p:ph type="body" idx="4294967295"/>
          </p:nvPr>
        </p:nvSpPr>
        <p:spPr>
          <a:xfrm>
            <a:off x="541103" y="4039016"/>
            <a:ext cx="2455800" cy="998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" b="1">
                <a:solidFill>
                  <a:srgbClr val="333333"/>
                </a:solidFill>
                <a:latin typeface="Raleway"/>
                <a:ea typeface="Raleway"/>
                <a:cs typeface="Raleway"/>
                <a:sym typeface="Raleway"/>
              </a:rPr>
              <a:t>Drejeled</a:t>
            </a:r>
            <a:endParaRPr b="1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8" name="Google Shape;108;p18"/>
          <p:cNvSpPr txBox="1">
            <a:spLocks noGrp="1"/>
          </p:cNvSpPr>
          <p:nvPr>
            <p:ph type="body" idx="4294967295"/>
          </p:nvPr>
        </p:nvSpPr>
        <p:spPr>
          <a:xfrm>
            <a:off x="3252576" y="4174895"/>
            <a:ext cx="5579258" cy="870000"/>
          </a:xfrm>
          <a:prstGeom prst="rect">
            <a:avLst/>
          </a:prstGeom>
          <a:solidFill>
            <a:schemeClr val="bg1"/>
          </a:solidFill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marL="457200" indent="-298450">
              <a:spcBef>
                <a:spcPts val="0"/>
              </a:spcBef>
              <a:buClr>
                <a:srgbClr val="333333"/>
              </a:buClr>
              <a:buSzPts val="1100"/>
              <a:buFont typeface="Raleway"/>
              <a:buChar char="●"/>
            </a:pPr>
            <a:r>
              <a:rPr lang="en" sz="1400" dirty="0">
                <a:solidFill>
                  <a:srgbClr val="333333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Kan bevæges om en akse i knoglernes længdegående akse</a:t>
            </a:r>
            <a:endParaRPr sz="1400" dirty="0">
              <a:solidFill>
                <a:srgbClr val="33333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indent="-298450">
              <a:spcBef>
                <a:spcPts val="0"/>
              </a:spcBef>
              <a:buClr>
                <a:srgbClr val="333333"/>
              </a:buClr>
              <a:buSzPts val="1100"/>
              <a:buFont typeface="Raleway"/>
              <a:buChar char="●"/>
            </a:pPr>
            <a:r>
              <a:rPr lang="en" sz="1400" dirty="0">
                <a:solidFill>
                  <a:srgbClr val="333333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Leddet mellem spolebenet og albuebenet </a:t>
            </a:r>
            <a:endParaRPr sz="1400" dirty="0">
              <a:solidFill>
                <a:srgbClr val="33333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109" name="Google Shape;109;p18"/>
          <p:cNvGrpSpPr/>
          <p:nvPr/>
        </p:nvGrpSpPr>
        <p:grpSpPr>
          <a:xfrm>
            <a:off x="424672" y="5114208"/>
            <a:ext cx="8407163" cy="871606"/>
            <a:chOff x="424813" y="3871259"/>
            <a:chExt cx="8294360" cy="849933"/>
          </a:xfrm>
        </p:grpSpPr>
        <p:sp>
          <p:nvSpPr>
            <p:cNvPr id="110" name="Google Shape;110;p18"/>
            <p:cNvSpPr/>
            <p:nvPr/>
          </p:nvSpPr>
          <p:spPr>
            <a:xfrm>
              <a:off x="2927672" y="3871292"/>
              <a:ext cx="5791500" cy="849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" name="Google Shape;111;p18"/>
            <p:cNvSpPr/>
            <p:nvPr/>
          </p:nvSpPr>
          <p:spPr>
            <a:xfrm>
              <a:off x="424813" y="3871259"/>
              <a:ext cx="3055800" cy="849900"/>
            </a:xfrm>
            <a:prstGeom prst="homePlate">
              <a:avLst>
                <a:gd name="adj" fmla="val 26719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12" name="Google Shape;112;p18"/>
          <p:cNvSpPr txBox="1">
            <a:spLocks noGrp="1"/>
          </p:cNvSpPr>
          <p:nvPr>
            <p:ph type="body" idx="4294967295"/>
          </p:nvPr>
        </p:nvSpPr>
        <p:spPr>
          <a:xfrm>
            <a:off x="541103" y="4981584"/>
            <a:ext cx="2455800" cy="1000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" b="1">
                <a:solidFill>
                  <a:srgbClr val="333333"/>
                </a:solidFill>
                <a:latin typeface="Raleway"/>
                <a:ea typeface="Raleway"/>
                <a:cs typeface="Raleway"/>
                <a:sym typeface="Raleway"/>
              </a:rPr>
              <a:t>Glideled</a:t>
            </a:r>
            <a:endParaRPr b="1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3" name="Google Shape;113;p18"/>
          <p:cNvSpPr txBox="1">
            <a:spLocks noGrp="1"/>
          </p:cNvSpPr>
          <p:nvPr>
            <p:ph type="body" idx="4294967295"/>
          </p:nvPr>
        </p:nvSpPr>
        <p:spPr>
          <a:xfrm>
            <a:off x="3252576" y="5116145"/>
            <a:ext cx="5579258" cy="871200"/>
          </a:xfrm>
          <a:prstGeom prst="rect">
            <a:avLst/>
          </a:prstGeom>
          <a:solidFill>
            <a:schemeClr val="bg1"/>
          </a:solidFill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marL="457200" indent="-298450">
              <a:spcBef>
                <a:spcPts val="0"/>
              </a:spcBef>
              <a:buClr>
                <a:srgbClr val="333333"/>
              </a:buClr>
              <a:buSzPts val="1100"/>
              <a:buFont typeface="Raleway"/>
              <a:buChar char="●"/>
            </a:pPr>
            <a:r>
              <a:rPr lang="en" sz="1400" dirty="0">
                <a:solidFill>
                  <a:srgbClr val="333333"/>
                </a:solidFill>
                <a:latin typeface="Raleway"/>
                <a:ea typeface="Raleway"/>
                <a:cs typeface="Raleway"/>
                <a:sym typeface="Raleway"/>
              </a:rPr>
              <a:t>Tillader små forskydninger mellem ledfladerne</a:t>
            </a:r>
            <a:endParaRPr sz="1400" dirty="0">
              <a:solidFill>
                <a:srgbClr val="33333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indent="-298450">
              <a:spcBef>
                <a:spcPts val="0"/>
              </a:spcBef>
              <a:buClr>
                <a:srgbClr val="333333"/>
              </a:buClr>
              <a:buSzPts val="1100"/>
              <a:buFont typeface="Raleway"/>
              <a:buChar char="●"/>
            </a:pPr>
            <a:r>
              <a:rPr lang="en" sz="1400" dirty="0">
                <a:solidFill>
                  <a:srgbClr val="333333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Ledfladerne i hvirvelsøjlen er eksempler på glideled.</a:t>
            </a:r>
            <a:endParaRPr sz="1400" dirty="0">
              <a:solidFill>
                <a:srgbClr val="33333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114" name="Google Shape;114;p18"/>
          <p:cNvGrpSpPr/>
          <p:nvPr/>
        </p:nvGrpSpPr>
        <p:grpSpPr>
          <a:xfrm>
            <a:off x="424684" y="1432270"/>
            <a:ext cx="8412152" cy="873017"/>
            <a:chOff x="424813" y="1177875"/>
            <a:chExt cx="8294371" cy="849900"/>
          </a:xfrm>
        </p:grpSpPr>
        <p:sp>
          <p:nvSpPr>
            <p:cNvPr id="115" name="Google Shape;115;p18"/>
            <p:cNvSpPr/>
            <p:nvPr/>
          </p:nvSpPr>
          <p:spPr>
            <a:xfrm>
              <a:off x="2927684" y="1177875"/>
              <a:ext cx="5791500" cy="849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" name="Google Shape;116;p18"/>
            <p:cNvSpPr/>
            <p:nvPr/>
          </p:nvSpPr>
          <p:spPr>
            <a:xfrm>
              <a:off x="424813" y="1177875"/>
              <a:ext cx="3055800" cy="849900"/>
            </a:xfrm>
            <a:prstGeom prst="homePlate">
              <a:avLst>
                <a:gd name="adj" fmla="val 26719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17" name="Google Shape;117;p18"/>
          <p:cNvSpPr txBox="1">
            <a:spLocks noGrp="1"/>
          </p:cNvSpPr>
          <p:nvPr>
            <p:ph type="body" idx="4294967295"/>
          </p:nvPr>
        </p:nvSpPr>
        <p:spPr>
          <a:xfrm>
            <a:off x="541173" y="1299798"/>
            <a:ext cx="2457300" cy="10029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" b="1">
                <a:solidFill>
                  <a:srgbClr val="333333"/>
                </a:solidFill>
                <a:latin typeface="Raleway"/>
                <a:ea typeface="Raleway"/>
                <a:cs typeface="Raleway"/>
                <a:sym typeface="Raleway"/>
              </a:rPr>
              <a:t>Kugleled</a:t>
            </a:r>
            <a:endParaRPr b="1">
              <a:solidFill>
                <a:srgbClr val="33333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8" name="Google Shape;118;p18"/>
          <p:cNvSpPr txBox="1">
            <a:spLocks noGrp="1"/>
          </p:cNvSpPr>
          <p:nvPr>
            <p:ph type="body" idx="4294967295"/>
          </p:nvPr>
        </p:nvSpPr>
        <p:spPr>
          <a:xfrm>
            <a:off x="3248348" y="1432422"/>
            <a:ext cx="5583486" cy="873300"/>
          </a:xfrm>
          <a:prstGeom prst="rect">
            <a:avLst/>
          </a:prstGeom>
          <a:solidFill>
            <a:schemeClr val="bg1"/>
          </a:solidFill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marL="457200" indent="-298450">
              <a:spcBef>
                <a:spcPts val="0"/>
              </a:spcBef>
              <a:buClr>
                <a:srgbClr val="333333"/>
              </a:buClr>
              <a:buSzPts val="1100"/>
              <a:buFont typeface="Raleway"/>
              <a:buChar char="●"/>
            </a:pPr>
            <a:r>
              <a:rPr lang="en" sz="1400" dirty="0">
                <a:solidFill>
                  <a:srgbClr val="333333"/>
                </a:solidFill>
                <a:latin typeface="Raleway"/>
                <a:ea typeface="Raleway"/>
                <a:cs typeface="Raleway"/>
                <a:sym typeface="Raleway"/>
              </a:rPr>
              <a:t>Bevæges om tre akser og dermed har den største bevægelsesfrihed</a:t>
            </a:r>
            <a:endParaRPr sz="1400" dirty="0">
              <a:solidFill>
                <a:srgbClr val="33333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indent="-298450">
              <a:spcBef>
                <a:spcPts val="0"/>
              </a:spcBef>
              <a:buClr>
                <a:srgbClr val="333333"/>
              </a:buClr>
              <a:buSzPts val="1100"/>
              <a:buFont typeface="Raleway"/>
              <a:buChar char="●"/>
            </a:pPr>
            <a:r>
              <a:rPr lang="en" sz="1400" dirty="0">
                <a:solidFill>
                  <a:srgbClr val="333333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Skulder- og hofteleddet </a:t>
            </a:r>
            <a:endParaRPr sz="1400" dirty="0">
              <a:solidFill>
                <a:srgbClr val="33333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19" name="Google Shape;11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6976" y="1423338"/>
            <a:ext cx="401185" cy="88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18150" y="2354101"/>
            <a:ext cx="730198" cy="88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70575" y="3287376"/>
            <a:ext cx="635322" cy="824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79726" y="4542625"/>
            <a:ext cx="588075" cy="4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52251" y="5121182"/>
            <a:ext cx="401175" cy="8611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62155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AE7C5E-142D-46AA-95B2-F2EF44B57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660149"/>
          </a:xfrm>
        </p:spPr>
        <p:txBody>
          <a:bodyPr>
            <a:normAutofit fontScale="90000"/>
          </a:bodyPr>
          <a:lstStyle/>
          <a:p>
            <a:r>
              <a:rPr lang="da-DK" sz="3000" dirty="0"/>
              <a:t>Op og stå! Et led kan lave følgende bevægelser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8A685D7-2AF6-4473-8DA1-AB48DEA33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420889"/>
            <a:ext cx="7315200" cy="3888472"/>
          </a:xfrm>
        </p:spPr>
        <p:txBody>
          <a:bodyPr/>
          <a:lstStyle/>
          <a:p>
            <a:r>
              <a:rPr lang="da-DK" dirty="0"/>
              <a:t>Fleksion</a:t>
            </a:r>
          </a:p>
          <a:p>
            <a:r>
              <a:rPr lang="da-DK" dirty="0"/>
              <a:t>Ekstension</a:t>
            </a:r>
          </a:p>
          <a:p>
            <a:r>
              <a:rPr lang="da-DK" dirty="0" err="1"/>
              <a:t>Adduktion</a:t>
            </a:r>
            <a:endParaRPr lang="da-DK" dirty="0"/>
          </a:p>
          <a:p>
            <a:r>
              <a:rPr lang="da-DK" dirty="0"/>
              <a:t>Abduktion</a:t>
            </a:r>
          </a:p>
          <a:p>
            <a:r>
              <a:rPr lang="da-DK" dirty="0" err="1"/>
              <a:t>Supination</a:t>
            </a:r>
            <a:endParaRPr lang="da-DK" dirty="0"/>
          </a:p>
          <a:p>
            <a:r>
              <a:rPr lang="da-DK" dirty="0"/>
              <a:t>Pronation</a:t>
            </a:r>
          </a:p>
          <a:p>
            <a:r>
              <a:rPr lang="da-DK" dirty="0"/>
              <a:t>Rotation</a:t>
            </a:r>
          </a:p>
          <a:p>
            <a:r>
              <a:rPr lang="da-DK" dirty="0"/>
              <a:t>Bøjning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320525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315200" cy="1154097"/>
          </a:xfrm>
        </p:spPr>
        <p:txBody>
          <a:bodyPr/>
          <a:lstStyle/>
          <a:p>
            <a:r>
              <a:rPr lang="da-DK" dirty="0"/>
              <a:t>Skelettet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914400" y="1484785"/>
            <a:ext cx="3801616" cy="1152127"/>
          </a:xfrm>
        </p:spPr>
        <p:txBody>
          <a:bodyPr>
            <a:normAutofit fontScale="70000" lnSpcReduction="20000"/>
          </a:bodyPr>
          <a:lstStyle/>
          <a:p>
            <a:r>
              <a:rPr lang="da-DK" sz="2800" b="1" dirty="0"/>
              <a:t>Opgave KAST BOLD (5 min):</a:t>
            </a:r>
            <a:r>
              <a:rPr lang="da-DK" sz="2800" dirty="0"/>
              <a:t> Øv dig på at huske følgende knogler udenad!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8" t="8485" r="20827" b="25859"/>
          <a:stretch/>
        </p:blipFill>
        <p:spPr>
          <a:xfrm rot="10800000">
            <a:off x="4866023" y="1340768"/>
            <a:ext cx="4277977" cy="551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7508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6CF6B7-648C-4F1C-B08B-003224F3E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A9BE590-2FA9-4531-95E2-6C39795D22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83B83983-982B-4E45-8070-F480938632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00" t="19201" r="50000" b="9401"/>
          <a:stretch/>
        </p:blipFill>
        <p:spPr>
          <a:xfrm>
            <a:off x="1907704" y="116632"/>
            <a:ext cx="5033731" cy="641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760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315200" cy="1154097"/>
          </a:xfrm>
        </p:spPr>
        <p:txBody>
          <a:bodyPr/>
          <a:lstStyle/>
          <a:p>
            <a:r>
              <a:rPr lang="da-DK" dirty="0"/>
              <a:t>Hvirvelsøjlen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914400" y="1484785"/>
            <a:ext cx="7315200" cy="4824576"/>
          </a:xfrm>
        </p:spPr>
        <p:txBody>
          <a:bodyPr>
            <a:normAutofit/>
          </a:bodyPr>
          <a:lstStyle/>
          <a:p>
            <a:r>
              <a:rPr lang="da-DK" sz="2800" dirty="0"/>
              <a:t>Illustration: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884" t="36162" r="26661" b="22626"/>
          <a:stretch/>
        </p:blipFill>
        <p:spPr>
          <a:xfrm>
            <a:off x="4067944" y="1414745"/>
            <a:ext cx="4104456" cy="523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1641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7DA8593-5BA7-45F3-B447-37FB2B9F7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9144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6918" y="645106"/>
            <a:ext cx="4930902" cy="1259894"/>
          </a:xfrm>
        </p:spPr>
        <p:txBody>
          <a:bodyPr>
            <a:normAutofit/>
          </a:bodyPr>
          <a:lstStyle/>
          <a:p>
            <a:r>
              <a:rPr lang="da-DK" sz="2800" dirty="0"/>
              <a:t>Hvirvelsøjlen/rygsøjlen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5CBF17-C0BF-49C1-8FB7-B43A3545D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86918" y="2133600"/>
            <a:ext cx="4930901" cy="3759253"/>
          </a:xfrm>
        </p:spPr>
        <p:txBody>
          <a:bodyPr>
            <a:normAutofit/>
          </a:bodyPr>
          <a:lstStyle/>
          <a:p>
            <a:r>
              <a:rPr lang="da-DK" dirty="0"/>
              <a:t>Mellem hvirvlerne findes </a:t>
            </a:r>
            <a:r>
              <a:rPr lang="da-DK" u="sng" dirty="0"/>
              <a:t>bruskskiver</a:t>
            </a:r>
            <a:r>
              <a:rPr lang="da-DK" dirty="0"/>
              <a:t> kaldet </a:t>
            </a:r>
            <a:r>
              <a:rPr lang="da-DK" dirty="0" err="1"/>
              <a:t>diski</a:t>
            </a:r>
            <a:r>
              <a:rPr lang="da-DK" dirty="0"/>
              <a:t> </a:t>
            </a:r>
            <a:br>
              <a:rPr lang="da-DK" dirty="0"/>
            </a:br>
            <a:r>
              <a:rPr lang="da-DK" dirty="0"/>
              <a:t>(en </a:t>
            </a:r>
            <a:r>
              <a:rPr lang="da-DK" dirty="0" err="1"/>
              <a:t>diskus</a:t>
            </a:r>
            <a:r>
              <a:rPr lang="da-DK" dirty="0"/>
              <a:t>)</a:t>
            </a:r>
            <a:br>
              <a:rPr lang="da-DK" dirty="0"/>
            </a:br>
            <a:endParaRPr lang="da-DK" dirty="0"/>
          </a:p>
          <a:p>
            <a:r>
              <a:rPr lang="da-DK" dirty="0" err="1"/>
              <a:t>Diski</a:t>
            </a:r>
            <a:r>
              <a:rPr lang="da-DK" dirty="0"/>
              <a:t> sikrer at rygsøjlen er </a:t>
            </a:r>
            <a:r>
              <a:rPr lang="da-DK" dirty="0" err="1"/>
              <a:t>støddæmpet</a:t>
            </a:r>
            <a:endParaRPr lang="da-DK" dirty="0"/>
          </a:p>
          <a:p>
            <a:endParaRPr lang="da-DK" dirty="0"/>
          </a:p>
          <a:p>
            <a:r>
              <a:rPr lang="da-DK" dirty="0"/>
              <a:t>Rygsøjlens S-form giver også en smule fjedring</a:t>
            </a:r>
          </a:p>
        </p:txBody>
      </p:sp>
      <p:pic>
        <p:nvPicPr>
          <p:cNvPr id="6" name="Billede 5" descr="Et billede, der indeholder handsker, handske, Sikkerhedshandske, hånd&#10;&#10;Automatisk genereret beskrivelse">
            <a:extLst>
              <a:ext uri="{FF2B5EF4-FFF2-40B4-BE49-F238E27FC236}">
                <a16:creationId xmlns:a16="http://schemas.microsoft.com/office/drawing/2014/main" id="{6EE4E799-AA34-AC39-778F-D1C4B0DAB1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577" y="4050675"/>
            <a:ext cx="2541578" cy="2541578"/>
          </a:xfrm>
          <a:prstGeom prst="rect">
            <a:avLst/>
          </a:prstGeom>
        </p:spPr>
      </p:pic>
      <p:sp>
        <p:nvSpPr>
          <p:cNvPr id="15" name="Freeform 11">
            <a:extLst>
              <a:ext uri="{FF2B5EF4-FFF2-40B4-BE49-F238E27FC236}">
                <a16:creationId xmlns:a16="http://schemas.microsoft.com/office/drawing/2014/main" id="{F5147F3F-3E4A-4255-8C92-856618C47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61223"/>
            <a:ext cx="77852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Billede 7" descr="Et billede, der indeholder kunst&#10;&#10;Automatisk genereret beskrivelse med lav tillid">
            <a:extLst>
              <a:ext uri="{FF2B5EF4-FFF2-40B4-BE49-F238E27FC236}">
                <a16:creationId xmlns:a16="http://schemas.microsoft.com/office/drawing/2014/main" id="{F4D8DFEE-1B06-06A3-D69D-4E7574975E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78797"/>
            <a:ext cx="3529758" cy="414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132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315200" cy="1154097"/>
          </a:xfrm>
        </p:spPr>
        <p:txBody>
          <a:bodyPr/>
          <a:lstStyle/>
          <a:p>
            <a:r>
              <a:rPr lang="da-DK" dirty="0"/>
              <a:t>Hvirvel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914400" y="1484785"/>
            <a:ext cx="7113984" cy="1944215"/>
          </a:xfrm>
        </p:spPr>
        <p:txBody>
          <a:bodyPr>
            <a:normAutofit fontScale="92500" lnSpcReduction="20000"/>
          </a:bodyPr>
          <a:lstStyle/>
          <a:p>
            <a:r>
              <a:rPr lang="da-DK" sz="2800" dirty="0"/>
              <a:t>En </a:t>
            </a:r>
            <a:r>
              <a:rPr lang="da-DK" sz="2800" u="sng" dirty="0"/>
              <a:t>hvirvel</a:t>
            </a:r>
            <a:r>
              <a:rPr lang="da-DK" sz="2800" dirty="0"/>
              <a:t> består af cylinderformet </a:t>
            </a:r>
            <a:r>
              <a:rPr lang="da-DK" sz="2800" dirty="0">
                <a:solidFill>
                  <a:schemeClr val="tx2"/>
                </a:solidFill>
              </a:rPr>
              <a:t>hvirvellegeme</a:t>
            </a:r>
            <a:r>
              <a:rPr lang="da-DK" sz="2800" dirty="0"/>
              <a:t> og </a:t>
            </a:r>
            <a:r>
              <a:rPr lang="da-DK" sz="2800" dirty="0" err="1">
                <a:solidFill>
                  <a:schemeClr val="tx2"/>
                </a:solidFill>
              </a:rPr>
              <a:t>benring</a:t>
            </a:r>
            <a:endParaRPr lang="da-DK" sz="2800" dirty="0">
              <a:solidFill>
                <a:schemeClr val="tx2"/>
              </a:solidFill>
            </a:endParaRPr>
          </a:p>
          <a:p>
            <a:endParaRPr lang="da-DK" sz="2800" dirty="0"/>
          </a:p>
          <a:p>
            <a:r>
              <a:rPr lang="da-DK" sz="2800" dirty="0" err="1"/>
              <a:t>Benring</a:t>
            </a:r>
            <a:r>
              <a:rPr lang="da-DK" sz="2800" dirty="0"/>
              <a:t> omkranser hulrum, der giver plads til </a:t>
            </a:r>
            <a:r>
              <a:rPr lang="da-DK" sz="2800" dirty="0">
                <a:solidFill>
                  <a:schemeClr val="tx2"/>
                </a:solidFill>
              </a:rPr>
              <a:t>rygmarven</a:t>
            </a:r>
          </a:p>
          <a:p>
            <a:endParaRPr lang="da-DK" sz="2800" dirty="0"/>
          </a:p>
          <a:p>
            <a:pPr marL="45720" indent="0">
              <a:buNone/>
            </a:pPr>
            <a:endParaRPr lang="da-DK" sz="2800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3" t="38384" r="22494" b="42626"/>
          <a:stretch/>
        </p:blipFill>
        <p:spPr>
          <a:xfrm rot="10800000">
            <a:off x="1187624" y="3410671"/>
            <a:ext cx="5832648" cy="3062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59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B6EF40-9BD2-10A9-123C-2AD18B798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Hvad skal I egentlig lære?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605A984-6C35-2D17-9C5A-EDDB33FD69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a-DK" dirty="0"/>
              <a:t>Navne på knogler og muskler. (udenadslære)</a:t>
            </a:r>
          </a:p>
          <a:p>
            <a:r>
              <a:rPr lang="da-DK" dirty="0"/>
              <a:t>Forskellige </a:t>
            </a:r>
            <a:r>
              <a:rPr lang="da-DK" dirty="0" err="1"/>
              <a:t>ledtyper</a:t>
            </a:r>
            <a:r>
              <a:rPr lang="da-DK" dirty="0"/>
              <a:t> og eksempler på dette.</a:t>
            </a:r>
          </a:p>
          <a:p>
            <a:r>
              <a:rPr lang="da-DK" dirty="0"/>
              <a:t>Ud fra en video, billedserie eller ”live” skal I kunne:</a:t>
            </a:r>
          </a:p>
          <a:p>
            <a:pPr lvl="1"/>
            <a:r>
              <a:rPr lang="da-DK" dirty="0"/>
              <a:t>Identificere, hvilke led, som er aktive og hvilken bevægelse, der forekommer i det/de berørte led.</a:t>
            </a:r>
          </a:p>
          <a:p>
            <a:pPr lvl="1"/>
            <a:r>
              <a:rPr lang="da-DK" dirty="0"/>
              <a:t>Hvilke muskler, der udfører arbejdet.</a:t>
            </a:r>
          </a:p>
          <a:p>
            <a:pPr lvl="1"/>
            <a:r>
              <a:rPr lang="da-DK" dirty="0"/>
              <a:t>Hvordan de forskellige muskler arbejder.</a:t>
            </a:r>
          </a:p>
          <a:p>
            <a:pPr lvl="1"/>
            <a:endParaRPr lang="da-DK" dirty="0"/>
          </a:p>
          <a:p>
            <a:r>
              <a:rPr lang="da-DK" dirty="0"/>
              <a:t>Tilsammen kaldes dette en ”Bevægelsesanalyse”.</a:t>
            </a:r>
          </a:p>
          <a:p>
            <a:pPr marL="0" indent="0">
              <a:buNone/>
            </a:pPr>
            <a:endParaRPr lang="da-DK" dirty="0"/>
          </a:p>
          <a:p>
            <a:r>
              <a:rPr lang="da-DK" dirty="0"/>
              <a:t>I skal kunne bruge bevægelsesanalysen til forbedring af jeres teknik og overvejelser over, hvilke specifikke træningsøvelser, der kunne være relevante for en forbedring af f.eks. kraften i et forhåndsslag med topspin.</a:t>
            </a:r>
          </a:p>
        </p:txBody>
      </p:sp>
    </p:spTree>
    <p:extLst>
      <p:ext uri="{BB962C8B-B14F-4D97-AF65-F5344CB8AC3E}">
        <p14:creationId xmlns:p14="http://schemas.microsoft.com/office/powerpoint/2010/main" val="37941842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315200" cy="1154097"/>
          </a:xfrm>
        </p:spPr>
        <p:txBody>
          <a:bodyPr/>
          <a:lstStyle/>
          <a:p>
            <a:r>
              <a:rPr lang="da-DK" dirty="0"/>
              <a:t>Hvirvel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914400" y="1484785"/>
            <a:ext cx="7315200" cy="2952327"/>
          </a:xfrm>
        </p:spPr>
        <p:txBody>
          <a:bodyPr>
            <a:normAutofit/>
          </a:bodyPr>
          <a:lstStyle/>
          <a:p>
            <a:r>
              <a:rPr lang="da-DK" sz="2600" dirty="0"/>
              <a:t>Fra </a:t>
            </a:r>
            <a:r>
              <a:rPr lang="da-DK" sz="2600" dirty="0" err="1"/>
              <a:t>benringen</a:t>
            </a:r>
            <a:r>
              <a:rPr lang="da-DK" sz="2600" dirty="0"/>
              <a:t> udgår tre tappe</a:t>
            </a:r>
          </a:p>
          <a:p>
            <a:r>
              <a:rPr lang="da-DK" sz="2600" dirty="0"/>
              <a:t>Desuden er der </a:t>
            </a:r>
            <a:r>
              <a:rPr lang="da-DK" sz="2600" dirty="0">
                <a:solidFill>
                  <a:schemeClr val="tx2"/>
                </a:solidFill>
              </a:rPr>
              <a:t>to øvre </a:t>
            </a:r>
            <a:r>
              <a:rPr lang="da-DK" sz="2600" dirty="0" err="1">
                <a:solidFill>
                  <a:schemeClr val="tx2"/>
                </a:solidFill>
              </a:rPr>
              <a:t>ledflader</a:t>
            </a:r>
            <a:r>
              <a:rPr lang="da-DK" sz="2600" dirty="0"/>
              <a:t>, der danner led med hvirvlen ovenfor</a:t>
            </a:r>
          </a:p>
          <a:p>
            <a:r>
              <a:rPr lang="da-DK" sz="2600" dirty="0">
                <a:solidFill>
                  <a:schemeClr val="tx2"/>
                </a:solidFill>
              </a:rPr>
              <a:t>To nedre </a:t>
            </a:r>
            <a:r>
              <a:rPr lang="da-DK" sz="2600" dirty="0" err="1">
                <a:solidFill>
                  <a:schemeClr val="tx2"/>
                </a:solidFill>
              </a:rPr>
              <a:t>ledflader</a:t>
            </a:r>
            <a:r>
              <a:rPr lang="da-DK" sz="2600" dirty="0"/>
              <a:t>, der danner led med hvirvlen nedenfor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3" t="38384" r="22494" b="42626"/>
          <a:stretch/>
        </p:blipFill>
        <p:spPr>
          <a:xfrm rot="10800000">
            <a:off x="1259632" y="4077072"/>
            <a:ext cx="5328592" cy="279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8658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F47D5427-AD6D-2987-5213-8777510B4F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altLang="da-DK"/>
              <a:t>Scheuermann syndrom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E5363D8B-4EBA-1A34-891C-2AE1F297F4C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da-DK" altLang="da-DK"/>
          </a:p>
        </p:txBody>
      </p:sp>
      <p:pic>
        <p:nvPicPr>
          <p:cNvPr id="9220" name="Picture 5" descr="fg278_2">
            <a:extLst>
              <a:ext uri="{FF2B5EF4-FFF2-40B4-BE49-F238E27FC236}">
                <a16:creationId xmlns:a16="http://schemas.microsoft.com/office/drawing/2014/main" id="{CB6D3D1C-533F-1406-2954-64AA02560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989138"/>
            <a:ext cx="5184775" cy="379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123E280B-D845-A731-DF0B-8510AA8A4F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altLang="da-DK"/>
              <a:t>Skoliose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32F4DBDF-1EBC-6E23-3253-A4906E4CF65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a-DK" altLang="da-DK"/>
              <a:t>Skæv ryg S eller C formet. Medfødt eller udvikles i børne/ungdomsårene.</a:t>
            </a:r>
          </a:p>
        </p:txBody>
      </p:sp>
      <p:pic>
        <p:nvPicPr>
          <p:cNvPr id="10244" name="Picture 5" descr="3270-46-skoliose2">
            <a:extLst>
              <a:ext uri="{FF2B5EF4-FFF2-40B4-BE49-F238E27FC236}">
                <a16:creationId xmlns:a16="http://schemas.microsoft.com/office/drawing/2014/main" id="{1970E339-1BAC-DEA9-F4EF-0BB05DE79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852936"/>
            <a:ext cx="2833688" cy="360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773E0426-EFE0-110E-3BAB-815040F290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altLang="da-DK"/>
              <a:t>Diskusprolaps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59D97998-C4FF-5AEB-36EA-2854F7B078C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a-DK" altLang="da-DK"/>
              <a:t>Akut eller ved slid</a:t>
            </a:r>
          </a:p>
        </p:txBody>
      </p:sp>
      <p:pic>
        <p:nvPicPr>
          <p:cNvPr id="8196" name="Picture 5" descr="neurokir_rygsoejlen_diskusprolaps">
            <a:extLst>
              <a:ext uri="{FF2B5EF4-FFF2-40B4-BE49-F238E27FC236}">
                <a16:creationId xmlns:a16="http://schemas.microsoft.com/office/drawing/2014/main" id="{0A0BB31A-BA69-E46E-A8C7-38DE4BA81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924175"/>
            <a:ext cx="336232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7" descr="diskusprolapsmellem4og5l%C3%A6ndevivl">
            <a:extLst>
              <a:ext uri="{FF2B5EF4-FFF2-40B4-BE49-F238E27FC236}">
                <a16:creationId xmlns:a16="http://schemas.microsoft.com/office/drawing/2014/main" id="{D8D54879-630C-584C-FA99-897376C25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844675"/>
            <a:ext cx="3916362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E1DE257F-92B3-5F47-7DEB-7EE3C6826A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altLang="da-DK" dirty="0"/>
              <a:t>Andre skader koblet til ryggen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2423400C-63F1-4AD9-DB5C-887FCD636BC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91680" y="1988840"/>
            <a:ext cx="7200799" cy="4392488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da-DK" altLang="da-DK" sz="1800" b="1" dirty="0"/>
              <a:t>Akut hold i ryggen</a:t>
            </a:r>
            <a:r>
              <a:rPr lang="da-DK" altLang="da-DK" sz="1800" dirty="0"/>
              <a:t> (hekseskud) – Et eller flere af rygsøjlens små led (</a:t>
            </a:r>
            <a:r>
              <a:rPr lang="da-DK" altLang="da-DK" sz="1800" dirty="0" err="1"/>
              <a:t>facetleddene</a:t>
            </a:r>
            <a:r>
              <a:rPr lang="da-DK" altLang="da-DK" sz="1800" dirty="0"/>
              <a:t> har sat sig fast. Overbelastet muskulatur o.a.</a:t>
            </a:r>
          </a:p>
          <a:p>
            <a:pPr eaLnBrk="1" hangingPunct="1">
              <a:lnSpc>
                <a:spcPct val="80000"/>
              </a:lnSpc>
            </a:pPr>
            <a:endParaRPr lang="da-DK" altLang="da-DK" sz="1800" dirty="0"/>
          </a:p>
          <a:p>
            <a:pPr eaLnBrk="1" hangingPunct="1">
              <a:lnSpc>
                <a:spcPct val="80000"/>
              </a:lnSpc>
            </a:pPr>
            <a:r>
              <a:rPr lang="da-DK" altLang="da-DK" sz="1800" b="1" dirty="0"/>
              <a:t>Ischias</a:t>
            </a:r>
            <a:r>
              <a:rPr lang="da-DK" altLang="da-DK" sz="1800" dirty="0"/>
              <a:t> – Smerter i lænden, som trækker ned til balden og muligvis bagsiden af benet (den store </a:t>
            </a:r>
            <a:r>
              <a:rPr lang="da-DK" altLang="da-DK" sz="1800" dirty="0" err="1"/>
              <a:t>ischias</a:t>
            </a:r>
            <a:r>
              <a:rPr lang="da-DK" altLang="da-DK" sz="1800" dirty="0"/>
              <a:t> nerve. Årsager mange).</a:t>
            </a:r>
          </a:p>
          <a:p>
            <a:pPr eaLnBrk="1" hangingPunct="1">
              <a:lnSpc>
                <a:spcPct val="80000"/>
              </a:lnSpc>
            </a:pPr>
            <a:endParaRPr lang="da-DK" altLang="da-DK" sz="1800" dirty="0"/>
          </a:p>
          <a:p>
            <a:pPr eaLnBrk="1" hangingPunct="1">
              <a:lnSpc>
                <a:spcPct val="80000"/>
              </a:lnSpc>
            </a:pPr>
            <a:r>
              <a:rPr lang="da-DK" altLang="da-DK" sz="1800" b="1" dirty="0"/>
              <a:t>Slidgigt</a:t>
            </a:r>
            <a:r>
              <a:rPr lang="da-DK" altLang="da-DK" sz="1800" dirty="0"/>
              <a:t> – Bruskskiver og led i rygsøjlen er slidte.</a:t>
            </a:r>
          </a:p>
          <a:p>
            <a:pPr eaLnBrk="1" hangingPunct="1">
              <a:lnSpc>
                <a:spcPct val="80000"/>
              </a:lnSpc>
            </a:pPr>
            <a:endParaRPr lang="da-DK" altLang="da-DK" sz="1800" dirty="0"/>
          </a:p>
          <a:p>
            <a:pPr eaLnBrk="1" hangingPunct="1">
              <a:lnSpc>
                <a:spcPct val="80000"/>
              </a:lnSpc>
            </a:pPr>
            <a:r>
              <a:rPr lang="da-DK" altLang="da-DK" sz="1800" b="1" dirty="0"/>
              <a:t>Myoser</a:t>
            </a:r>
            <a:r>
              <a:rPr lang="da-DK" altLang="da-DK" sz="1800" dirty="0"/>
              <a:t> – Muskler reagerer med spændinger grundet overbelastning (mange løft, skæve løft, psykiske problemer)</a:t>
            </a:r>
          </a:p>
          <a:p>
            <a:pPr eaLnBrk="1" hangingPunct="1">
              <a:lnSpc>
                <a:spcPct val="80000"/>
              </a:lnSpc>
            </a:pPr>
            <a:endParaRPr lang="da-DK" altLang="da-DK" sz="1800" dirty="0"/>
          </a:p>
          <a:p>
            <a:pPr eaLnBrk="1" hangingPunct="1">
              <a:lnSpc>
                <a:spcPct val="80000"/>
              </a:lnSpc>
            </a:pPr>
            <a:r>
              <a:rPr lang="da-DK" altLang="da-DK" sz="1800" b="1" dirty="0"/>
              <a:t>Lige ryg</a:t>
            </a:r>
            <a:r>
              <a:rPr lang="da-DK" altLang="da-DK" sz="1800" dirty="0"/>
              <a:t> – Ryggen er udrettet set fra siden. Ryggen bliver mere sårbar. </a:t>
            </a:r>
          </a:p>
          <a:p>
            <a:pPr eaLnBrk="1" hangingPunct="1">
              <a:lnSpc>
                <a:spcPct val="80000"/>
              </a:lnSpc>
            </a:pPr>
            <a:endParaRPr lang="da-DK" altLang="da-DK" sz="1800" dirty="0"/>
          </a:p>
          <a:p>
            <a:pPr eaLnBrk="1" hangingPunct="1">
              <a:lnSpc>
                <a:spcPct val="80000"/>
              </a:lnSpc>
            </a:pPr>
            <a:r>
              <a:rPr lang="da-DK" altLang="da-DK" sz="1800" b="1" dirty="0"/>
              <a:t>Forstuvninger og fibersprængninger</a:t>
            </a:r>
            <a:r>
              <a:rPr lang="da-DK" altLang="da-DK" sz="1800" dirty="0"/>
              <a:t> - kan ramme led og muskler ved pludselige overbelastninger.</a:t>
            </a:r>
          </a:p>
          <a:p>
            <a:pPr eaLnBrk="1" hangingPunct="1">
              <a:lnSpc>
                <a:spcPct val="80000"/>
              </a:lnSpc>
            </a:pPr>
            <a:endParaRPr lang="da-DK" altLang="da-DK" sz="1800" b="1" dirty="0"/>
          </a:p>
          <a:p>
            <a:pPr eaLnBrk="1" hangingPunct="1">
              <a:lnSpc>
                <a:spcPct val="80000"/>
              </a:lnSpc>
            </a:pPr>
            <a:r>
              <a:rPr lang="da-DK" altLang="da-DK" sz="1800" b="1" dirty="0"/>
              <a:t>Brud - </a:t>
            </a:r>
            <a:r>
              <a:rPr lang="da-DK" altLang="da-DK" sz="1800" b="1" dirty="0">
                <a:hlinkClick r:id="rId2"/>
              </a:rPr>
              <a:t>https://www.youtube.com/watch?v=ZJBvTYDSmo8</a:t>
            </a:r>
            <a:r>
              <a:rPr lang="da-DK" altLang="da-DK" sz="1800" b="1" dirty="0"/>
              <a:t> </a:t>
            </a:r>
          </a:p>
        </p:txBody>
      </p:sp>
      <p:pic>
        <p:nvPicPr>
          <p:cNvPr id="3" name="Billede 2" descr="Et billede, der indeholder cirkel, sort-hvid, kunst&#10;&#10;Automatisk genereret beskrivelse">
            <a:extLst>
              <a:ext uri="{FF2B5EF4-FFF2-40B4-BE49-F238E27FC236}">
                <a16:creationId xmlns:a16="http://schemas.microsoft.com/office/drawing/2014/main" id="{2E6AF333-9DE2-FD3E-2690-2CF726633D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60648"/>
            <a:ext cx="6858000" cy="6858000"/>
          </a:xfrm>
          <a:prstGeom prst="rect">
            <a:avLst/>
          </a:prstGeom>
        </p:spPr>
      </p:pic>
      <p:pic>
        <p:nvPicPr>
          <p:cNvPr id="5" name="Billede 4" descr="Et billede, der indeholder tekst, kunst, Røntgenbilleder&#10;&#10;Automatisk genereret beskrivelse">
            <a:extLst>
              <a:ext uri="{FF2B5EF4-FFF2-40B4-BE49-F238E27FC236}">
                <a16:creationId xmlns:a16="http://schemas.microsoft.com/office/drawing/2014/main" id="{42CDFAED-6BDB-7329-D8E6-159320512B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417" y="707357"/>
            <a:ext cx="4106176" cy="5675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2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2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D0D258-F279-4B04-BF95-26DF67530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RYG RÅD!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0FB8762-EA3B-44E8-A0A7-44A412DC69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Sid ordentligt på stolen eller træningsbolden</a:t>
            </a:r>
          </a:p>
          <a:p>
            <a:r>
              <a:rPr lang="da-DK" dirty="0"/>
              <a:t>Skift stilling tit</a:t>
            </a:r>
          </a:p>
          <a:p>
            <a:r>
              <a:rPr lang="da-DK" dirty="0"/>
              <a:t>Afpas bordets og stolens højde</a:t>
            </a:r>
          </a:p>
          <a:p>
            <a:r>
              <a:rPr lang="da-DK" dirty="0"/>
              <a:t>Sæt IKKE computeren langt ind på bordet!</a:t>
            </a:r>
          </a:p>
          <a:p>
            <a:r>
              <a:rPr lang="da-DK" dirty="0"/>
              <a:t>Tænk på hovedets position….</a:t>
            </a:r>
          </a:p>
          <a:p>
            <a:r>
              <a:rPr lang="da-DK" dirty="0"/>
              <a:t>Vær fysisk aktiv</a:t>
            </a:r>
          </a:p>
          <a:p>
            <a:r>
              <a:rPr lang="da-DK" dirty="0"/>
              <a:t>Træn din ryg</a:t>
            </a:r>
          </a:p>
          <a:p>
            <a:r>
              <a:rPr lang="da-DK" dirty="0"/>
              <a:t>Løft ordentligt eller……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560671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F4F8035D-5FF6-7A4F-43F9-A0B22E9090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altLang="da-DK"/>
              <a:t>Bevægelsesanalyse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58311EBC-B409-9867-3C28-BB01A05D210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da-DK" altLang="da-DK" dirty="0"/>
          </a:p>
          <a:p>
            <a:pPr eaLnBrk="1" hangingPunct="1"/>
            <a:r>
              <a:rPr lang="da-DK" altLang="da-DK" dirty="0"/>
              <a:t>Hvordan indgår bevægelsen</a:t>
            </a:r>
          </a:p>
          <a:p>
            <a:pPr eaLnBrk="1" hangingPunct="1"/>
            <a:r>
              <a:rPr lang="da-DK" altLang="da-DK" dirty="0"/>
              <a:t>Illustration/opdeling</a:t>
            </a:r>
          </a:p>
          <a:p>
            <a:pPr eaLnBrk="1" hangingPunct="1"/>
            <a:r>
              <a:rPr lang="da-DK" altLang="da-DK" dirty="0"/>
              <a:t>Analyse af leddet</a:t>
            </a:r>
          </a:p>
          <a:p>
            <a:pPr eaLnBrk="1" hangingPunct="1"/>
            <a:r>
              <a:rPr lang="da-DK" altLang="da-DK" dirty="0"/>
              <a:t>Analyse af musklerne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C3C16CDC-AE97-CF36-C1FC-6145EA719DB8}"/>
              </a:ext>
            </a:extLst>
          </p:cNvPr>
          <p:cNvSpPr txBox="1"/>
          <p:nvPr/>
        </p:nvSpPr>
        <p:spPr>
          <a:xfrm>
            <a:off x="899592" y="1272501"/>
            <a:ext cx="76348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Char char="●"/>
            </a:pPr>
            <a:r>
              <a:rPr lang="da-DK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Formål: </a:t>
            </a:r>
            <a:r>
              <a:rPr lang="da-DK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Bestemme hvilke led og muskler, der er særligt aktive i en bevægelse, samt hvordan de arbejder.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>
            <a:spLocks noGrp="1"/>
          </p:cNvSpPr>
          <p:nvPr>
            <p:ph type="title"/>
          </p:nvPr>
        </p:nvSpPr>
        <p:spPr>
          <a:xfrm>
            <a:off x="190509" y="404664"/>
            <a:ext cx="85206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b="1" dirty="0">
                <a:latin typeface="Roboto"/>
                <a:ea typeface="Roboto"/>
                <a:cs typeface="Roboto"/>
                <a:sym typeface="Roboto"/>
              </a:rPr>
              <a:t>Bevægelsesanalyse del 1. </a:t>
            </a:r>
            <a:r>
              <a:rPr lang="en" sz="2000" dirty="0">
                <a:latin typeface="Roboto"/>
                <a:ea typeface="Roboto"/>
                <a:cs typeface="Roboto"/>
                <a:sym typeface="Roboto"/>
              </a:rPr>
              <a:t>(10min)</a:t>
            </a:r>
            <a:endParaRPr sz="20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2060BFF6-2B58-6F0E-5BCA-8AF09E62D9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509" y="977364"/>
            <a:ext cx="8520600" cy="4555200"/>
          </a:xfrm>
        </p:spPr>
        <p:txBody>
          <a:bodyPr/>
          <a:lstStyle/>
          <a:p>
            <a:pPr>
              <a:buAutoNum type="arabicPeriod"/>
            </a:pPr>
            <a:r>
              <a:rPr lang="da-DK" dirty="0"/>
              <a:t>Udvælg 3 </a:t>
            </a:r>
            <a:r>
              <a:rPr lang="da-DK" dirty="0" err="1"/>
              <a:t>forskllige</a:t>
            </a:r>
            <a:r>
              <a:rPr lang="da-DK" dirty="0"/>
              <a:t> frames fra din skumtennisvideo, hvor du kigger på maksimalt 2 led.</a:t>
            </a:r>
          </a:p>
          <a:p>
            <a:pPr>
              <a:buAutoNum type="arabicPeriod"/>
            </a:pPr>
            <a:r>
              <a:rPr lang="da-DK" dirty="0"/>
              <a:t>Er der andre idrætsgrene, hvor denne bevægelse indgår?</a:t>
            </a:r>
          </a:p>
          <a:p>
            <a:pPr>
              <a:buAutoNum type="arabicPeriod"/>
            </a:pPr>
            <a:r>
              <a:rPr lang="da-DK" dirty="0"/>
              <a:t>Identificér, hvilke led (og knogler), der bevæges og overvej, hvilken type led det er.</a:t>
            </a:r>
          </a:p>
          <a:p>
            <a:pPr>
              <a:buAutoNum type="arabicPeriod"/>
            </a:pPr>
            <a:r>
              <a:rPr lang="da-DK" dirty="0"/>
              <a:t>Hvilken bevægelse foregår i de to led? (se de næste slides 23-36)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>
            <a:extLst>
              <a:ext uri="{FF2B5EF4-FFF2-40B4-BE49-F238E27FC236}">
                <a16:creationId xmlns:a16="http://schemas.microsoft.com/office/drawing/2014/main" id="{1818283B-EA09-1571-842D-431C1545B18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da-DK" altLang="da-DK" sz="4000"/>
              <a:t>LEDBEVÆGELSER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28FCE9B8-3955-FD40-BB31-22510492812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da-DK" altLang="da-DK"/>
              <a:t>Overkroppens bevægelser: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BF0CE6-502D-350A-1A13-7BC49BE668C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anchor="b"/>
          <a:lstStyle/>
          <a:p>
            <a:pPr eaLnBrk="1" hangingPunct="1"/>
            <a:r>
              <a:rPr lang="da-DK" altLang="da-DK" sz="2400"/>
              <a:t>LEDBEVÆGELSER</a:t>
            </a:r>
            <a:br>
              <a:rPr lang="da-DK" altLang="da-DK" sz="2400"/>
            </a:br>
            <a:r>
              <a:rPr lang="da-DK" altLang="da-DK" sz="2400"/>
              <a:t>Overkroppens bevægelser:</a:t>
            </a:r>
          </a:p>
        </p:txBody>
      </p:sp>
      <p:pic>
        <p:nvPicPr>
          <p:cNvPr id="14340" name="Picture 2" descr="Flexion">
            <a:extLst>
              <a:ext uri="{FF2B5EF4-FFF2-40B4-BE49-F238E27FC236}">
                <a16:creationId xmlns:a16="http://schemas.microsoft.com/office/drawing/2014/main" id="{F46E0DF7-B51C-1EF2-61FC-6DE512015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1"/>
          <a:stretch>
            <a:fillRect/>
          </a:stretch>
        </p:blipFill>
        <p:spPr bwMode="auto">
          <a:xfrm>
            <a:off x="900113" y="2276475"/>
            <a:ext cx="1871662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4" descr="Extension">
            <a:extLst>
              <a:ext uri="{FF2B5EF4-FFF2-40B4-BE49-F238E27FC236}">
                <a16:creationId xmlns:a16="http://schemas.microsoft.com/office/drawing/2014/main" id="{A190EC27-21BF-C4BF-8C9A-08C8FF8F6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1"/>
          <a:stretch>
            <a:fillRect/>
          </a:stretch>
        </p:blipFill>
        <p:spPr bwMode="auto">
          <a:xfrm>
            <a:off x="1116013" y="4581525"/>
            <a:ext cx="1584325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2" descr="Lateral Flexion">
            <a:extLst>
              <a:ext uri="{FF2B5EF4-FFF2-40B4-BE49-F238E27FC236}">
                <a16:creationId xmlns:a16="http://schemas.microsoft.com/office/drawing/2014/main" id="{BFD65984-1E12-2D51-74E9-3C95DA31B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73"/>
          <a:stretch>
            <a:fillRect/>
          </a:stretch>
        </p:blipFill>
        <p:spPr bwMode="auto">
          <a:xfrm>
            <a:off x="3203575" y="2133600"/>
            <a:ext cx="1976438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2" descr="Rotation">
            <a:extLst>
              <a:ext uri="{FF2B5EF4-FFF2-40B4-BE49-F238E27FC236}">
                <a16:creationId xmlns:a16="http://schemas.microsoft.com/office/drawing/2014/main" id="{8343F693-9279-5C77-C668-A02DD9666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67"/>
          <a:stretch>
            <a:fillRect/>
          </a:stretch>
        </p:blipFill>
        <p:spPr bwMode="auto">
          <a:xfrm>
            <a:off x="6011863" y="2133600"/>
            <a:ext cx="1728787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Tekstboks 7">
            <a:extLst>
              <a:ext uri="{FF2B5EF4-FFF2-40B4-BE49-F238E27FC236}">
                <a16:creationId xmlns:a16="http://schemas.microsoft.com/office/drawing/2014/main" id="{6F2E5093-ED26-4461-3F93-1B29181C3A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4221163"/>
            <a:ext cx="1727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>
                <a:latin typeface="Calibri" panose="020F0502020204030204" pitchFamily="34" charset="0"/>
              </a:rPr>
              <a:t>Foroverbøjning</a:t>
            </a:r>
          </a:p>
        </p:txBody>
      </p:sp>
      <p:sp>
        <p:nvSpPr>
          <p:cNvPr id="14345" name="Tekstboks 8">
            <a:extLst>
              <a:ext uri="{FF2B5EF4-FFF2-40B4-BE49-F238E27FC236}">
                <a16:creationId xmlns:a16="http://schemas.microsoft.com/office/drawing/2014/main" id="{AD8E4151-DE2E-92C4-1D3A-58FF8A6800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6237288"/>
            <a:ext cx="1727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>
                <a:latin typeface="Calibri" panose="020F0502020204030204" pitchFamily="34" charset="0"/>
              </a:rPr>
              <a:t>Bagudbøjning</a:t>
            </a:r>
          </a:p>
        </p:txBody>
      </p:sp>
      <p:sp>
        <p:nvSpPr>
          <p:cNvPr id="14346" name="Tekstboks 9">
            <a:extLst>
              <a:ext uri="{FF2B5EF4-FFF2-40B4-BE49-F238E27FC236}">
                <a16:creationId xmlns:a16="http://schemas.microsoft.com/office/drawing/2014/main" id="{D2C01570-4373-5E31-6092-8C45B4C20D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4221163"/>
            <a:ext cx="1727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>
                <a:latin typeface="Calibri" panose="020F0502020204030204" pitchFamily="34" charset="0"/>
              </a:rPr>
              <a:t>Sidebøjning</a:t>
            </a:r>
          </a:p>
        </p:txBody>
      </p:sp>
      <p:sp>
        <p:nvSpPr>
          <p:cNvPr id="14347" name="Tekstboks 10">
            <a:extLst>
              <a:ext uri="{FF2B5EF4-FFF2-40B4-BE49-F238E27FC236}">
                <a16:creationId xmlns:a16="http://schemas.microsoft.com/office/drawing/2014/main" id="{E0FF802F-A209-8812-0F61-20553A399D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3663" y="4365625"/>
            <a:ext cx="12239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>
                <a:latin typeface="Calibri" panose="020F0502020204030204" pitchFamily="34" charset="0"/>
              </a:rPr>
              <a:t>Rotation</a:t>
            </a:r>
          </a:p>
        </p:txBody>
      </p:sp>
      <p:pic>
        <p:nvPicPr>
          <p:cNvPr id="14348" name="Picture 2" descr="Flexion">
            <a:extLst>
              <a:ext uri="{FF2B5EF4-FFF2-40B4-BE49-F238E27FC236}">
                <a16:creationId xmlns:a16="http://schemas.microsoft.com/office/drawing/2014/main" id="{93685B7E-8590-DA60-D224-FB802ADB3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1"/>
          <a:stretch>
            <a:fillRect/>
          </a:stretch>
        </p:blipFill>
        <p:spPr bwMode="auto">
          <a:xfrm>
            <a:off x="900113" y="2276475"/>
            <a:ext cx="1871662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4" descr="Extension">
            <a:extLst>
              <a:ext uri="{FF2B5EF4-FFF2-40B4-BE49-F238E27FC236}">
                <a16:creationId xmlns:a16="http://schemas.microsoft.com/office/drawing/2014/main" id="{3F6286D8-99AA-5C65-1086-BEE740105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1"/>
          <a:stretch>
            <a:fillRect/>
          </a:stretch>
        </p:blipFill>
        <p:spPr bwMode="auto">
          <a:xfrm>
            <a:off x="1116013" y="4581525"/>
            <a:ext cx="1584325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Picture 2" descr="Lateral Flexion">
            <a:extLst>
              <a:ext uri="{FF2B5EF4-FFF2-40B4-BE49-F238E27FC236}">
                <a16:creationId xmlns:a16="http://schemas.microsoft.com/office/drawing/2014/main" id="{EEEA4BEB-C2B2-EF77-8546-B176978DA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73"/>
          <a:stretch>
            <a:fillRect/>
          </a:stretch>
        </p:blipFill>
        <p:spPr bwMode="auto">
          <a:xfrm>
            <a:off x="3203575" y="2133600"/>
            <a:ext cx="1976438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1" name="Picture 2" descr="Rotation">
            <a:extLst>
              <a:ext uri="{FF2B5EF4-FFF2-40B4-BE49-F238E27FC236}">
                <a16:creationId xmlns:a16="http://schemas.microsoft.com/office/drawing/2014/main" id="{5863EB5F-2F1A-0404-D982-DF653E341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67"/>
          <a:stretch>
            <a:fillRect/>
          </a:stretch>
        </p:blipFill>
        <p:spPr bwMode="auto">
          <a:xfrm>
            <a:off x="6011863" y="2133600"/>
            <a:ext cx="1728787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84047A-DFB6-F940-30D6-F1EA9A180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Læs dagens lektie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A9EA097-B402-A906-BD82-3ECCD75DAF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i="1" dirty="0"/>
              <a:t>”B - for bedre idræt”</a:t>
            </a:r>
            <a:r>
              <a:rPr lang="da-DK" dirty="0"/>
              <a:t> s.38-45 (knogler, led og muskelbevægelser)</a:t>
            </a:r>
          </a:p>
          <a:p>
            <a:r>
              <a:rPr lang="da-DK" i="1" dirty="0"/>
              <a:t>”B-for bedre idræt”</a:t>
            </a:r>
            <a:r>
              <a:rPr lang="da-DK" dirty="0"/>
              <a:t> s.65-66 (bevægelsesanalyse)</a:t>
            </a:r>
          </a:p>
        </p:txBody>
      </p:sp>
    </p:spTree>
    <p:extLst>
      <p:ext uri="{BB962C8B-B14F-4D97-AF65-F5344CB8AC3E}">
        <p14:creationId xmlns:p14="http://schemas.microsoft.com/office/powerpoint/2010/main" val="11801764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>
            <a:extLst>
              <a:ext uri="{FF2B5EF4-FFF2-40B4-BE49-F238E27FC236}">
                <a16:creationId xmlns:a16="http://schemas.microsoft.com/office/drawing/2014/main" id="{6A3A4B80-CFC9-3B95-2779-73181F9631F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da-DK" altLang="da-DK" sz="5400"/>
              <a:t>Hofteleddets bevægelse:</a:t>
            </a:r>
          </a:p>
        </p:txBody>
      </p:sp>
      <p:sp>
        <p:nvSpPr>
          <p:cNvPr id="15363" name="Rectangle 6">
            <a:extLst>
              <a:ext uri="{FF2B5EF4-FFF2-40B4-BE49-F238E27FC236}">
                <a16:creationId xmlns:a16="http://schemas.microsoft.com/office/drawing/2014/main" id="{91742ABA-4996-41C7-A6B9-0090531F643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da-DK" altLang="da-DK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>
            <a:extLst>
              <a:ext uri="{FF2B5EF4-FFF2-40B4-BE49-F238E27FC236}">
                <a16:creationId xmlns:a16="http://schemas.microsoft.com/office/drawing/2014/main" id="{0BCF0A73-E586-E65E-7E2E-C5482146F4F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anchor="b"/>
          <a:lstStyle/>
          <a:p>
            <a:pPr eaLnBrk="1" hangingPunct="1"/>
            <a:r>
              <a:rPr lang="da-DK" altLang="da-DK"/>
              <a:t>LEDBEVÆGELSER</a:t>
            </a:r>
          </a:p>
        </p:txBody>
      </p:sp>
      <p:pic>
        <p:nvPicPr>
          <p:cNvPr id="16388" name="Picture 3">
            <a:extLst>
              <a:ext uri="{FF2B5EF4-FFF2-40B4-BE49-F238E27FC236}">
                <a16:creationId xmlns:a16="http://schemas.microsoft.com/office/drawing/2014/main" id="{C362D81A-259F-7FA1-C7E2-1B62E5F51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989138"/>
            <a:ext cx="1728788" cy="23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kstboks 5">
            <a:extLst>
              <a:ext uri="{FF2B5EF4-FFF2-40B4-BE49-F238E27FC236}">
                <a16:creationId xmlns:a16="http://schemas.microsoft.com/office/drawing/2014/main" id="{483CE4C5-FC72-E9FF-2028-46630F9596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4221163"/>
            <a:ext cx="23764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>
                <a:latin typeface="Calibri" panose="020F0502020204030204" pitchFamily="34" charset="0"/>
              </a:rPr>
              <a:t>Fleksion/bøjning</a:t>
            </a:r>
          </a:p>
        </p:txBody>
      </p:sp>
      <p:pic>
        <p:nvPicPr>
          <p:cNvPr id="16390" name="Picture 4">
            <a:extLst>
              <a:ext uri="{FF2B5EF4-FFF2-40B4-BE49-F238E27FC236}">
                <a16:creationId xmlns:a16="http://schemas.microsoft.com/office/drawing/2014/main" id="{5F0023D9-0E4F-6896-EA57-D107111AC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50"/>
          <a:stretch>
            <a:fillRect/>
          </a:stretch>
        </p:blipFill>
        <p:spPr bwMode="auto">
          <a:xfrm>
            <a:off x="1258888" y="4508500"/>
            <a:ext cx="1152525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5">
            <a:extLst>
              <a:ext uri="{FF2B5EF4-FFF2-40B4-BE49-F238E27FC236}">
                <a16:creationId xmlns:a16="http://schemas.microsoft.com/office/drawing/2014/main" id="{F3B7DCA0-7D17-5580-09A4-0BD16ED3F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"/>
          <a:stretch>
            <a:fillRect/>
          </a:stretch>
        </p:blipFill>
        <p:spPr bwMode="auto">
          <a:xfrm>
            <a:off x="3851275" y="2133600"/>
            <a:ext cx="1087438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6">
            <a:extLst>
              <a:ext uri="{FF2B5EF4-FFF2-40B4-BE49-F238E27FC236}">
                <a16:creationId xmlns:a16="http://schemas.microsoft.com/office/drawing/2014/main" id="{02DB0F2C-CFB0-8ED0-921E-48197E4CD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85"/>
          <a:stretch>
            <a:fillRect/>
          </a:stretch>
        </p:blipFill>
        <p:spPr bwMode="auto">
          <a:xfrm>
            <a:off x="4067175" y="4581525"/>
            <a:ext cx="9048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8">
            <a:extLst>
              <a:ext uri="{FF2B5EF4-FFF2-40B4-BE49-F238E27FC236}">
                <a16:creationId xmlns:a16="http://schemas.microsoft.com/office/drawing/2014/main" id="{5BE26AA7-C5E1-5CCF-B9A6-61293A37F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133600"/>
            <a:ext cx="1455737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0">
            <a:extLst>
              <a:ext uri="{FF2B5EF4-FFF2-40B4-BE49-F238E27FC236}">
                <a16:creationId xmlns:a16="http://schemas.microsoft.com/office/drawing/2014/main" id="{CED2EDF3-06E8-68C7-9B17-823F2A727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437063"/>
            <a:ext cx="1533525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5" name="Tekstboks 13">
            <a:extLst>
              <a:ext uri="{FF2B5EF4-FFF2-40B4-BE49-F238E27FC236}">
                <a16:creationId xmlns:a16="http://schemas.microsoft.com/office/drawing/2014/main" id="{EC7DF64A-8EE2-E7CC-9F7E-1E763FD5DE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6165850"/>
            <a:ext cx="23764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>
                <a:latin typeface="Calibri" panose="020F0502020204030204" pitchFamily="34" charset="0"/>
              </a:rPr>
              <a:t>Ekstension/strækning</a:t>
            </a:r>
          </a:p>
        </p:txBody>
      </p:sp>
      <p:sp>
        <p:nvSpPr>
          <p:cNvPr id="16396" name="Tekstboks 14">
            <a:extLst>
              <a:ext uri="{FF2B5EF4-FFF2-40B4-BE49-F238E27FC236}">
                <a16:creationId xmlns:a16="http://schemas.microsoft.com/office/drawing/2014/main" id="{F45301EE-1461-326B-B705-9083188F7D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4221163"/>
            <a:ext cx="1584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>
                <a:latin typeface="Calibri" panose="020F0502020204030204" pitchFamily="34" charset="0"/>
              </a:rPr>
              <a:t>Udadrotation</a:t>
            </a:r>
          </a:p>
        </p:txBody>
      </p:sp>
      <p:sp>
        <p:nvSpPr>
          <p:cNvPr id="16397" name="Tekstboks 15">
            <a:extLst>
              <a:ext uri="{FF2B5EF4-FFF2-40B4-BE49-F238E27FC236}">
                <a16:creationId xmlns:a16="http://schemas.microsoft.com/office/drawing/2014/main" id="{BA9D658F-BAC7-E746-008C-C36EC69A2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6308725"/>
            <a:ext cx="172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>
                <a:latin typeface="Calibri" panose="020F0502020204030204" pitchFamily="34" charset="0"/>
              </a:rPr>
              <a:t>Indadrotation</a:t>
            </a:r>
          </a:p>
        </p:txBody>
      </p:sp>
      <p:sp>
        <p:nvSpPr>
          <p:cNvPr id="16398" name="Tekstboks 16">
            <a:extLst>
              <a:ext uri="{FF2B5EF4-FFF2-40B4-BE49-F238E27FC236}">
                <a16:creationId xmlns:a16="http://schemas.microsoft.com/office/drawing/2014/main" id="{C501B50D-D09B-8F9B-ACBD-411285067B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863" y="4149725"/>
            <a:ext cx="23764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>
                <a:latin typeface="Calibri" panose="020F0502020204030204" pitchFamily="34" charset="0"/>
              </a:rPr>
              <a:t>Adduktion/indadføring</a:t>
            </a:r>
          </a:p>
        </p:txBody>
      </p:sp>
      <p:sp>
        <p:nvSpPr>
          <p:cNvPr id="16399" name="Tekstboks 18">
            <a:extLst>
              <a:ext uri="{FF2B5EF4-FFF2-40B4-BE49-F238E27FC236}">
                <a16:creationId xmlns:a16="http://schemas.microsoft.com/office/drawing/2014/main" id="{6996B90E-F9D9-4554-CBEB-AF80F72415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8" y="6308725"/>
            <a:ext cx="2374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>
                <a:latin typeface="Calibri" panose="020F0502020204030204" pitchFamily="34" charset="0"/>
              </a:rPr>
              <a:t>Abduktion/udadføring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>
            <a:extLst>
              <a:ext uri="{FF2B5EF4-FFF2-40B4-BE49-F238E27FC236}">
                <a16:creationId xmlns:a16="http://schemas.microsoft.com/office/drawing/2014/main" id="{6EA74DAB-B2F2-B5B6-732B-13B4525C508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da-DK" altLang="da-DK"/>
              <a:t>Knæleddet</a:t>
            </a:r>
          </a:p>
        </p:txBody>
      </p:sp>
      <p:sp>
        <p:nvSpPr>
          <p:cNvPr id="17411" name="Rectangle 5">
            <a:extLst>
              <a:ext uri="{FF2B5EF4-FFF2-40B4-BE49-F238E27FC236}">
                <a16:creationId xmlns:a16="http://schemas.microsoft.com/office/drawing/2014/main" id="{92C5F480-9111-F4F6-E61A-21496CDDB0E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da-DK" altLang="da-DK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>
            <a:extLst>
              <a:ext uri="{FF2B5EF4-FFF2-40B4-BE49-F238E27FC236}">
                <a16:creationId xmlns:a16="http://schemas.microsoft.com/office/drawing/2014/main" id="{A70936B4-D4E1-2256-25D7-341DC4BFDFF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anchor="b"/>
          <a:lstStyle/>
          <a:p>
            <a:pPr eaLnBrk="1" hangingPunct="1"/>
            <a:r>
              <a:rPr lang="da-DK" altLang="da-DK"/>
              <a:t>LEDBEVÆGELSER</a:t>
            </a:r>
          </a:p>
        </p:txBody>
      </p:sp>
      <p:sp>
        <p:nvSpPr>
          <p:cNvPr id="18435" name="Pladsholder til indhold 2">
            <a:extLst>
              <a:ext uri="{FF2B5EF4-FFF2-40B4-BE49-F238E27FC236}">
                <a16:creationId xmlns:a16="http://schemas.microsoft.com/office/drawing/2014/main" id="{FA9A2520-6B50-78AC-0455-0F41C6CA41E9}"/>
              </a:ext>
            </a:extLst>
          </p:cNvPr>
          <p:cNvSpPr>
            <a:spLocks noGrp="1" noChangeArrowheads="1"/>
          </p:cNvSpPr>
          <p:nvPr>
            <p:ph sz="quarter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marL="273050" indent="-273050" eaLnBrk="1" hangingPunct="1"/>
            <a:r>
              <a:rPr lang="da-DK" altLang="da-DK"/>
              <a:t>Knæleddets bevægelse:</a:t>
            </a:r>
          </a:p>
        </p:txBody>
      </p:sp>
      <p:pic>
        <p:nvPicPr>
          <p:cNvPr id="18436" name="Picture 2">
            <a:extLst>
              <a:ext uri="{FF2B5EF4-FFF2-40B4-BE49-F238E27FC236}">
                <a16:creationId xmlns:a16="http://schemas.microsoft.com/office/drawing/2014/main" id="{33EDD570-6138-23FF-CDCE-2FB2DC43A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492375"/>
            <a:ext cx="3311525" cy="272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3">
            <a:extLst>
              <a:ext uri="{FF2B5EF4-FFF2-40B4-BE49-F238E27FC236}">
                <a16:creationId xmlns:a16="http://schemas.microsoft.com/office/drawing/2014/main" id="{60DC8625-C7DC-70AE-80B7-00D3984F2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565400"/>
            <a:ext cx="3384550" cy="242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kstboks 5">
            <a:extLst>
              <a:ext uri="{FF2B5EF4-FFF2-40B4-BE49-F238E27FC236}">
                <a16:creationId xmlns:a16="http://schemas.microsoft.com/office/drawing/2014/main" id="{AFE7F11F-BAFF-55C7-3CA8-6DBA9F5646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5157788"/>
            <a:ext cx="21605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>
                <a:latin typeface="Calibri" panose="020F0502020204030204" pitchFamily="34" charset="0"/>
              </a:rPr>
              <a:t>Fleksion/bøjning</a:t>
            </a:r>
          </a:p>
        </p:txBody>
      </p:sp>
      <p:sp>
        <p:nvSpPr>
          <p:cNvPr id="18439" name="Tekstboks 6">
            <a:extLst>
              <a:ext uri="{FF2B5EF4-FFF2-40B4-BE49-F238E27FC236}">
                <a16:creationId xmlns:a16="http://schemas.microsoft.com/office/drawing/2014/main" id="{0F283B9F-A994-B70C-8EBC-41D65ECB48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4797425"/>
            <a:ext cx="2447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>
                <a:latin typeface="Calibri" panose="020F0502020204030204" pitchFamily="34" charset="0"/>
              </a:rPr>
              <a:t>Ekstension/strækning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>
            <a:extLst>
              <a:ext uri="{FF2B5EF4-FFF2-40B4-BE49-F238E27FC236}">
                <a16:creationId xmlns:a16="http://schemas.microsoft.com/office/drawing/2014/main" id="{1A0344B0-DED8-D8CE-80B4-46B803FA2A9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da-DK" altLang="da-DK"/>
              <a:t>Fodleddet</a:t>
            </a:r>
          </a:p>
        </p:txBody>
      </p:sp>
      <p:sp>
        <p:nvSpPr>
          <p:cNvPr id="19459" name="Rectangle 5">
            <a:extLst>
              <a:ext uri="{FF2B5EF4-FFF2-40B4-BE49-F238E27FC236}">
                <a16:creationId xmlns:a16="http://schemas.microsoft.com/office/drawing/2014/main" id="{61669A71-20A3-A606-6C2C-5741AA4F970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da-DK" altLang="da-DK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>
            <a:extLst>
              <a:ext uri="{FF2B5EF4-FFF2-40B4-BE49-F238E27FC236}">
                <a16:creationId xmlns:a16="http://schemas.microsoft.com/office/drawing/2014/main" id="{7F726735-3CA0-0CF7-B8A8-551CAA71C02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anchor="b"/>
          <a:lstStyle/>
          <a:p>
            <a:pPr eaLnBrk="1" hangingPunct="1"/>
            <a:r>
              <a:rPr lang="da-DK" altLang="da-DK"/>
              <a:t>LEDBEVÆGELSER</a:t>
            </a:r>
          </a:p>
        </p:txBody>
      </p:sp>
      <p:sp>
        <p:nvSpPr>
          <p:cNvPr id="20483" name="Pladsholder til indhold 2">
            <a:extLst>
              <a:ext uri="{FF2B5EF4-FFF2-40B4-BE49-F238E27FC236}">
                <a16:creationId xmlns:a16="http://schemas.microsoft.com/office/drawing/2014/main" id="{3DCD9157-A0B3-EABF-C113-5E4E9FEDC7C2}"/>
              </a:ext>
            </a:extLst>
          </p:cNvPr>
          <p:cNvSpPr>
            <a:spLocks noGrp="1" noChangeArrowheads="1"/>
          </p:cNvSpPr>
          <p:nvPr>
            <p:ph sz="quarter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marL="273050" indent="-273050" eaLnBrk="1" hangingPunct="1"/>
            <a:r>
              <a:rPr lang="da-DK" altLang="da-DK" dirty="0"/>
              <a:t>Ankelleddets bevægelse:</a:t>
            </a:r>
          </a:p>
        </p:txBody>
      </p:sp>
      <p:pic>
        <p:nvPicPr>
          <p:cNvPr id="20484" name="Picture 2">
            <a:extLst>
              <a:ext uri="{FF2B5EF4-FFF2-40B4-BE49-F238E27FC236}">
                <a16:creationId xmlns:a16="http://schemas.microsoft.com/office/drawing/2014/main" id="{71145AF9-88B7-2572-C9C0-6184B57EB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43"/>
          <a:stretch>
            <a:fillRect/>
          </a:stretch>
        </p:blipFill>
        <p:spPr bwMode="auto">
          <a:xfrm>
            <a:off x="827088" y="2060575"/>
            <a:ext cx="2232025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3">
            <a:extLst>
              <a:ext uri="{FF2B5EF4-FFF2-40B4-BE49-F238E27FC236}">
                <a16:creationId xmlns:a16="http://schemas.microsoft.com/office/drawing/2014/main" id="{DF22817B-9588-A337-3C6D-7B60702A2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00"/>
          <a:stretch>
            <a:fillRect/>
          </a:stretch>
        </p:blipFill>
        <p:spPr bwMode="auto">
          <a:xfrm>
            <a:off x="900113" y="4652963"/>
            <a:ext cx="2503487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Tekstboks 7">
            <a:extLst>
              <a:ext uri="{FF2B5EF4-FFF2-40B4-BE49-F238E27FC236}">
                <a16:creationId xmlns:a16="http://schemas.microsoft.com/office/drawing/2014/main" id="{21B2C898-0D02-4DC2-B97D-43CAE5D62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4076700"/>
            <a:ext cx="25923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>
                <a:latin typeface="Calibri" panose="020F0502020204030204" pitchFamily="34" charset="0"/>
              </a:rPr>
              <a:t>Dorsalfleksion/bøjning</a:t>
            </a:r>
          </a:p>
        </p:txBody>
      </p:sp>
      <p:sp>
        <p:nvSpPr>
          <p:cNvPr id="20489" name="Tekstboks 8">
            <a:extLst>
              <a:ext uri="{FF2B5EF4-FFF2-40B4-BE49-F238E27FC236}">
                <a16:creationId xmlns:a16="http://schemas.microsoft.com/office/drawing/2014/main" id="{C6FB8D5B-7B4B-FA86-119C-4B0FE9EFFD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6237288"/>
            <a:ext cx="29511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>
                <a:latin typeface="Calibri" panose="020F0502020204030204" pitchFamily="34" charset="0"/>
              </a:rPr>
              <a:t>Plantar fleksion/strækning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>
            <a:extLst>
              <a:ext uri="{FF2B5EF4-FFF2-40B4-BE49-F238E27FC236}">
                <a16:creationId xmlns:a16="http://schemas.microsoft.com/office/drawing/2014/main" id="{02742EF2-B18E-9CE9-6FDA-83BF0F1B34E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da-DK" altLang="da-DK"/>
              <a:t>Skulderleddets bevægelser</a:t>
            </a:r>
          </a:p>
        </p:txBody>
      </p:sp>
      <p:sp>
        <p:nvSpPr>
          <p:cNvPr id="21507" name="Rectangle 5">
            <a:extLst>
              <a:ext uri="{FF2B5EF4-FFF2-40B4-BE49-F238E27FC236}">
                <a16:creationId xmlns:a16="http://schemas.microsoft.com/office/drawing/2014/main" id="{25DA156A-A95C-55C4-84B4-C46CED8A074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da-DK" altLang="da-DK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1">
            <a:extLst>
              <a:ext uri="{FF2B5EF4-FFF2-40B4-BE49-F238E27FC236}">
                <a16:creationId xmlns:a16="http://schemas.microsoft.com/office/drawing/2014/main" id="{7A3B31E9-2FAD-E218-AE1D-E6B749B9523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anchor="b"/>
          <a:lstStyle/>
          <a:p>
            <a:pPr eaLnBrk="1" hangingPunct="1"/>
            <a:r>
              <a:rPr lang="da-DK" altLang="da-DK"/>
              <a:t>LEDBEVÆGELSER</a:t>
            </a:r>
          </a:p>
        </p:txBody>
      </p:sp>
      <p:sp>
        <p:nvSpPr>
          <p:cNvPr id="22531" name="Pladsholder til indhold 2">
            <a:extLst>
              <a:ext uri="{FF2B5EF4-FFF2-40B4-BE49-F238E27FC236}">
                <a16:creationId xmlns:a16="http://schemas.microsoft.com/office/drawing/2014/main" id="{E55B5F58-8D83-A7CC-3EA5-A9BAB8065762}"/>
              </a:ext>
            </a:extLst>
          </p:cNvPr>
          <p:cNvSpPr>
            <a:spLocks noGrp="1" noChangeArrowheads="1"/>
          </p:cNvSpPr>
          <p:nvPr>
            <p:ph sz="quarter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marL="273050" indent="-273050" eaLnBrk="1" hangingPunct="1"/>
            <a:r>
              <a:rPr lang="da-DK" altLang="da-DK"/>
              <a:t>Skulderleddets bevægelse</a:t>
            </a:r>
          </a:p>
          <a:p>
            <a:pPr marL="273050" indent="-273050" eaLnBrk="1" hangingPunct="1">
              <a:buFontTx/>
              <a:buNone/>
            </a:pPr>
            <a:endParaRPr lang="da-DK" altLang="da-DK"/>
          </a:p>
        </p:txBody>
      </p:sp>
      <p:pic>
        <p:nvPicPr>
          <p:cNvPr id="22532" name="Picture 3">
            <a:extLst>
              <a:ext uri="{FF2B5EF4-FFF2-40B4-BE49-F238E27FC236}">
                <a16:creationId xmlns:a16="http://schemas.microsoft.com/office/drawing/2014/main" id="{22E939E2-2C76-E11A-46D9-70F297715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205038"/>
            <a:ext cx="6067425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>
            <a:extLst>
              <a:ext uri="{FF2B5EF4-FFF2-40B4-BE49-F238E27FC236}">
                <a16:creationId xmlns:a16="http://schemas.microsoft.com/office/drawing/2014/main" id="{D4555084-C97C-C685-C701-0799171EECC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da-DK" altLang="da-DK"/>
              <a:t>Albueleddet</a:t>
            </a:r>
          </a:p>
        </p:txBody>
      </p:sp>
      <p:sp>
        <p:nvSpPr>
          <p:cNvPr id="23555" name="Rectangle 5">
            <a:extLst>
              <a:ext uri="{FF2B5EF4-FFF2-40B4-BE49-F238E27FC236}">
                <a16:creationId xmlns:a16="http://schemas.microsoft.com/office/drawing/2014/main" id="{9EF27FCF-8F08-156A-F4EA-951E57F4E9B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da-DK" altLang="da-DK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el 1">
            <a:extLst>
              <a:ext uri="{FF2B5EF4-FFF2-40B4-BE49-F238E27FC236}">
                <a16:creationId xmlns:a16="http://schemas.microsoft.com/office/drawing/2014/main" id="{3DEF065F-9323-1A6A-3134-46E9DCFDCA1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anchor="b"/>
          <a:lstStyle/>
          <a:p>
            <a:pPr eaLnBrk="1" hangingPunct="1"/>
            <a:r>
              <a:rPr lang="da-DK" altLang="da-DK"/>
              <a:t>LEDBEVÆGELSER</a:t>
            </a:r>
          </a:p>
        </p:txBody>
      </p:sp>
      <p:sp>
        <p:nvSpPr>
          <p:cNvPr id="24579" name="Pladsholder til indhold 2">
            <a:extLst>
              <a:ext uri="{FF2B5EF4-FFF2-40B4-BE49-F238E27FC236}">
                <a16:creationId xmlns:a16="http://schemas.microsoft.com/office/drawing/2014/main" id="{C08ADBBB-AEC9-6418-DC1F-4FEC205B5080}"/>
              </a:ext>
            </a:extLst>
          </p:cNvPr>
          <p:cNvSpPr>
            <a:spLocks noGrp="1" noChangeArrowheads="1"/>
          </p:cNvSpPr>
          <p:nvPr>
            <p:ph sz="quarter" idx="4294967295"/>
          </p:nvPr>
        </p:nvSpPr>
        <p:spPr>
          <a:xfrm>
            <a:off x="0" y="1600200"/>
            <a:ext cx="4533900" cy="561975"/>
          </a:xfrm>
        </p:spPr>
        <p:txBody>
          <a:bodyPr/>
          <a:lstStyle/>
          <a:p>
            <a:pPr marL="273050" indent="-273050" eaLnBrk="1" hangingPunct="1"/>
            <a:r>
              <a:rPr lang="da-DK" altLang="da-DK"/>
              <a:t>Albueleddets bevægelse:</a:t>
            </a:r>
          </a:p>
        </p:txBody>
      </p:sp>
      <p:sp>
        <p:nvSpPr>
          <p:cNvPr id="24580" name="Tekstboks 5">
            <a:extLst>
              <a:ext uri="{FF2B5EF4-FFF2-40B4-BE49-F238E27FC236}">
                <a16:creationId xmlns:a16="http://schemas.microsoft.com/office/drawing/2014/main" id="{FB7E59AB-F358-0622-EB02-CE2D4BE544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6237288"/>
            <a:ext cx="28082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>
                <a:latin typeface="Calibri" panose="020F0502020204030204" pitchFamily="34" charset="0"/>
              </a:rPr>
              <a:t>Ekstension/strækning</a:t>
            </a:r>
          </a:p>
        </p:txBody>
      </p:sp>
      <p:pic>
        <p:nvPicPr>
          <p:cNvPr id="24581" name="Picture 2">
            <a:extLst>
              <a:ext uri="{FF2B5EF4-FFF2-40B4-BE49-F238E27FC236}">
                <a16:creationId xmlns:a16="http://schemas.microsoft.com/office/drawing/2014/main" id="{754A3051-3F76-E87B-9389-16F136581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084763"/>
            <a:ext cx="32194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3">
            <a:extLst>
              <a:ext uri="{FF2B5EF4-FFF2-40B4-BE49-F238E27FC236}">
                <a16:creationId xmlns:a16="http://schemas.microsoft.com/office/drawing/2014/main" id="{A6F67196-8675-CF31-59C3-B6AC28658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276475"/>
            <a:ext cx="1800225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Tekstboks 8">
            <a:extLst>
              <a:ext uri="{FF2B5EF4-FFF2-40B4-BE49-F238E27FC236}">
                <a16:creationId xmlns:a16="http://schemas.microsoft.com/office/drawing/2014/main" id="{C9288CE5-42E4-81F3-EB3E-AADF81322B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4508500"/>
            <a:ext cx="2305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>
                <a:latin typeface="Calibri" panose="020F0502020204030204" pitchFamily="34" charset="0"/>
              </a:rPr>
              <a:t>Fleksion/bøjning</a:t>
            </a:r>
          </a:p>
        </p:txBody>
      </p:sp>
      <p:pic>
        <p:nvPicPr>
          <p:cNvPr id="24584" name="Picture 4">
            <a:extLst>
              <a:ext uri="{FF2B5EF4-FFF2-40B4-BE49-F238E27FC236}">
                <a16:creationId xmlns:a16="http://schemas.microsoft.com/office/drawing/2014/main" id="{7E2B1AC8-6469-F489-284D-F6831D68B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781300"/>
            <a:ext cx="31242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5">
            <a:extLst>
              <a:ext uri="{FF2B5EF4-FFF2-40B4-BE49-F238E27FC236}">
                <a16:creationId xmlns:a16="http://schemas.microsoft.com/office/drawing/2014/main" id="{31B69C54-8549-73A1-B874-AB947B3E7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868863"/>
            <a:ext cx="284797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6" name="Tekstboks 11">
            <a:extLst>
              <a:ext uri="{FF2B5EF4-FFF2-40B4-BE49-F238E27FC236}">
                <a16:creationId xmlns:a16="http://schemas.microsoft.com/office/drawing/2014/main" id="{0AB731FB-9718-41D8-F791-E24557F866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3" y="3933825"/>
            <a:ext cx="23034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>
                <a:latin typeface="Calibri" panose="020F0502020204030204" pitchFamily="34" charset="0"/>
              </a:rPr>
              <a:t>Pronation</a:t>
            </a:r>
          </a:p>
        </p:txBody>
      </p:sp>
      <p:sp>
        <p:nvSpPr>
          <p:cNvPr id="24587" name="Tekstboks 12">
            <a:extLst>
              <a:ext uri="{FF2B5EF4-FFF2-40B4-BE49-F238E27FC236}">
                <a16:creationId xmlns:a16="http://schemas.microsoft.com/office/drawing/2014/main" id="{0B6890C8-78A9-822C-4EFB-83E5685029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5949950"/>
            <a:ext cx="2305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>
                <a:latin typeface="Calibri" panose="020F0502020204030204" pitchFamily="34" charset="0"/>
              </a:rPr>
              <a:t>Supination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7BB9ADF8-417A-FD2F-25A2-1303EDDCEE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da-DK" altLang="da-DK" sz="4000"/>
              <a:t>Hvad kan man bruge anatomi til?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C83E6B72-AD3A-5855-8BB6-CE629FAB14F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a-DK" altLang="da-DK" dirty="0"/>
              <a:t>Træning, herunder styrke, så træningen kan gøres specifik.</a:t>
            </a:r>
          </a:p>
          <a:p>
            <a:pPr eaLnBrk="1" hangingPunct="1"/>
            <a:r>
              <a:rPr lang="da-DK" altLang="da-DK" dirty="0"/>
              <a:t>Identifikation af en bevægelse.</a:t>
            </a:r>
          </a:p>
          <a:p>
            <a:pPr eaLnBrk="1" hangingPunct="1"/>
            <a:r>
              <a:rPr lang="da-DK" altLang="da-DK" dirty="0"/>
              <a:t>Fejlretning (badminton – </a:t>
            </a:r>
            <a:r>
              <a:rPr lang="da-DK" altLang="da-DK" dirty="0" err="1"/>
              <a:t>acc-decel</a:t>
            </a:r>
            <a:r>
              <a:rPr lang="da-DK" altLang="da-DK" dirty="0"/>
              <a:t>).</a:t>
            </a:r>
          </a:p>
          <a:p>
            <a:pPr eaLnBrk="1" hangingPunct="1"/>
            <a:r>
              <a:rPr lang="da-DK" altLang="da-DK" dirty="0"/>
              <a:t>Yderligere optimering af teknik (højdespring)</a:t>
            </a:r>
          </a:p>
          <a:p>
            <a:pPr eaLnBrk="1" hangingPunct="1"/>
            <a:r>
              <a:rPr lang="da-DK" altLang="da-DK" dirty="0"/>
              <a:t>Skadesforebyggende</a:t>
            </a:r>
          </a:p>
          <a:p>
            <a:pPr eaLnBrk="1" hangingPunct="1"/>
            <a:endParaRPr lang="da-DK" altLang="da-DK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>
            <a:extLst>
              <a:ext uri="{FF2B5EF4-FFF2-40B4-BE49-F238E27FC236}">
                <a16:creationId xmlns:a16="http://schemas.microsoft.com/office/drawing/2014/main" id="{4D6A8ED4-3E33-EC2B-1F15-C46CA023E8F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da-DK" altLang="da-DK"/>
              <a:t>Håndleddet</a:t>
            </a:r>
          </a:p>
        </p:txBody>
      </p:sp>
      <p:sp>
        <p:nvSpPr>
          <p:cNvPr id="25603" name="Rectangle 5">
            <a:extLst>
              <a:ext uri="{FF2B5EF4-FFF2-40B4-BE49-F238E27FC236}">
                <a16:creationId xmlns:a16="http://schemas.microsoft.com/office/drawing/2014/main" id="{932DA05F-83E0-954B-D5D0-98F4D30D808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da-DK" altLang="da-DK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>
            <a:extLst>
              <a:ext uri="{FF2B5EF4-FFF2-40B4-BE49-F238E27FC236}">
                <a16:creationId xmlns:a16="http://schemas.microsoft.com/office/drawing/2014/main" id="{C543172A-7EC5-2F81-1E4C-4C3CE5EC575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anchor="b"/>
          <a:lstStyle/>
          <a:p>
            <a:pPr eaLnBrk="1" hangingPunct="1"/>
            <a:r>
              <a:rPr lang="da-DK" altLang="da-DK"/>
              <a:t>LEDBEVÆGELSER</a:t>
            </a:r>
          </a:p>
        </p:txBody>
      </p:sp>
      <p:sp>
        <p:nvSpPr>
          <p:cNvPr id="26627" name="Pladsholder til indhold 2">
            <a:extLst>
              <a:ext uri="{FF2B5EF4-FFF2-40B4-BE49-F238E27FC236}">
                <a16:creationId xmlns:a16="http://schemas.microsoft.com/office/drawing/2014/main" id="{3D1F425B-5E4D-63C3-E916-AA04AEE6ECCF}"/>
              </a:ext>
            </a:extLst>
          </p:cNvPr>
          <p:cNvSpPr>
            <a:spLocks noGrp="1" noChangeArrowheads="1"/>
          </p:cNvSpPr>
          <p:nvPr>
            <p:ph sz="quarter" idx="4294967295"/>
          </p:nvPr>
        </p:nvSpPr>
        <p:spPr>
          <a:xfrm>
            <a:off x="0" y="1600200"/>
            <a:ext cx="4137025" cy="628650"/>
          </a:xfrm>
        </p:spPr>
        <p:txBody>
          <a:bodyPr/>
          <a:lstStyle/>
          <a:p>
            <a:pPr marL="273050" indent="-273050" eaLnBrk="1" hangingPunct="1"/>
            <a:r>
              <a:rPr lang="da-DK" altLang="da-DK"/>
              <a:t>Bevægelser i håndled:</a:t>
            </a:r>
          </a:p>
        </p:txBody>
      </p:sp>
      <p:pic>
        <p:nvPicPr>
          <p:cNvPr id="26628" name="Picture 2">
            <a:extLst>
              <a:ext uri="{FF2B5EF4-FFF2-40B4-BE49-F238E27FC236}">
                <a16:creationId xmlns:a16="http://schemas.microsoft.com/office/drawing/2014/main" id="{52C91EF9-69F6-F410-E26C-2015F3A0F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205038"/>
            <a:ext cx="2325687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3">
            <a:extLst>
              <a:ext uri="{FF2B5EF4-FFF2-40B4-BE49-F238E27FC236}">
                <a16:creationId xmlns:a16="http://schemas.microsoft.com/office/drawing/2014/main" id="{68ABFCC8-5889-9E68-A021-9712BA826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4508500"/>
            <a:ext cx="1682750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Tekstboks 5">
            <a:extLst>
              <a:ext uri="{FF2B5EF4-FFF2-40B4-BE49-F238E27FC236}">
                <a16:creationId xmlns:a16="http://schemas.microsoft.com/office/drawing/2014/main" id="{F07BDAD7-DD47-86C2-273D-E651BE2899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3933825"/>
            <a:ext cx="22320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>
                <a:latin typeface="Calibri" panose="020F0502020204030204" pitchFamily="34" charset="0"/>
              </a:rPr>
              <a:t>Fleksion/bøjning</a:t>
            </a:r>
          </a:p>
        </p:txBody>
      </p:sp>
      <p:sp>
        <p:nvSpPr>
          <p:cNvPr id="26631" name="Tekstboks 6">
            <a:extLst>
              <a:ext uri="{FF2B5EF4-FFF2-40B4-BE49-F238E27FC236}">
                <a16:creationId xmlns:a16="http://schemas.microsoft.com/office/drawing/2014/main" id="{C91AC7A3-6097-7DF3-BE38-B8254A26CE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6308725"/>
            <a:ext cx="2232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>
                <a:latin typeface="Calibri" panose="020F0502020204030204" pitchFamily="34" charset="0"/>
              </a:rPr>
              <a:t>Ekstension/strækning</a:t>
            </a:r>
          </a:p>
        </p:txBody>
      </p:sp>
      <p:pic>
        <p:nvPicPr>
          <p:cNvPr id="26632" name="Picture 4">
            <a:extLst>
              <a:ext uri="{FF2B5EF4-FFF2-40B4-BE49-F238E27FC236}">
                <a16:creationId xmlns:a16="http://schemas.microsoft.com/office/drawing/2014/main" id="{21A5C7FD-4C3F-FAA1-266E-66AF9D34D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773238"/>
            <a:ext cx="1520825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3" name="Tekstboks 8">
            <a:extLst>
              <a:ext uri="{FF2B5EF4-FFF2-40B4-BE49-F238E27FC236}">
                <a16:creationId xmlns:a16="http://schemas.microsoft.com/office/drawing/2014/main" id="{08A560EC-15E3-49D5-A1AC-34DA20DCAB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3933825"/>
            <a:ext cx="1584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>
                <a:latin typeface="Calibri" panose="020F0502020204030204" pitchFamily="34" charset="0"/>
              </a:rPr>
              <a:t>Indadføring</a:t>
            </a:r>
          </a:p>
        </p:txBody>
      </p:sp>
      <p:pic>
        <p:nvPicPr>
          <p:cNvPr id="26634" name="Picture 5">
            <a:extLst>
              <a:ext uri="{FF2B5EF4-FFF2-40B4-BE49-F238E27FC236}">
                <a16:creationId xmlns:a16="http://schemas.microsoft.com/office/drawing/2014/main" id="{A8174071-2AFF-ED52-69DA-CA82C836D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508500"/>
            <a:ext cx="20193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5" name="Tekstboks 10">
            <a:extLst>
              <a:ext uri="{FF2B5EF4-FFF2-40B4-BE49-F238E27FC236}">
                <a16:creationId xmlns:a16="http://schemas.microsoft.com/office/drawing/2014/main" id="{CC5CC69B-58EF-398B-2634-B8D2A0B917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6308725"/>
            <a:ext cx="1584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>
                <a:latin typeface="Calibri" panose="020F0502020204030204" pitchFamily="34" charset="0"/>
              </a:rPr>
              <a:t>Udadføring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491B121-12B5-4977-A064-636AB0B9B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9144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75FBF2C-BABD-4210-9553-080A40F86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918" y="645106"/>
            <a:ext cx="7685482" cy="125989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da-DK" sz="2800" dirty="0"/>
              <a:t>En muskel kan arbejde på en af de tre følgende måder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D05F70-AB3E-4472-B26B-EFE6A5A59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03213C9-364E-4900-A9B3-38C0B4CA2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408" y="1484784"/>
            <a:ext cx="5162411" cy="4408069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da-DK" sz="1700" b="1" dirty="0"/>
              <a:t>Koncentrisk</a:t>
            </a:r>
          </a:p>
          <a:p>
            <a:pPr lvl="1">
              <a:lnSpc>
                <a:spcPct val="90000"/>
              </a:lnSpc>
            </a:pPr>
            <a:r>
              <a:rPr lang="da-DK" sz="1700" dirty="0"/>
              <a:t>Musklens indre kraftudvikling overstiger objektets ydre kraft og musklen forkortes.</a:t>
            </a:r>
          </a:p>
          <a:p>
            <a:pPr>
              <a:lnSpc>
                <a:spcPct val="90000"/>
              </a:lnSpc>
            </a:pPr>
            <a:r>
              <a:rPr lang="da-DK" sz="1700" b="1" dirty="0"/>
              <a:t>Excentrisk</a:t>
            </a:r>
          </a:p>
          <a:p>
            <a:pPr lvl="1">
              <a:lnSpc>
                <a:spcPct val="90000"/>
              </a:lnSpc>
            </a:pPr>
            <a:r>
              <a:rPr lang="da-DK" sz="1700" dirty="0"/>
              <a:t>Objektets ydre kraft overstiger musklens indre kraftudvikling, hvilket vil føre til en ”forlængelse” af musklen.</a:t>
            </a:r>
          </a:p>
          <a:p>
            <a:pPr lvl="3">
              <a:lnSpc>
                <a:spcPct val="90000"/>
              </a:lnSpc>
            </a:pPr>
            <a:r>
              <a:rPr lang="da-DK" sz="1700" dirty="0"/>
              <a:t>Dette skal ikke forveksles med, at musklen ikke arbejder og dermed forlænges, hvis vægt eller tyngdekraft påvirker legemet.</a:t>
            </a:r>
          </a:p>
          <a:p>
            <a:pPr>
              <a:lnSpc>
                <a:spcPct val="90000"/>
              </a:lnSpc>
            </a:pPr>
            <a:r>
              <a:rPr lang="da-DK" sz="1700" b="1" dirty="0"/>
              <a:t>Isometrisk</a:t>
            </a:r>
          </a:p>
          <a:p>
            <a:pPr lvl="1">
              <a:lnSpc>
                <a:spcPct val="90000"/>
              </a:lnSpc>
            </a:pPr>
            <a:r>
              <a:rPr lang="da-DK" sz="1700" dirty="0"/>
              <a:t>Musklens indre kraftudvikling er lige så stor som objektets ydre påvirkning og musklens længde ændres ikke.</a:t>
            </a:r>
          </a:p>
        </p:txBody>
      </p:sp>
      <p:pic>
        <p:nvPicPr>
          <p:cNvPr id="4" name="Google Shape;150;p22">
            <a:extLst>
              <a:ext uri="{FF2B5EF4-FFF2-40B4-BE49-F238E27FC236}">
                <a16:creationId xmlns:a16="http://schemas.microsoft.com/office/drawing/2014/main" id="{08BCC2E4-0B4A-519B-4038-193E01990555}"/>
              </a:ext>
            </a:extLst>
          </p:cNvPr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5417819" y="1275053"/>
            <a:ext cx="2986091" cy="2314220"/>
          </a:xfrm>
          <a:prstGeom prst="rect">
            <a:avLst/>
          </a:prstGeom>
          <a:noFill/>
        </p:spPr>
      </p:pic>
      <p:sp>
        <p:nvSpPr>
          <p:cNvPr id="13" name="Freeform 11">
            <a:extLst>
              <a:ext uri="{FF2B5EF4-FFF2-40B4-BE49-F238E27FC236}">
                <a16:creationId xmlns:a16="http://schemas.microsoft.com/office/drawing/2014/main" id="{21F6BE39-9E37-45F0-B10C-92305CFB7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61223"/>
            <a:ext cx="77852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9666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1"/>
          <p:cNvSpPr txBox="1">
            <a:spLocks noGrp="1"/>
          </p:cNvSpPr>
          <p:nvPr>
            <p:ph type="title"/>
          </p:nvPr>
        </p:nvSpPr>
        <p:spPr>
          <a:xfrm>
            <a:off x="311700" y="13985"/>
            <a:ext cx="85206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3000" dirty="0">
                <a:latin typeface="Raleway"/>
                <a:ea typeface="Raleway"/>
                <a:cs typeface="Raleway"/>
                <a:sym typeface="Raleway"/>
              </a:rPr>
              <a:t>De vigtigste muskler, hvis I har glemt dem.</a:t>
            </a:r>
            <a:endParaRPr sz="3000" dirty="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44" name="Google Shape;14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24745"/>
            <a:ext cx="9036496" cy="57192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44D185-E7F8-7C70-73F8-3F77CBF2D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2. Del af bevægelsesanalysen.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64F31A5-4566-4957-5B95-0443D40B46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Hvilke muskler er aktive i bevægelsen, hvis der overhovedet er aktive muskler…</a:t>
            </a:r>
          </a:p>
          <a:p>
            <a:r>
              <a:rPr lang="da-DK" dirty="0"/>
              <a:t>Hvordan arbejder disse muskler: </a:t>
            </a:r>
          </a:p>
          <a:p>
            <a:pPr lvl="1"/>
            <a:r>
              <a:rPr lang="da-DK" dirty="0"/>
              <a:t>Koncentrisk</a:t>
            </a:r>
          </a:p>
          <a:p>
            <a:pPr lvl="1"/>
            <a:r>
              <a:rPr lang="da-DK" dirty="0"/>
              <a:t>Excentrisk</a:t>
            </a:r>
          </a:p>
          <a:p>
            <a:pPr lvl="1"/>
            <a:r>
              <a:rPr lang="da-DK" dirty="0"/>
              <a:t>Isometrisk</a:t>
            </a:r>
          </a:p>
        </p:txBody>
      </p:sp>
      <p:pic>
        <p:nvPicPr>
          <p:cNvPr id="4" name="Google Shape;137;p20">
            <a:extLst>
              <a:ext uri="{FF2B5EF4-FFF2-40B4-BE49-F238E27FC236}">
                <a16:creationId xmlns:a16="http://schemas.microsoft.com/office/drawing/2014/main" id="{3A6290D9-BB02-1779-6BA6-B810762B044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63888" y="3212976"/>
            <a:ext cx="5108925" cy="3402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93683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 txBox="1">
            <a:spLocks noGrp="1"/>
          </p:cNvSpPr>
          <p:nvPr>
            <p:ph type="title"/>
          </p:nvPr>
        </p:nvSpPr>
        <p:spPr>
          <a:xfrm>
            <a:off x="311700" y="1302275"/>
            <a:ext cx="85206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Begrebsliste. 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157" name="Google Shape;157;p23"/>
          <p:cNvGrpSpPr/>
          <p:nvPr/>
        </p:nvGrpSpPr>
        <p:grpSpPr>
          <a:xfrm>
            <a:off x="431942" y="2162125"/>
            <a:ext cx="3814598" cy="3787154"/>
            <a:chOff x="431925" y="1304875"/>
            <a:chExt cx="2628925" cy="3416400"/>
          </a:xfrm>
        </p:grpSpPr>
        <p:sp>
          <p:nvSpPr>
            <p:cNvPr id="158" name="Google Shape;158;p23"/>
            <p:cNvSpPr txBox="1"/>
            <p:nvPr/>
          </p:nvSpPr>
          <p:spPr>
            <a:xfrm>
              <a:off x="431925" y="1304875"/>
              <a:ext cx="2628900" cy="464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" name="Google Shape;159;p23"/>
            <p:cNvSpPr/>
            <p:nvPr/>
          </p:nvSpPr>
          <p:spPr>
            <a:xfrm>
              <a:off x="431950" y="1304875"/>
              <a:ext cx="2628900" cy="34164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60" name="Google Shape;160;p23"/>
          <p:cNvSpPr txBox="1">
            <a:spLocks noGrp="1"/>
          </p:cNvSpPr>
          <p:nvPr>
            <p:ph type="body" idx="4294967295"/>
          </p:nvPr>
        </p:nvSpPr>
        <p:spPr>
          <a:xfrm>
            <a:off x="431950" y="2162125"/>
            <a:ext cx="2494500" cy="461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Muskler </a:t>
            </a:r>
            <a:endParaRPr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1" name="Google Shape;161;p23"/>
          <p:cNvSpPr txBox="1">
            <a:spLocks noGrp="1"/>
          </p:cNvSpPr>
          <p:nvPr>
            <p:ph type="body" idx="4294967295"/>
          </p:nvPr>
        </p:nvSpPr>
        <p:spPr>
          <a:xfrm>
            <a:off x="508324" y="2707550"/>
            <a:ext cx="4063675" cy="3416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457200" indent="-301625">
              <a:spcBef>
                <a:spcPts val="0"/>
              </a:spcBef>
              <a:buClr>
                <a:schemeClr val="dk1"/>
              </a:buClr>
              <a:buSzPts val="1150"/>
              <a:buFont typeface="Raleway"/>
              <a:buChar char="●"/>
            </a:pPr>
            <a:r>
              <a:rPr lang="en" sz="115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Kontraktion (muskelspænding)</a:t>
            </a:r>
            <a:endParaRPr sz="1150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indent="-301625">
              <a:spcBef>
                <a:spcPts val="0"/>
              </a:spcBef>
              <a:buClr>
                <a:schemeClr val="dk1"/>
              </a:buClr>
              <a:buSzPts val="1150"/>
              <a:buFont typeface="Raleway"/>
              <a:buChar char="●"/>
            </a:pPr>
            <a:r>
              <a:rPr lang="en" sz="115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Koncentrisk </a:t>
            </a:r>
          </a:p>
          <a:p>
            <a:pPr marL="457200" indent="-301625">
              <a:spcBef>
                <a:spcPts val="0"/>
              </a:spcBef>
              <a:buClr>
                <a:schemeClr val="dk1"/>
              </a:buClr>
              <a:buSzPts val="1150"/>
              <a:buFont typeface="Raleway"/>
              <a:buChar char="●"/>
            </a:pPr>
            <a:r>
              <a:rPr lang="en" sz="115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Excentrisk </a:t>
            </a:r>
            <a:endParaRPr sz="1150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indent="-301625">
              <a:spcBef>
                <a:spcPts val="0"/>
              </a:spcBef>
              <a:buClr>
                <a:schemeClr val="dk1"/>
              </a:buClr>
              <a:buSzPts val="1150"/>
              <a:buFont typeface="Raleway"/>
              <a:buChar char="●"/>
            </a:pPr>
            <a:r>
              <a:rPr lang="en" sz="115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Isometrisk (samme længde)</a:t>
            </a:r>
            <a:endParaRPr sz="1150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indent="-301625">
              <a:spcBef>
                <a:spcPts val="0"/>
              </a:spcBef>
              <a:buClr>
                <a:schemeClr val="dk1"/>
              </a:buClr>
              <a:buSzPts val="1150"/>
              <a:buFont typeface="Raleway"/>
              <a:buChar char="●"/>
            </a:pPr>
            <a:r>
              <a:rPr lang="en" sz="115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Dynamisk (bevægende)</a:t>
            </a:r>
            <a:endParaRPr sz="1150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indent="-301625">
              <a:spcBef>
                <a:spcPts val="0"/>
              </a:spcBef>
              <a:buClr>
                <a:schemeClr val="dk1"/>
              </a:buClr>
              <a:buSzPts val="1150"/>
              <a:buFont typeface="Raleway"/>
              <a:buChar char="●"/>
            </a:pPr>
            <a:r>
              <a:rPr lang="en" sz="115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Statisk (ubevæget)</a:t>
            </a:r>
            <a:endParaRPr sz="1150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indent="-301625">
              <a:spcBef>
                <a:spcPts val="0"/>
              </a:spcBef>
              <a:buClr>
                <a:schemeClr val="dk1"/>
              </a:buClr>
              <a:buSzPts val="1150"/>
              <a:buFont typeface="Raleway"/>
              <a:buChar char="●"/>
            </a:pPr>
            <a:r>
              <a:rPr lang="en" sz="115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Agonist (Den primære muskel i bevægelsen)</a:t>
            </a:r>
            <a:endParaRPr sz="1150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indent="-301625">
              <a:spcBef>
                <a:spcPts val="0"/>
              </a:spcBef>
              <a:buClr>
                <a:schemeClr val="dk1"/>
              </a:buClr>
              <a:buSzPts val="1150"/>
              <a:buFont typeface="Raleway"/>
              <a:buChar char="●"/>
            </a:pPr>
            <a:r>
              <a:rPr lang="en" sz="115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Synergist (Den eller de sekundære muskler i bevægelsen)</a:t>
            </a:r>
            <a:endParaRPr sz="1150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indent="-301625">
              <a:spcBef>
                <a:spcPts val="0"/>
              </a:spcBef>
              <a:buClr>
                <a:schemeClr val="dk1"/>
              </a:buClr>
              <a:buSzPts val="1150"/>
              <a:buFont typeface="Raleway"/>
              <a:buChar char="●"/>
            </a:pPr>
            <a:r>
              <a:rPr lang="en" sz="115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Antagonist (Den eller de modarbejdende/bremsende muskler i bevægelsen)</a:t>
            </a:r>
            <a:endParaRPr sz="1150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indent="0">
              <a:spcBef>
                <a:spcPts val="0"/>
              </a:spcBef>
              <a:spcAft>
                <a:spcPts val="1600"/>
              </a:spcAft>
              <a:buNone/>
            </a:pPr>
            <a:endParaRPr sz="1600" dirty="0"/>
          </a:p>
        </p:txBody>
      </p:sp>
      <p:grpSp>
        <p:nvGrpSpPr>
          <p:cNvPr id="162" name="Google Shape;162;p23"/>
          <p:cNvGrpSpPr/>
          <p:nvPr/>
        </p:nvGrpSpPr>
        <p:grpSpPr>
          <a:xfrm>
            <a:off x="4252000" y="2162124"/>
            <a:ext cx="3992408" cy="3787155"/>
            <a:chOff x="3320450" y="1304875"/>
            <a:chExt cx="2632500" cy="3416400"/>
          </a:xfrm>
        </p:grpSpPr>
        <p:sp>
          <p:nvSpPr>
            <p:cNvPr id="163" name="Google Shape;163;p23"/>
            <p:cNvSpPr txBox="1"/>
            <p:nvPr/>
          </p:nvSpPr>
          <p:spPr>
            <a:xfrm>
              <a:off x="3324050" y="1304875"/>
              <a:ext cx="2628900" cy="464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" name="Google Shape;164;p23"/>
            <p:cNvSpPr/>
            <p:nvPr/>
          </p:nvSpPr>
          <p:spPr>
            <a:xfrm>
              <a:off x="3320450" y="1304875"/>
              <a:ext cx="2628900" cy="34164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65" name="Google Shape;165;p23"/>
          <p:cNvSpPr txBox="1">
            <a:spLocks noGrp="1"/>
          </p:cNvSpPr>
          <p:nvPr>
            <p:ph type="body" idx="4294967295"/>
          </p:nvPr>
        </p:nvSpPr>
        <p:spPr>
          <a:xfrm>
            <a:off x="4321000" y="2162125"/>
            <a:ext cx="2494500" cy="461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Led</a:t>
            </a:r>
            <a:endParaRPr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6" name="Google Shape;166;p23"/>
          <p:cNvSpPr txBox="1">
            <a:spLocks noGrp="1"/>
          </p:cNvSpPr>
          <p:nvPr>
            <p:ph type="body" idx="4294967295"/>
          </p:nvPr>
        </p:nvSpPr>
        <p:spPr>
          <a:xfrm>
            <a:off x="4328324" y="2707549"/>
            <a:ext cx="3628051" cy="315812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457200" indent="-301625">
              <a:spcBef>
                <a:spcPts val="0"/>
              </a:spcBef>
              <a:buClr>
                <a:schemeClr val="dk1"/>
              </a:buClr>
              <a:buSzPts val="1150"/>
              <a:buFont typeface="Raleway"/>
              <a:buChar char="●"/>
            </a:pPr>
            <a:r>
              <a:rPr lang="en" sz="115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Fleksion (bøjning)</a:t>
            </a:r>
            <a:endParaRPr sz="1150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indent="-301625">
              <a:spcBef>
                <a:spcPts val="0"/>
              </a:spcBef>
              <a:buClr>
                <a:schemeClr val="dk1"/>
              </a:buClr>
              <a:buSzPts val="1150"/>
              <a:buFont typeface="Raleway"/>
              <a:buChar char="●"/>
            </a:pPr>
            <a:r>
              <a:rPr lang="en" sz="115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Ekstension (strækning)</a:t>
            </a:r>
            <a:endParaRPr sz="1150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indent="-301625">
              <a:spcBef>
                <a:spcPts val="0"/>
              </a:spcBef>
              <a:buClr>
                <a:schemeClr val="dk1"/>
              </a:buClr>
              <a:buSzPts val="1150"/>
              <a:buFont typeface="Raleway"/>
              <a:buChar char="●"/>
            </a:pPr>
            <a:r>
              <a:rPr lang="en" sz="115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Rotation (drejning)</a:t>
            </a:r>
            <a:endParaRPr sz="1150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indent="-301625">
              <a:spcBef>
                <a:spcPts val="0"/>
              </a:spcBef>
              <a:buClr>
                <a:schemeClr val="dk1"/>
              </a:buClr>
              <a:buSzPts val="1150"/>
              <a:buFont typeface="Raleway"/>
              <a:buChar char="●"/>
            </a:pPr>
            <a:r>
              <a:rPr lang="en" sz="115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Abduktion (væk fra kroppens midte, udadførende bevægelser)</a:t>
            </a:r>
            <a:endParaRPr sz="1150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indent="-301625">
              <a:spcBef>
                <a:spcPts val="0"/>
              </a:spcBef>
              <a:buClr>
                <a:schemeClr val="dk1"/>
              </a:buClr>
              <a:buSzPts val="1150"/>
              <a:buFont typeface="Raleway"/>
              <a:buChar char="●"/>
            </a:pPr>
            <a:r>
              <a:rPr lang="en" sz="115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Adduktion (ind mod kroppens midte, indadførende bevægelser)</a:t>
            </a:r>
          </a:p>
          <a:p>
            <a:pPr marL="457200" indent="-301625">
              <a:spcBef>
                <a:spcPts val="0"/>
              </a:spcBef>
              <a:buClr>
                <a:schemeClr val="dk1"/>
              </a:buClr>
              <a:buSzPts val="1150"/>
              <a:buFont typeface="Raleway"/>
              <a:buChar char="●"/>
            </a:pPr>
            <a:r>
              <a:rPr lang="en" sz="115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Supination (udadrotation)</a:t>
            </a:r>
          </a:p>
          <a:p>
            <a:pPr marL="457200" indent="-301625">
              <a:spcBef>
                <a:spcPts val="0"/>
              </a:spcBef>
              <a:buClr>
                <a:schemeClr val="dk1"/>
              </a:buClr>
              <a:buSzPts val="1150"/>
              <a:buFont typeface="Raleway"/>
              <a:buChar char="●"/>
            </a:pPr>
            <a:r>
              <a:rPr lang="en" sz="115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Pronation (indadrotation)</a:t>
            </a:r>
            <a:endParaRPr sz="1150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indent="0">
              <a:spcBef>
                <a:spcPts val="0"/>
              </a:spcBef>
              <a:spcAft>
                <a:spcPts val="1600"/>
              </a:spcAft>
              <a:buNone/>
            </a:pPr>
            <a:endParaRPr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C8985164-FE72-3F01-495C-883578DBC8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da-DK" altLang="da-DK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8614FAB6-051C-7D1B-B813-C82B46131D9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da-DK" altLang="da-DK"/>
          </a:p>
        </p:txBody>
      </p:sp>
      <p:pic>
        <p:nvPicPr>
          <p:cNvPr id="4100" name="Picture 5" descr="btec">
            <a:extLst>
              <a:ext uri="{FF2B5EF4-FFF2-40B4-BE49-F238E27FC236}">
                <a16:creationId xmlns:a16="http://schemas.microsoft.com/office/drawing/2014/main" id="{843758A1-754B-5BAE-013A-C51E7456A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565400"/>
            <a:ext cx="47244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C5A04F8B-C0D1-EA33-EEF7-871FE5AC9D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45201" y="624110"/>
            <a:ext cx="6589199" cy="644650"/>
          </a:xfrm>
        </p:spPr>
        <p:txBody>
          <a:bodyPr/>
          <a:lstStyle/>
          <a:p>
            <a:pPr eaLnBrk="1" hangingPunct="1"/>
            <a:r>
              <a:rPr lang="da-DK" altLang="da-DK" dirty="0"/>
              <a:t>Eksempler</a:t>
            </a:r>
          </a:p>
        </p:txBody>
      </p:sp>
      <p:sp>
        <p:nvSpPr>
          <p:cNvPr id="5123" name="Pladsholder til indhold 2">
            <a:extLst>
              <a:ext uri="{FF2B5EF4-FFF2-40B4-BE49-F238E27FC236}">
                <a16:creationId xmlns:a16="http://schemas.microsoft.com/office/drawing/2014/main" id="{49972587-1E1B-A4C8-4E9F-126A5151A65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47665" y="1268760"/>
            <a:ext cx="6986736" cy="4642462"/>
          </a:xfrm>
        </p:spPr>
        <p:txBody>
          <a:bodyPr/>
          <a:lstStyle/>
          <a:p>
            <a:pPr eaLnBrk="1" hangingPunct="1"/>
            <a:r>
              <a:rPr lang="da-DK" altLang="da-DK" sz="2000" dirty="0"/>
              <a:t>Der var en tid inden ”The </a:t>
            </a:r>
            <a:r>
              <a:rPr lang="da-DK" altLang="da-DK" sz="2000" dirty="0" err="1"/>
              <a:t>Fosberry</a:t>
            </a:r>
            <a:r>
              <a:rPr lang="da-DK" altLang="da-DK" sz="2000" dirty="0"/>
              <a:t> flop” (Mexico city 1968)</a:t>
            </a:r>
          </a:p>
          <a:p>
            <a:pPr eaLnBrk="1" hangingPunct="1"/>
            <a:r>
              <a:rPr lang="da-DK" altLang="da-DK" sz="2000" dirty="0">
                <a:hlinkClick r:id="rId2"/>
              </a:rPr>
              <a:t>https://www.youtube.com/watch?v=CZsH46Ek2ao</a:t>
            </a:r>
            <a:endParaRPr lang="da-DK" altLang="da-DK" sz="2000" dirty="0"/>
          </a:p>
          <a:p>
            <a:pPr eaLnBrk="1" hangingPunct="1"/>
            <a:r>
              <a:rPr lang="da-DK" altLang="da-DK" dirty="0">
                <a:hlinkClick r:id="rId3"/>
              </a:rPr>
              <a:t>https://www.youtube.com/watch?v=1rQ8iEGd2jk</a:t>
            </a:r>
            <a:endParaRPr lang="da-DK" altLang="da-DK" sz="2000" dirty="0"/>
          </a:p>
          <a:p>
            <a:pPr eaLnBrk="1" hangingPunct="1"/>
            <a:r>
              <a:rPr lang="da-DK" altLang="da-DK" dirty="0">
                <a:hlinkClick r:id="rId4"/>
              </a:rPr>
              <a:t>https://www.youtube.com/watch?v=Fb6oNTkqxSc</a:t>
            </a:r>
            <a:endParaRPr lang="da-DK" altLang="da-DK" sz="2000" dirty="0"/>
          </a:p>
          <a:p>
            <a:pPr eaLnBrk="1" hangingPunct="1"/>
            <a:endParaRPr lang="da-DK" altLang="da-DK" dirty="0"/>
          </a:p>
          <a:p>
            <a:pPr eaLnBrk="1" hangingPunct="1"/>
            <a:endParaRPr lang="da-DK" altLang="da-DK" dirty="0"/>
          </a:p>
          <a:p>
            <a:pPr eaLnBrk="1" hangingPunct="1"/>
            <a:endParaRPr lang="da-DK" altLang="da-DK" dirty="0"/>
          </a:p>
        </p:txBody>
      </p:sp>
      <p:pic>
        <p:nvPicPr>
          <p:cNvPr id="4" name="Picture 7" descr="R">
            <a:extLst>
              <a:ext uri="{FF2B5EF4-FFF2-40B4-BE49-F238E27FC236}">
                <a16:creationId xmlns:a16="http://schemas.microsoft.com/office/drawing/2014/main" id="{4FB8868D-AB6C-4FDF-6DB1-31C0AD78E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989" y="3418178"/>
            <a:ext cx="2914650" cy="284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straddle">
            <a:extLst>
              <a:ext uri="{FF2B5EF4-FFF2-40B4-BE49-F238E27FC236}">
                <a16:creationId xmlns:a16="http://schemas.microsoft.com/office/drawing/2014/main" id="{AA726C18-C4C4-9D59-A467-D798B207B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56992"/>
            <a:ext cx="2790825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E800AB-B78B-40A4-37D2-E652DBDF4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751" y="624110"/>
            <a:ext cx="3102795" cy="128089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/>
              <a:t>Eksempel fra badminton, </a:t>
            </a:r>
            <a:br>
              <a:rPr lang="en-US" sz="2000"/>
            </a:br>
            <a:r>
              <a:rPr lang="en-US" sz="2000"/>
              <a:t>hvad gør man i praksis.</a:t>
            </a:r>
            <a:br>
              <a:rPr lang="en-US" sz="2000"/>
            </a:br>
            <a:endParaRPr lang="en-US" sz="2000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CB63F21D-86F1-F541-6156-AFBFD502FB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2967" y="2133600"/>
            <a:ext cx="3105579" cy="3777622"/>
          </a:xfrm>
        </p:spPr>
        <p:txBody>
          <a:bodyPr>
            <a:normAutofit/>
          </a:bodyPr>
          <a:lstStyle/>
          <a:p>
            <a:endParaRPr lang="en-US" sz="1400">
              <a:solidFill>
                <a:schemeClr val="tx1"/>
              </a:solidFill>
            </a:endParaRPr>
          </a:p>
        </p:txBody>
      </p:sp>
      <p:pic>
        <p:nvPicPr>
          <p:cNvPr id="5" name="Pladsholder til indhold 4" descr="Et billede, der indeholder person, tøj, sport, indendørs&#10;&#10;Automatisk genereret beskrivelse">
            <a:extLst>
              <a:ext uri="{FF2B5EF4-FFF2-40B4-BE49-F238E27FC236}">
                <a16:creationId xmlns:a16="http://schemas.microsoft.com/office/drawing/2014/main" id="{CFB082D2-901F-4A33-0C2C-61C4326AA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701" y="645106"/>
            <a:ext cx="4043192" cy="2698831"/>
          </a:xfrm>
          <a:prstGeom prst="rect">
            <a:avLst/>
          </a:prstGeom>
        </p:spPr>
      </p:pic>
      <p:pic>
        <p:nvPicPr>
          <p:cNvPr id="7" name="Billede 6" descr="Et billede, der indeholder fodtøj, skærmbillede, person, Lår&#10;&#10;Automatisk genereret beskrivelse">
            <a:extLst>
              <a:ext uri="{FF2B5EF4-FFF2-40B4-BE49-F238E27FC236}">
                <a16:creationId xmlns:a16="http://schemas.microsoft.com/office/drawing/2014/main" id="{1D137122-9603-3406-9AC1-C67E95C93C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530" y="3678511"/>
            <a:ext cx="4088720" cy="2044360"/>
          </a:xfrm>
          <a:prstGeom prst="rect">
            <a:avLst/>
          </a:prstGeo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1745A68A-0280-CB61-D335-43DBCBF35F0B}"/>
              </a:ext>
            </a:extLst>
          </p:cNvPr>
          <p:cNvSpPr txBox="1"/>
          <p:nvPr/>
        </p:nvSpPr>
        <p:spPr>
          <a:xfrm>
            <a:off x="486918" y="2133600"/>
            <a:ext cx="3841989" cy="37592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021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CD25866-F15D-40A4-AEC5-47C044637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0" y="228600"/>
            <a:ext cx="2138628" cy="6638625"/>
            <a:chOff x="2487613" y="285750"/>
            <a:chExt cx="2428875" cy="5654676"/>
          </a:xfrm>
        </p:grpSpPr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DCB8E995-36E8-40B6-82D4-F52DE2987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id="{DF54AEB5-68B5-46AE-B8F0-EEBE5DFED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E3F708CB-F094-4EE7-8AD5-A462F1DF8B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id="{ECFCFB22-E8B5-4FAC-A354-E7E0CE6F2B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id="{ED1DB3B4-A6DC-476F-986E-DF361EE842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3" name="Freeform 16">
              <a:extLst>
                <a:ext uri="{FF2B5EF4-FFF2-40B4-BE49-F238E27FC236}">
                  <a16:creationId xmlns:a16="http://schemas.microsoft.com/office/drawing/2014/main" id="{4EE13DFA-3489-4DE6-9154-34D9CB400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5CD12D51-F9A8-4CC9-B9C9-206EAFD8C1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5" name="Freeform 18">
              <a:extLst>
                <a:ext uri="{FF2B5EF4-FFF2-40B4-BE49-F238E27FC236}">
                  <a16:creationId xmlns:a16="http://schemas.microsoft.com/office/drawing/2014/main" id="{266B326C-1178-40F9-A265-6067D363B4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6" name="Freeform 19">
              <a:extLst>
                <a:ext uri="{FF2B5EF4-FFF2-40B4-BE49-F238E27FC236}">
                  <a16:creationId xmlns:a16="http://schemas.microsoft.com/office/drawing/2014/main" id="{12F3B319-F00B-4755-BC54-95511E21DB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7" name="Freeform 20">
              <a:extLst>
                <a:ext uri="{FF2B5EF4-FFF2-40B4-BE49-F238E27FC236}">
                  <a16:creationId xmlns:a16="http://schemas.microsoft.com/office/drawing/2014/main" id="{3079D7BD-8A3F-47F6-8407-D9DA96FF35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8" name="Freeform 21">
              <a:extLst>
                <a:ext uri="{FF2B5EF4-FFF2-40B4-BE49-F238E27FC236}">
                  <a16:creationId xmlns:a16="http://schemas.microsoft.com/office/drawing/2014/main" id="{1F97C31C-8585-43FB-924B-8ADD651233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9" name="Freeform 22">
              <a:extLst>
                <a:ext uri="{FF2B5EF4-FFF2-40B4-BE49-F238E27FC236}">
                  <a16:creationId xmlns:a16="http://schemas.microsoft.com/office/drawing/2014/main" id="{A33E1C89-7E74-49BF-A5D1-9A352ED03E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C4A17ED-96AA-44A6-A050-E1A7A1CDD9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412" y="-786"/>
            <a:ext cx="1767505" cy="6854040"/>
            <a:chOff x="6627813" y="194833"/>
            <a:chExt cx="1952625" cy="5678918"/>
          </a:xfrm>
        </p:grpSpPr>
        <p:sp>
          <p:nvSpPr>
            <p:cNvPr id="22" name="Freeform 27">
              <a:extLst>
                <a:ext uri="{FF2B5EF4-FFF2-40B4-BE49-F238E27FC236}">
                  <a16:creationId xmlns:a16="http://schemas.microsoft.com/office/drawing/2014/main" id="{FBB2A87E-3E24-4A6F-9FD8-0F1436D4D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3" name="Freeform 28">
              <a:extLst>
                <a:ext uri="{FF2B5EF4-FFF2-40B4-BE49-F238E27FC236}">
                  <a16:creationId xmlns:a16="http://schemas.microsoft.com/office/drawing/2014/main" id="{257F945B-2AA3-4328-BFF5-20DE64011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4" name="Freeform 29">
              <a:extLst>
                <a:ext uri="{FF2B5EF4-FFF2-40B4-BE49-F238E27FC236}">
                  <a16:creationId xmlns:a16="http://schemas.microsoft.com/office/drawing/2014/main" id="{E1A7230F-6A6F-403C-9D83-7176E28525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5" name="Freeform 30">
              <a:extLst>
                <a:ext uri="{FF2B5EF4-FFF2-40B4-BE49-F238E27FC236}">
                  <a16:creationId xmlns:a16="http://schemas.microsoft.com/office/drawing/2014/main" id="{E33E315A-9CB0-460E-A8B7-0A064BBFA0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" name="Freeform 31">
              <a:extLst>
                <a:ext uri="{FF2B5EF4-FFF2-40B4-BE49-F238E27FC236}">
                  <a16:creationId xmlns:a16="http://schemas.microsoft.com/office/drawing/2014/main" id="{22CAAD33-CFAD-4E61-82AE-0C6F838530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7" name="Freeform 32">
              <a:extLst>
                <a:ext uri="{FF2B5EF4-FFF2-40B4-BE49-F238E27FC236}">
                  <a16:creationId xmlns:a16="http://schemas.microsoft.com/office/drawing/2014/main" id="{1A20E13C-2540-4000-A13B-8F781100E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8" name="Freeform 33">
              <a:extLst>
                <a:ext uri="{FF2B5EF4-FFF2-40B4-BE49-F238E27FC236}">
                  <a16:creationId xmlns:a16="http://schemas.microsoft.com/office/drawing/2014/main" id="{51EF0A01-E03D-448B-B12E-D5BFC6D0D2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9" name="Freeform 34">
              <a:extLst>
                <a:ext uri="{FF2B5EF4-FFF2-40B4-BE49-F238E27FC236}">
                  <a16:creationId xmlns:a16="http://schemas.microsoft.com/office/drawing/2014/main" id="{58286A03-168E-477B-8876-2C53E4950D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0" name="Freeform 35">
              <a:extLst>
                <a:ext uri="{FF2B5EF4-FFF2-40B4-BE49-F238E27FC236}">
                  <a16:creationId xmlns:a16="http://schemas.microsoft.com/office/drawing/2014/main" id="{3DFFC705-1899-4E4C-AE76-F85BAF2F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1" name="Freeform 36">
              <a:extLst>
                <a:ext uri="{FF2B5EF4-FFF2-40B4-BE49-F238E27FC236}">
                  <a16:creationId xmlns:a16="http://schemas.microsoft.com/office/drawing/2014/main" id="{01C9598D-BDF6-4A24-83B6-4DCA4D134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2" name="Freeform 37">
              <a:extLst>
                <a:ext uri="{FF2B5EF4-FFF2-40B4-BE49-F238E27FC236}">
                  <a16:creationId xmlns:a16="http://schemas.microsoft.com/office/drawing/2014/main" id="{950C8213-67CD-4DEF-AA44-8BB3101392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3" name="Freeform 38">
              <a:extLst>
                <a:ext uri="{FF2B5EF4-FFF2-40B4-BE49-F238E27FC236}">
                  <a16:creationId xmlns:a16="http://schemas.microsoft.com/office/drawing/2014/main" id="{2016FE1D-E3EB-4CF6-809B-159872CC7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CE6C63DC-BAE4-42B6-8FDF-F6467C2D2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37" name="Freeform 6">
            <a:extLst>
              <a:ext uri="{FF2B5EF4-FFF2-40B4-BE49-F238E27FC236}">
                <a16:creationId xmlns:a16="http://schemas.microsoft.com/office/drawing/2014/main" id="{5BD23F8E-2E78-4C84-8EFB-FE6C8ACB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308489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da-DK"/>
          </a:p>
        </p:txBody>
      </p: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F81819F9-8CAC-4A6C-8F06-0482027F9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215CC6-9CC1-6613-D3D3-CC8A13AEB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796" y="1864865"/>
            <a:ext cx="6098663" cy="226278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800"/>
              <a:t>Vi starter lidt omvendt, da det er nemmere at forstå de få typer af muskelarbejde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A98CC08-AEC2-4E8F-8F52-0F5C6372D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138637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D1545E6-EB3C-4478-A661-A2CA963F12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0" y="228600"/>
            <a:ext cx="2138628" cy="6638625"/>
            <a:chOff x="2487613" y="285750"/>
            <a:chExt cx="2428875" cy="5654676"/>
          </a:xfrm>
          <a:solidFill>
            <a:schemeClr val="tx2">
              <a:lumMod val="60000"/>
              <a:lumOff val="40000"/>
              <a:alpha val="40000"/>
            </a:schemeClr>
          </a:solidFill>
        </p:grpSpPr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B2E5B960-0C5D-4F77-8E9F-9F3D883D83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45" name="Freeform 12">
              <a:extLst>
                <a:ext uri="{FF2B5EF4-FFF2-40B4-BE49-F238E27FC236}">
                  <a16:creationId xmlns:a16="http://schemas.microsoft.com/office/drawing/2014/main" id="{258E44FC-92AD-43A0-BB05-DB268C82D8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46" name="Freeform 13">
              <a:extLst>
                <a:ext uri="{FF2B5EF4-FFF2-40B4-BE49-F238E27FC236}">
                  <a16:creationId xmlns:a16="http://schemas.microsoft.com/office/drawing/2014/main" id="{C63D3083-A56C-4199-8DE0-63C8BE9EDF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47" name="Freeform 14">
              <a:extLst>
                <a:ext uri="{FF2B5EF4-FFF2-40B4-BE49-F238E27FC236}">
                  <a16:creationId xmlns:a16="http://schemas.microsoft.com/office/drawing/2014/main" id="{C7CD3581-635D-438F-A64F-68404E7AE0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48" name="Freeform 15">
              <a:extLst>
                <a:ext uri="{FF2B5EF4-FFF2-40B4-BE49-F238E27FC236}">
                  <a16:creationId xmlns:a16="http://schemas.microsoft.com/office/drawing/2014/main" id="{AD6904C0-211C-41A2-BDB8-3B07C90BBB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49" name="Freeform 16">
              <a:extLst>
                <a:ext uri="{FF2B5EF4-FFF2-40B4-BE49-F238E27FC236}">
                  <a16:creationId xmlns:a16="http://schemas.microsoft.com/office/drawing/2014/main" id="{B0837DA6-CAF9-4E78-A39E-6358EDE2B1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50" name="Freeform 17">
              <a:extLst>
                <a:ext uri="{FF2B5EF4-FFF2-40B4-BE49-F238E27FC236}">
                  <a16:creationId xmlns:a16="http://schemas.microsoft.com/office/drawing/2014/main" id="{0A99DD7D-3AB3-471E-842F-8AFEA09D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51" name="Freeform 18">
              <a:extLst>
                <a:ext uri="{FF2B5EF4-FFF2-40B4-BE49-F238E27FC236}">
                  <a16:creationId xmlns:a16="http://schemas.microsoft.com/office/drawing/2014/main" id="{9C70B0D4-92FE-478F-86BD-93BA2C4DFC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52" name="Freeform 19">
              <a:extLst>
                <a:ext uri="{FF2B5EF4-FFF2-40B4-BE49-F238E27FC236}">
                  <a16:creationId xmlns:a16="http://schemas.microsoft.com/office/drawing/2014/main" id="{C9156BE6-11D4-4696-9E3F-C325BFAC81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53" name="Freeform 20">
              <a:extLst>
                <a:ext uri="{FF2B5EF4-FFF2-40B4-BE49-F238E27FC236}">
                  <a16:creationId xmlns:a16="http://schemas.microsoft.com/office/drawing/2014/main" id="{4E667226-1D20-4A9D-BBE3-AC17EA436F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54" name="Freeform 21">
              <a:extLst>
                <a:ext uri="{FF2B5EF4-FFF2-40B4-BE49-F238E27FC236}">
                  <a16:creationId xmlns:a16="http://schemas.microsoft.com/office/drawing/2014/main" id="{2F87E3B6-5202-4434-9B26-42B46774F3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55" name="Freeform 22">
              <a:extLst>
                <a:ext uri="{FF2B5EF4-FFF2-40B4-BE49-F238E27FC236}">
                  <a16:creationId xmlns:a16="http://schemas.microsoft.com/office/drawing/2014/main" id="{AEA5E85F-F1F4-40E4-A62C-95324F674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0A75861-F6C5-44A9-B161-B03701CBD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412" y="-786"/>
            <a:ext cx="1767505" cy="6854040"/>
            <a:chOff x="6627813" y="194833"/>
            <a:chExt cx="1952625" cy="5678918"/>
          </a:xfrm>
          <a:solidFill>
            <a:schemeClr val="tx2">
              <a:lumMod val="75000"/>
              <a:alpha val="70000"/>
            </a:schemeClr>
          </a:solidFill>
        </p:grpSpPr>
        <p:sp>
          <p:nvSpPr>
            <p:cNvPr id="58" name="Freeform 27">
              <a:extLst>
                <a:ext uri="{FF2B5EF4-FFF2-40B4-BE49-F238E27FC236}">
                  <a16:creationId xmlns:a16="http://schemas.microsoft.com/office/drawing/2014/main" id="{72EE642D-4F69-47C0-99BA-CE43503573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59" name="Freeform 28">
              <a:extLst>
                <a:ext uri="{FF2B5EF4-FFF2-40B4-BE49-F238E27FC236}">
                  <a16:creationId xmlns:a16="http://schemas.microsoft.com/office/drawing/2014/main" id="{26178CE4-DA2D-46EA-AB8D-341C5AC563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60" name="Freeform 29">
              <a:extLst>
                <a:ext uri="{FF2B5EF4-FFF2-40B4-BE49-F238E27FC236}">
                  <a16:creationId xmlns:a16="http://schemas.microsoft.com/office/drawing/2014/main" id="{698E9F53-8381-4FA5-A510-846925D242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61" name="Freeform 30">
              <a:extLst>
                <a:ext uri="{FF2B5EF4-FFF2-40B4-BE49-F238E27FC236}">
                  <a16:creationId xmlns:a16="http://schemas.microsoft.com/office/drawing/2014/main" id="{B13CE284-F21E-411B-BB8E-9C03B853CE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62" name="Freeform 31">
              <a:extLst>
                <a:ext uri="{FF2B5EF4-FFF2-40B4-BE49-F238E27FC236}">
                  <a16:creationId xmlns:a16="http://schemas.microsoft.com/office/drawing/2014/main" id="{23DF4578-4703-437C-A797-2A2D0CEE5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63" name="Freeform 32">
              <a:extLst>
                <a:ext uri="{FF2B5EF4-FFF2-40B4-BE49-F238E27FC236}">
                  <a16:creationId xmlns:a16="http://schemas.microsoft.com/office/drawing/2014/main" id="{F878F330-AF64-4F8F-88FD-A4A408D6D3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64" name="Freeform 33">
              <a:extLst>
                <a:ext uri="{FF2B5EF4-FFF2-40B4-BE49-F238E27FC236}">
                  <a16:creationId xmlns:a16="http://schemas.microsoft.com/office/drawing/2014/main" id="{AC9B00BF-4FB7-42FA-BBBD-7DB54ED3F0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65" name="Freeform 34">
              <a:extLst>
                <a:ext uri="{FF2B5EF4-FFF2-40B4-BE49-F238E27FC236}">
                  <a16:creationId xmlns:a16="http://schemas.microsoft.com/office/drawing/2014/main" id="{BD3D64CA-2AAD-4609-8DAA-3EAD4609A6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66" name="Freeform 35">
              <a:extLst>
                <a:ext uri="{FF2B5EF4-FFF2-40B4-BE49-F238E27FC236}">
                  <a16:creationId xmlns:a16="http://schemas.microsoft.com/office/drawing/2014/main" id="{C669E05A-8550-4E91-B29E-E1912228E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67" name="Freeform 36">
              <a:extLst>
                <a:ext uri="{FF2B5EF4-FFF2-40B4-BE49-F238E27FC236}">
                  <a16:creationId xmlns:a16="http://schemas.microsoft.com/office/drawing/2014/main" id="{F8C1FD53-1E8F-46CA-BC2D-FCEC4DAE0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68" name="Freeform 37">
              <a:extLst>
                <a:ext uri="{FF2B5EF4-FFF2-40B4-BE49-F238E27FC236}">
                  <a16:creationId xmlns:a16="http://schemas.microsoft.com/office/drawing/2014/main" id="{CC97A31F-CFDE-4EA3-98F1-13FDD16702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69" name="Freeform 38">
              <a:extLst>
                <a:ext uri="{FF2B5EF4-FFF2-40B4-BE49-F238E27FC236}">
                  <a16:creationId xmlns:a16="http://schemas.microsoft.com/office/drawing/2014/main" id="{9E1540E7-E6C3-4907-B70A-B175683655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71" name="Freeform 11">
            <a:extLst>
              <a:ext uri="{FF2B5EF4-FFF2-40B4-BE49-F238E27FC236}">
                <a16:creationId xmlns:a16="http://schemas.microsoft.com/office/drawing/2014/main" id="{1310EFE2-B91D-47E7-B117-C2A802800A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19" y="3411452"/>
            <a:ext cx="823645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02691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>
          <a:extLst>
            <a:ext uri="{FF2B5EF4-FFF2-40B4-BE49-F238E27FC236}">
              <a16:creationId xmlns:a16="http://schemas.microsoft.com/office/drawing/2014/main" id="{1E5F29BE-CCEB-CE6E-42D0-4DA88990A7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1">
            <a:extLst>
              <a:ext uri="{FF2B5EF4-FFF2-40B4-BE49-F238E27FC236}">
                <a16:creationId xmlns:a16="http://schemas.microsoft.com/office/drawing/2014/main" id="{3F65B6FF-D03E-23E1-FF06-2B0EEA0EC46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13985"/>
            <a:ext cx="85206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dirty="0">
                <a:latin typeface="Raleway"/>
                <a:ea typeface="Raleway"/>
                <a:cs typeface="Raleway"/>
                <a:sym typeface="Raleway"/>
              </a:rPr>
              <a:t>De vigtigste muskler</a:t>
            </a:r>
            <a:endParaRPr dirty="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44" name="Google Shape;144;p21">
            <a:extLst>
              <a:ext uri="{FF2B5EF4-FFF2-40B4-BE49-F238E27FC236}">
                <a16:creationId xmlns:a16="http://schemas.microsoft.com/office/drawing/2014/main" id="{1A06F58A-B0E0-6907-6F50-3BB167E3CC1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24745"/>
            <a:ext cx="9036496" cy="57192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9732296"/>
      </p:ext>
    </p:extLst>
  </p:cSld>
  <p:clrMapOvr>
    <a:masterClrMapping/>
  </p:clrMapOvr>
</p:sld>
</file>

<file path=ppt/theme/theme1.xml><?xml version="1.0" encoding="utf-8"?>
<a:theme xmlns:a="http://schemas.openxmlformats.org/drawingml/2006/main" name="Visk">
  <a:themeElements>
    <a:clrScheme name="Visk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Vis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isk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501</TotalTime>
  <Words>1275</Words>
  <Application>Microsoft Office PowerPoint</Application>
  <PresentationFormat>Skærmshow (4:3)</PresentationFormat>
  <Paragraphs>208</Paragraphs>
  <Slides>45</Slides>
  <Notes>5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45</vt:i4>
      </vt:variant>
    </vt:vector>
  </HeadingPairs>
  <TitlesOfParts>
    <vt:vector size="52" baseType="lpstr">
      <vt:lpstr>Arial</vt:lpstr>
      <vt:lpstr>Calibri</vt:lpstr>
      <vt:lpstr>Century Gothic</vt:lpstr>
      <vt:lpstr>Raleway</vt:lpstr>
      <vt:lpstr>Roboto</vt:lpstr>
      <vt:lpstr>Wingdings 3</vt:lpstr>
      <vt:lpstr>Visk</vt:lpstr>
      <vt:lpstr>Anatomi og muskelfysiologi</vt:lpstr>
      <vt:lpstr>Hvad skal I egentlig lære?</vt:lpstr>
      <vt:lpstr>Læs dagens lektie</vt:lpstr>
      <vt:lpstr>Hvad kan man bruge anatomi til?</vt:lpstr>
      <vt:lpstr>PowerPoint-præsentation</vt:lpstr>
      <vt:lpstr>Eksempler</vt:lpstr>
      <vt:lpstr>Eksempel fra badminton,  hvad gør man i praksis. </vt:lpstr>
      <vt:lpstr>Vi starter lidt omvendt, da det er nemmere at forstå de få typer af muskelarbejde</vt:lpstr>
      <vt:lpstr>De vigtigste muskler</vt:lpstr>
      <vt:lpstr>En muskel kan arbejde på en af de tre følgende måder</vt:lpstr>
      <vt:lpstr>Lille arbejdsopgave </vt:lpstr>
      <vt:lpstr>Arbejdsopgave</vt:lpstr>
      <vt:lpstr>Ledtyper</vt:lpstr>
      <vt:lpstr>Op og stå! Et led kan lave følgende bevægelser</vt:lpstr>
      <vt:lpstr>Skelettet</vt:lpstr>
      <vt:lpstr>PowerPoint-præsentation</vt:lpstr>
      <vt:lpstr>Hvirvelsøjlen</vt:lpstr>
      <vt:lpstr>Hvirvelsøjlen/rygsøjlen</vt:lpstr>
      <vt:lpstr>Hvirvel</vt:lpstr>
      <vt:lpstr>Hvirvel</vt:lpstr>
      <vt:lpstr>Scheuermann syndrom</vt:lpstr>
      <vt:lpstr>Skoliose</vt:lpstr>
      <vt:lpstr>Diskusprolaps</vt:lpstr>
      <vt:lpstr>Andre skader koblet til ryggen</vt:lpstr>
      <vt:lpstr>RYG RÅD!</vt:lpstr>
      <vt:lpstr>Bevægelsesanalyse</vt:lpstr>
      <vt:lpstr>Bevægelsesanalyse del 1. (10min)</vt:lpstr>
      <vt:lpstr>LEDBEVÆGELSER</vt:lpstr>
      <vt:lpstr>LEDBEVÆGELSER Overkroppens bevægelser:</vt:lpstr>
      <vt:lpstr>Hofteleddets bevægelse:</vt:lpstr>
      <vt:lpstr>LEDBEVÆGELSER</vt:lpstr>
      <vt:lpstr>Knæleddet</vt:lpstr>
      <vt:lpstr>LEDBEVÆGELSER</vt:lpstr>
      <vt:lpstr>Fodleddet</vt:lpstr>
      <vt:lpstr>LEDBEVÆGELSER</vt:lpstr>
      <vt:lpstr>Skulderleddets bevægelser</vt:lpstr>
      <vt:lpstr>LEDBEVÆGELSER</vt:lpstr>
      <vt:lpstr>Albueleddet</vt:lpstr>
      <vt:lpstr>LEDBEVÆGELSER</vt:lpstr>
      <vt:lpstr>Håndleddet</vt:lpstr>
      <vt:lpstr>LEDBEVÆGELSER</vt:lpstr>
      <vt:lpstr>En muskel kan arbejde på en af de tre følgende måder</vt:lpstr>
      <vt:lpstr>De vigtigste muskler, hvis I har glemt dem.</vt:lpstr>
      <vt:lpstr>2. Del af bevægelsesanalysen.</vt:lpstr>
      <vt:lpstr>Begrebsliste.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Ole</dc:creator>
  <cp:lastModifiedBy>Ole Elstrøm</cp:lastModifiedBy>
  <cp:revision>54</cp:revision>
  <dcterms:created xsi:type="dcterms:W3CDTF">2011-09-28T06:36:06Z</dcterms:created>
  <dcterms:modified xsi:type="dcterms:W3CDTF">2025-10-21T12:30:17Z</dcterms:modified>
</cp:coreProperties>
</file>