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4" r:id="rId10"/>
    <p:sldId id="267" r:id="rId11"/>
    <p:sldId id="265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61EB42-1CC2-4A45-9796-5C8930EBF3EA}" v="1" dt="2025-10-27T06:43:13.1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gga Nørgaard Madsbøll" userId="3eea0757-9a96-4303-b32f-c3361534074e" providerId="ADAL" clId="{9AD265C6-3C5F-4B2A-B333-CD41DF8ADCEB}"/>
    <pc:docChg chg="addSld modSld">
      <pc:chgData name="Vigga Nørgaard Madsbøll" userId="3eea0757-9a96-4303-b32f-c3361534074e" providerId="ADAL" clId="{9AD265C6-3C5F-4B2A-B333-CD41DF8ADCEB}" dt="2025-10-27T06:47:47.162" v="88" actId="1076"/>
      <pc:docMkLst>
        <pc:docMk/>
      </pc:docMkLst>
      <pc:sldChg chg="addSp modSp new mod">
        <pc:chgData name="Vigga Nørgaard Madsbøll" userId="3eea0757-9a96-4303-b32f-c3361534074e" providerId="ADAL" clId="{9AD265C6-3C5F-4B2A-B333-CD41DF8ADCEB}" dt="2025-10-27T06:47:47.162" v="88" actId="1076"/>
        <pc:sldMkLst>
          <pc:docMk/>
          <pc:sldMk cId="2135580077" sldId="267"/>
        </pc:sldMkLst>
        <pc:spChg chg="add mod">
          <ac:chgData name="Vigga Nørgaard Madsbøll" userId="3eea0757-9a96-4303-b32f-c3361534074e" providerId="ADAL" clId="{9AD265C6-3C5F-4B2A-B333-CD41DF8ADCEB}" dt="2025-10-27T06:47:40.917" v="87" actId="1076"/>
          <ac:spMkLst>
            <pc:docMk/>
            <pc:sldMk cId="2135580077" sldId="267"/>
            <ac:spMk id="4" creationId="{EE1D0399-66E3-D2F9-0000-03792DF16ABB}"/>
          </ac:spMkLst>
        </pc:spChg>
        <pc:spChg chg="add mod">
          <ac:chgData name="Vigga Nørgaard Madsbøll" userId="3eea0757-9a96-4303-b32f-c3361534074e" providerId="ADAL" clId="{9AD265C6-3C5F-4B2A-B333-CD41DF8ADCEB}" dt="2025-10-27T06:47:47.162" v="88" actId="1076"/>
          <ac:spMkLst>
            <pc:docMk/>
            <pc:sldMk cId="2135580077" sldId="267"/>
            <ac:spMk id="5" creationId="{2539A426-29AF-FD8B-36C9-DFB6C27E0D0A}"/>
          </ac:spMkLst>
        </pc:spChg>
        <pc:picChg chg="add">
          <ac:chgData name="Vigga Nørgaard Madsbøll" userId="3eea0757-9a96-4303-b32f-c3361534074e" providerId="ADAL" clId="{9AD265C6-3C5F-4B2A-B333-CD41DF8ADCEB}" dt="2025-10-27T06:42:35.387" v="1" actId="22"/>
          <ac:picMkLst>
            <pc:docMk/>
            <pc:sldMk cId="2135580077" sldId="267"/>
            <ac:picMk id="3" creationId="{FEF45FBC-A877-E8CE-230F-BFD98BC8A8BD}"/>
          </ac:picMkLst>
        </pc:picChg>
        <pc:picChg chg="add mod">
          <ac:chgData name="Vigga Nørgaard Madsbøll" userId="3eea0757-9a96-4303-b32f-c3361534074e" providerId="ADAL" clId="{9AD265C6-3C5F-4B2A-B333-CD41DF8ADCEB}" dt="2025-10-27T06:47:36.282" v="86" actId="1076"/>
          <ac:picMkLst>
            <pc:docMk/>
            <pc:sldMk cId="2135580077" sldId="267"/>
            <ac:picMk id="7" creationId="{514479AC-4505-784B-0492-7D04AC4768A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10/27/2025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ndhed.dk/borger/patienthaandbogen/lunger/illustrationer/animationer/kol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A98D0E-0A7A-476B-9E75-BB1C67D2F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047" y="2386744"/>
            <a:ext cx="11217897" cy="1645920"/>
          </a:xfrm>
        </p:spPr>
        <p:txBody>
          <a:bodyPr/>
          <a:lstStyle/>
          <a:p>
            <a:r>
              <a:rPr lang="da-DK" u="sng" dirty="0"/>
              <a:t>K</a:t>
            </a:r>
            <a:r>
              <a:rPr lang="da-DK" dirty="0"/>
              <a:t>ronisk </a:t>
            </a:r>
            <a:r>
              <a:rPr lang="da-DK" u="sng" dirty="0"/>
              <a:t>O</a:t>
            </a:r>
            <a:r>
              <a:rPr lang="da-DK" dirty="0"/>
              <a:t>bstruktiv </a:t>
            </a:r>
            <a:r>
              <a:rPr lang="da-DK" u="sng" dirty="0"/>
              <a:t>l</a:t>
            </a:r>
            <a:r>
              <a:rPr lang="da-DK" dirty="0"/>
              <a:t>ungelidelse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86EB801E-2A64-4B13-AF27-F9F24B72844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9526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FEF45FBC-A877-E8CE-230F-BFD98BC8A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849" y="0"/>
            <a:ext cx="4404301" cy="6858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EE1D0399-66E3-D2F9-0000-03792DF16ABB}"/>
              </a:ext>
            </a:extLst>
          </p:cNvPr>
          <p:cNvSpPr/>
          <p:nvPr/>
        </p:nvSpPr>
        <p:spPr>
          <a:xfrm>
            <a:off x="821290" y="1308157"/>
            <a:ext cx="2984913" cy="10473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Behandling med Beta-2- receptoragonister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2539A426-29AF-FD8B-36C9-DFB6C27E0D0A}"/>
              </a:ext>
            </a:extLst>
          </p:cNvPr>
          <p:cNvSpPr/>
          <p:nvPr/>
        </p:nvSpPr>
        <p:spPr>
          <a:xfrm>
            <a:off x="8385797" y="1308156"/>
            <a:ext cx="2984913" cy="1047307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Behandling med </a:t>
            </a:r>
            <a:r>
              <a:rPr lang="da-DK" dirty="0" err="1"/>
              <a:t>glukokortikoider</a:t>
            </a:r>
            <a:r>
              <a:rPr lang="da-DK" dirty="0"/>
              <a:t> = binyrebarkhormon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514479AC-4505-784B-0492-7D04AC476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356" y="2590204"/>
            <a:ext cx="3562847" cy="4267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5800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956A4D-41F3-4B4A-9BF1-996A6E997A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Øvelsesvejledning til test for KOL?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D14FD42-08DB-4AD1-BF2A-2DFD67A4AA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4439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AB6F6C34-2D0F-42D8-81AB-9C1FB1478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665" t="29630" r="23251" b="26815"/>
          <a:stretch/>
        </p:blipFill>
        <p:spPr>
          <a:xfrm>
            <a:off x="483721" y="999241"/>
            <a:ext cx="11488319" cy="520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48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74C0B3-4DD5-4AB3-9DE4-68148A18E6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Animation af </a:t>
            </a:r>
            <a:r>
              <a:rPr lang="da-DK" dirty="0" err="1"/>
              <a:t>kol</a:t>
            </a:r>
            <a:endParaRPr lang="da-DK" dirty="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4617FE2-F548-4239-AD76-E495B9696F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>
                <a:hlinkClick r:id="rId2"/>
              </a:rPr>
              <a:t>https://www.sundhed.dk/borger/patienthaandbogen/lunger/illustrationer/animationer/</a:t>
            </a:r>
            <a:r>
              <a:rPr lang="da-DK">
                <a:hlinkClick r:id="rId2"/>
              </a:rPr>
              <a:t>kol/</a:t>
            </a:r>
            <a:endParaRPr lang="da-DK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77965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:a16="http://schemas.microsoft.com/office/drawing/2014/main" id="{919BEE3E-0D48-41AA-B144-D1671BABE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428750"/>
            <a:ext cx="5715000" cy="4000500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69FAE08A-D4F7-4144-8DDB-1DA52CF53353}"/>
              </a:ext>
            </a:extLst>
          </p:cNvPr>
          <p:cNvSpPr/>
          <p:nvPr/>
        </p:nvSpPr>
        <p:spPr>
          <a:xfrm>
            <a:off x="284480" y="375919"/>
            <a:ext cx="2647256" cy="1349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90 % af de der har KOL ryger eller har røget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2A9E322-879F-4972-B037-910E68A486DE}"/>
              </a:ext>
            </a:extLst>
          </p:cNvPr>
          <p:cNvSpPr/>
          <p:nvPr/>
        </p:nvSpPr>
        <p:spPr>
          <a:xfrm>
            <a:off x="284480" y="1961193"/>
            <a:ext cx="2647256" cy="1349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40 % af rygere udvikler KOL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1B146F4-E269-48B5-9B82-165348B427A3}"/>
              </a:ext>
            </a:extLst>
          </p:cNvPr>
          <p:cNvSpPr/>
          <p:nvPr/>
        </p:nvSpPr>
        <p:spPr>
          <a:xfrm>
            <a:off x="284480" y="3546467"/>
            <a:ext cx="2647256" cy="1349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25 % af rygere udvikler svær KOL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DBF28B2-B1A6-49C8-84A0-2B8C636DC6E2}"/>
              </a:ext>
            </a:extLst>
          </p:cNvPr>
          <p:cNvSpPr/>
          <p:nvPr/>
        </p:nvSpPr>
        <p:spPr>
          <a:xfrm>
            <a:off x="9155102" y="3706724"/>
            <a:ext cx="2647256" cy="1349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KOL giver øget risiko for infektion i luftvejene, da fimrehårene kan være ødelagte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B8777050-AB70-4ECD-9534-9CC93DF98BB9}"/>
              </a:ext>
            </a:extLst>
          </p:cNvPr>
          <p:cNvSpPr/>
          <p:nvPr/>
        </p:nvSpPr>
        <p:spPr>
          <a:xfrm>
            <a:off x="3238500" y="0"/>
            <a:ext cx="2647256" cy="1349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KOL giver mindre elastisk lungevæv og </a:t>
            </a:r>
            <a:r>
              <a:rPr lang="da-DK" dirty="0" err="1"/>
              <a:t>emfysem</a:t>
            </a:r>
            <a:r>
              <a:rPr lang="da-DK" dirty="0"/>
              <a:t> (ødelagte alveoler) = mindre overflade til iltning af blod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5C8C2FF-3958-4518-BE04-9C6C81848532}"/>
              </a:ext>
            </a:extLst>
          </p:cNvPr>
          <p:cNvSpPr/>
          <p:nvPr/>
        </p:nvSpPr>
        <p:spPr>
          <a:xfrm>
            <a:off x="6306244" y="0"/>
            <a:ext cx="2647256" cy="1349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KOL giver kronisk betændelse i bronkier og bronkioler = tykkere slimhinde = forsnævrede bronkioler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52181B83-C7C6-441F-B9BB-DD35F17A36B2}"/>
              </a:ext>
            </a:extLst>
          </p:cNvPr>
          <p:cNvSpPr/>
          <p:nvPr/>
        </p:nvSpPr>
        <p:spPr>
          <a:xfrm>
            <a:off x="9166100" y="375919"/>
            <a:ext cx="2647256" cy="13491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Ved svær KOL er lungefunktionen under halv af det normale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F4FB10F3-8BB4-486D-9D97-EC1320CB2FD0}"/>
              </a:ext>
            </a:extLst>
          </p:cNvPr>
          <p:cNvSpPr/>
          <p:nvPr/>
        </p:nvSpPr>
        <p:spPr>
          <a:xfrm>
            <a:off x="9166099" y="1885361"/>
            <a:ext cx="2636259" cy="1661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Diagnose: Spiometri</a:t>
            </a:r>
          </a:p>
          <a:p>
            <a:pPr algn="ctr"/>
            <a:r>
              <a:rPr lang="da-DK" dirty="0"/>
              <a:t>Den mængde luft, som man har pustet ud i det første sekund, kaldes lungefunktionstallet (FEV</a:t>
            </a:r>
            <a:r>
              <a:rPr lang="da-DK" baseline="-25000" dirty="0"/>
              <a:t>1</a:t>
            </a:r>
            <a:r>
              <a:rPr lang="da-DK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14101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641B8E-8AC9-489F-9A95-AE0302DC02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4" y="261112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/>
              <a:t>emfysem</a:t>
            </a:r>
          </a:p>
        </p:txBody>
      </p:sp>
      <p:pic>
        <p:nvPicPr>
          <p:cNvPr id="7" name="Billede 3">
            <a:extLst>
              <a:ext uri="{FF2B5EF4-FFF2-40B4-BE49-F238E27FC236}">
                <a16:creationId xmlns:a16="http://schemas.microsoft.com/office/drawing/2014/main" id="{F0E36A3B-1CA4-47D5-B2E6-EB909823B2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768629"/>
            <a:ext cx="6257544" cy="5006035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E899FF61-A2EA-45D6-B1B9-FDB53F85D2D2}"/>
              </a:ext>
            </a:extLst>
          </p:cNvPr>
          <p:cNvSpPr txBox="1"/>
          <p:nvPr/>
        </p:nvSpPr>
        <p:spPr>
          <a:xfrm>
            <a:off x="325120" y="2296160"/>
            <a:ext cx="3962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Emfysem</a:t>
            </a:r>
            <a:r>
              <a:rPr lang="da-DK" dirty="0"/>
              <a:t>: destruktion af alveolevæg medfører mindre overflade til udveksling af respiratoriske gasser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E723CDF-BE6F-40A5-8B74-6FDABCEE9CED}"/>
              </a:ext>
            </a:extLst>
          </p:cNvPr>
          <p:cNvSpPr txBox="1"/>
          <p:nvPr/>
        </p:nvSpPr>
        <p:spPr>
          <a:xfrm>
            <a:off x="397933" y="3683000"/>
            <a:ext cx="375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/>
              <a:t>Emfysem</a:t>
            </a:r>
            <a:r>
              <a:rPr lang="da-DK" dirty="0"/>
              <a:t> kan opstå på flere måder, men bl.a. ved at makrofager forsøger at nedbryde partikler fra tobaksrøg, men i stedet ødelægges </a:t>
            </a:r>
            <a:r>
              <a:rPr lang="da-DK" dirty="0" err="1"/>
              <a:t>makrofagen</a:t>
            </a:r>
            <a:r>
              <a:rPr lang="da-DK" dirty="0"/>
              <a:t> og enzymer udskilles</a:t>
            </a:r>
          </a:p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4FEB55B8-D1C5-47DA-B336-7A1A714E48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1364" y="3683000"/>
            <a:ext cx="2967856" cy="307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302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498DA88-D009-4C04-98F9-41A1820A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4" y="186606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 err="1"/>
              <a:t>Kronisk</a:t>
            </a:r>
            <a:r>
              <a:rPr lang="en-US" dirty="0"/>
              <a:t> </a:t>
            </a:r>
            <a:r>
              <a:rPr lang="en-US" dirty="0" err="1"/>
              <a:t>bronkitis</a:t>
            </a:r>
            <a:endParaRPr lang="en-US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F19C439-F1CD-4A73-95FC-81B1F22F82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308343"/>
            <a:ext cx="6257544" cy="392660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A19E610B-4E3E-44F5-B1C2-867397D1EB7C}"/>
              </a:ext>
            </a:extLst>
          </p:cNvPr>
          <p:cNvSpPr txBox="1"/>
          <p:nvPr/>
        </p:nvSpPr>
        <p:spPr>
          <a:xfrm>
            <a:off x="279400" y="2074333"/>
            <a:ext cx="4064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Kronisk bronkitis: betændelsestilstand i bronkier og bronkioler</a:t>
            </a:r>
          </a:p>
          <a:p>
            <a:endParaRPr lang="da-DK" dirty="0"/>
          </a:p>
          <a:p>
            <a:r>
              <a:rPr lang="da-DK" dirty="0"/>
              <a:t>Glat muskulatur sammentrækkes mere</a:t>
            </a:r>
          </a:p>
          <a:p>
            <a:r>
              <a:rPr lang="da-DK" dirty="0"/>
              <a:t>Øget slimproduktion</a:t>
            </a:r>
          </a:p>
          <a:p>
            <a:r>
              <a:rPr lang="da-DK" dirty="0"/>
              <a:t>Mindre luftpassage gennem bronkier og bronkioler</a:t>
            </a:r>
          </a:p>
          <a:p>
            <a:r>
              <a:rPr lang="da-DK" dirty="0"/>
              <a:t>Øget respirationsfrekvens </a:t>
            </a:r>
          </a:p>
          <a:p>
            <a:endParaRPr lang="da-DK" dirty="0"/>
          </a:p>
          <a:p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54B85145-1643-416E-B798-64EFEF5F54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982" y="4352360"/>
            <a:ext cx="3852333" cy="177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28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6BD56A-CFCE-44F2-AA6E-4BB4EA2D7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4" y="542205"/>
            <a:ext cx="3044950" cy="162779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dirty="0" err="1"/>
              <a:t>Nedsat</a:t>
            </a:r>
            <a:r>
              <a:rPr lang="en-US" dirty="0"/>
              <a:t> </a:t>
            </a:r>
            <a:r>
              <a:rPr lang="en-US" dirty="0" err="1"/>
              <a:t>funktion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cilier</a:t>
            </a:r>
            <a:endParaRPr lang="en-US" dirty="0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F428C5B4-7BF0-4E3A-82E9-B74ACBCCE4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706054"/>
            <a:ext cx="6257544" cy="5131186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B97B0716-B67B-4223-9038-7240418BD567}"/>
              </a:ext>
            </a:extLst>
          </p:cNvPr>
          <p:cNvSpPr txBox="1"/>
          <p:nvPr/>
        </p:nvSpPr>
        <p:spPr>
          <a:xfrm>
            <a:off x="160867" y="2421467"/>
            <a:ext cx="42248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Irritation af slimhinden og øget produktion i de slimproducerende celler i bronkier og bronkioler kan ødelægge </a:t>
            </a:r>
            <a:r>
              <a:rPr lang="da-DK" dirty="0" err="1"/>
              <a:t>cilierne</a:t>
            </a:r>
            <a:r>
              <a:rPr lang="da-DK" dirty="0"/>
              <a:t> og dermed mindske den naturlige transport af slim med fremmedlegemer </a:t>
            </a:r>
          </a:p>
          <a:p>
            <a:endParaRPr lang="da-DK" dirty="0"/>
          </a:p>
          <a:p>
            <a:r>
              <a:rPr lang="da-DK" dirty="0"/>
              <a:t>Dette medfører større risiko for infektion i luftvejene</a:t>
            </a:r>
          </a:p>
        </p:txBody>
      </p:sp>
    </p:spTree>
    <p:extLst>
      <p:ext uri="{BB962C8B-B14F-4D97-AF65-F5344CB8AC3E}">
        <p14:creationId xmlns:p14="http://schemas.microsoft.com/office/powerpoint/2010/main" val="3716725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19501C6-F015-4273-AF88-E0F6C8538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677DB7-5829-45BD-9754-5EC484CC4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E921602-EF2D-4FFE-A347-3CD092958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404872"/>
            <a:ext cx="3044950" cy="1627792"/>
          </a:xfrm>
        </p:spPr>
        <p:txBody>
          <a:bodyPr vert="horz" lIns="274320" tIns="182880" rIns="274320" bIns="182880" rtlCol="0" anchor="ctr" anchorCtr="1">
            <a:normAutofit fontScale="90000"/>
          </a:bodyPr>
          <a:lstStyle/>
          <a:p>
            <a:r>
              <a:rPr lang="en-US" dirty="0" err="1"/>
              <a:t>Lungernes</a:t>
            </a:r>
            <a:r>
              <a:rPr lang="en-US" dirty="0"/>
              <a:t> </a:t>
            </a:r>
            <a:r>
              <a:rPr lang="en-US" dirty="0" err="1"/>
              <a:t>påvirkning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rygning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</a:t>
            </a:r>
            <a:r>
              <a:rPr lang="en-US" dirty="0" err="1"/>
              <a:t>rygestop</a:t>
            </a:r>
            <a:endParaRPr lang="en-US" dirty="0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E96AB747-D2F1-40CD-87E4-5488B92A4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94376" y="1480425"/>
            <a:ext cx="6257544" cy="358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112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8C6317-0022-49E5-8530-78891B5846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1:Behandling af </a:t>
            </a:r>
            <a:r>
              <a:rPr lang="da-DK" dirty="0" err="1"/>
              <a:t>kol</a:t>
            </a:r>
            <a:r>
              <a:rPr lang="da-DK" dirty="0"/>
              <a:t>?</a:t>
            </a:r>
            <a:br>
              <a:rPr lang="da-DK" dirty="0"/>
            </a:br>
            <a:r>
              <a:rPr lang="da-DK" dirty="0"/>
              <a:t>2:Hvad kan du selv gøre ved KOL?</a:t>
            </a:r>
            <a:br>
              <a:rPr lang="da-DK" dirty="0"/>
            </a:br>
            <a:r>
              <a:rPr lang="da-DK" dirty="0"/>
              <a:t>3:Flere årsager til </a:t>
            </a:r>
            <a:r>
              <a:rPr lang="da-DK" dirty="0" err="1"/>
              <a:t>Kol</a:t>
            </a:r>
            <a:r>
              <a:rPr lang="da-DK" dirty="0"/>
              <a:t>?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E235B35-2E6D-4B11-AB6C-250F75C3E67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15 min opgave – læs og skriv referat herefter </a:t>
            </a:r>
          </a:p>
        </p:txBody>
      </p:sp>
    </p:spTree>
    <p:extLst>
      <p:ext uri="{BB962C8B-B14F-4D97-AF65-F5344CB8AC3E}">
        <p14:creationId xmlns:p14="http://schemas.microsoft.com/office/powerpoint/2010/main" val="2366597160"/>
      </p:ext>
    </p:extLst>
  </p:cSld>
  <p:clrMapOvr>
    <a:masterClrMapping/>
  </p:clrMapOvr>
</p:sld>
</file>

<file path=ppt/theme/theme1.xml><?xml version="1.0" encoding="utf-8"?>
<a:theme xmlns:a="http://schemas.openxmlformats.org/drawingml/2006/main" name="Pakke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291</Words>
  <Application>Microsoft Office PowerPoint</Application>
  <PresentationFormat>Widescreen</PresentationFormat>
  <Paragraphs>32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4" baseType="lpstr">
      <vt:lpstr>Arial</vt:lpstr>
      <vt:lpstr>Gill Sans MT</vt:lpstr>
      <vt:lpstr>Pakke</vt:lpstr>
      <vt:lpstr>Kronisk Obstruktiv lungelidelse</vt:lpstr>
      <vt:lpstr>PowerPoint-præsentation</vt:lpstr>
      <vt:lpstr>Animation af kol</vt:lpstr>
      <vt:lpstr>PowerPoint-præsentation</vt:lpstr>
      <vt:lpstr>emfysem</vt:lpstr>
      <vt:lpstr>Kronisk bronkitis</vt:lpstr>
      <vt:lpstr>Nedsat funktion af cilier</vt:lpstr>
      <vt:lpstr>Lungernes påvirkning af rygning og ved rygestop</vt:lpstr>
      <vt:lpstr>1:Behandling af kol? 2:Hvad kan du selv gøre ved KOL? 3:Flere årsager til Kol?</vt:lpstr>
      <vt:lpstr>PowerPoint-præsentation</vt:lpstr>
      <vt:lpstr>Øvelsesvejledning til test for KOL?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Kronisk Obstruktiv lungelidelse</dc:title>
  <dc:creator>Vigga N�rgaard Madsb�ll</dc:creator>
  <cp:lastModifiedBy>Vigga Nørgaard Madsbøll</cp:lastModifiedBy>
  <cp:revision>4</cp:revision>
  <dcterms:created xsi:type="dcterms:W3CDTF">2018-09-18T18:20:04Z</dcterms:created>
  <dcterms:modified xsi:type="dcterms:W3CDTF">2025-10-27T06:47:50Z</dcterms:modified>
</cp:coreProperties>
</file>