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7" r:id="rId4"/>
    <p:sldId id="260" r:id="rId5"/>
    <p:sldId id="258" r:id="rId6"/>
    <p:sldId id="269" r:id="rId7"/>
    <p:sldId id="266" r:id="rId8"/>
    <p:sldId id="264" r:id="rId9"/>
    <p:sldId id="259" r:id="rId10"/>
    <p:sldId id="263" r:id="rId11"/>
    <p:sldId id="261" r:id="rId12"/>
    <p:sldId id="262" r:id="rId13"/>
    <p:sldId id="265" r:id="rId1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C31EC5-5C4C-4D41-8B3E-4777FFF32F63}" v="16" dt="2025-10-27T08:49:07.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e Mølgaard" userId="33e33e6a-21bc-4519-be40-3e1fbc33e48c" providerId="ADAL" clId="{97E9CDE7-9D6D-4354-A07F-87A398AFAEB5}"/>
    <pc:docChg chg="addSld delSld modSld">
      <pc:chgData name="Mine Mølgaard" userId="33e33e6a-21bc-4519-be40-3e1fbc33e48c" providerId="ADAL" clId="{97E9CDE7-9D6D-4354-A07F-87A398AFAEB5}" dt="2025-10-27T08:49:07.610" v="56" actId="1076"/>
      <pc:docMkLst>
        <pc:docMk/>
      </pc:docMkLst>
      <pc:sldChg chg="del">
        <pc:chgData name="Mine Mølgaard" userId="33e33e6a-21bc-4519-be40-3e1fbc33e48c" providerId="ADAL" clId="{97E9CDE7-9D6D-4354-A07F-87A398AFAEB5}" dt="2025-10-27T08:15:42.884" v="0" actId="47"/>
        <pc:sldMkLst>
          <pc:docMk/>
          <pc:sldMk cId="3934576483" sldId="257"/>
        </pc:sldMkLst>
      </pc:sldChg>
      <pc:sldChg chg="addSp delSp modSp new mod">
        <pc:chgData name="Mine Mølgaard" userId="33e33e6a-21bc-4519-be40-3e1fbc33e48c" providerId="ADAL" clId="{97E9CDE7-9D6D-4354-A07F-87A398AFAEB5}" dt="2025-10-27T08:49:07.610" v="56" actId="1076"/>
        <pc:sldMkLst>
          <pc:docMk/>
          <pc:sldMk cId="2366287031" sldId="269"/>
        </pc:sldMkLst>
        <pc:spChg chg="mod">
          <ac:chgData name="Mine Mølgaard" userId="33e33e6a-21bc-4519-be40-3e1fbc33e48c" providerId="ADAL" clId="{97E9CDE7-9D6D-4354-A07F-87A398AFAEB5}" dt="2025-10-27T08:43:07.389" v="31" actId="20577"/>
          <ac:spMkLst>
            <pc:docMk/>
            <pc:sldMk cId="2366287031" sldId="269"/>
            <ac:spMk id="2" creationId="{4A80D799-E1E4-3538-FB7F-E31E4A80CC45}"/>
          </ac:spMkLst>
        </pc:spChg>
        <pc:spChg chg="del">
          <ac:chgData name="Mine Mølgaard" userId="33e33e6a-21bc-4519-be40-3e1fbc33e48c" providerId="ADAL" clId="{97E9CDE7-9D6D-4354-A07F-87A398AFAEB5}" dt="2025-10-27T08:17:53.913" v="12"/>
          <ac:spMkLst>
            <pc:docMk/>
            <pc:sldMk cId="2366287031" sldId="269"/>
            <ac:spMk id="3" creationId="{37DB4005-904C-5560-BE3F-A16FC58C9603}"/>
          </ac:spMkLst>
        </pc:spChg>
        <pc:spChg chg="add mod">
          <ac:chgData name="Mine Mølgaard" userId="33e33e6a-21bc-4519-be40-3e1fbc33e48c" providerId="ADAL" clId="{97E9CDE7-9D6D-4354-A07F-87A398AFAEB5}" dt="2025-10-27T08:48:25.027" v="50" actId="20577"/>
          <ac:spMkLst>
            <pc:docMk/>
            <pc:sldMk cId="2366287031" sldId="269"/>
            <ac:spMk id="5" creationId="{0A50B602-610E-9F0B-545C-739F6E9C14C2}"/>
          </ac:spMkLst>
        </pc:spChg>
        <pc:picChg chg="add mod">
          <ac:chgData name="Mine Mølgaard" userId="33e33e6a-21bc-4519-be40-3e1fbc33e48c" providerId="ADAL" clId="{97E9CDE7-9D6D-4354-A07F-87A398AFAEB5}" dt="2025-10-27T08:42:21.870" v="17" actId="1076"/>
          <ac:picMkLst>
            <pc:docMk/>
            <pc:sldMk cId="2366287031" sldId="269"/>
            <ac:picMk id="1026" creationId="{29397946-10DE-07C7-492D-8F9E44F2A8EE}"/>
          </ac:picMkLst>
        </pc:picChg>
        <pc:picChg chg="add mod">
          <ac:chgData name="Mine Mølgaard" userId="33e33e6a-21bc-4519-be40-3e1fbc33e48c" providerId="ADAL" clId="{97E9CDE7-9D6D-4354-A07F-87A398AFAEB5}" dt="2025-10-27T08:45:45.754" v="35" actId="1076"/>
          <ac:picMkLst>
            <pc:docMk/>
            <pc:sldMk cId="2366287031" sldId="269"/>
            <ac:picMk id="1028" creationId="{59A6A01F-E5A9-02C6-FCE9-D304D8F7D547}"/>
          </ac:picMkLst>
        </pc:picChg>
        <pc:picChg chg="add mod">
          <ac:chgData name="Mine Mølgaard" userId="33e33e6a-21bc-4519-be40-3e1fbc33e48c" providerId="ADAL" clId="{97E9CDE7-9D6D-4354-A07F-87A398AFAEB5}" dt="2025-10-27T08:49:07.610" v="56" actId="1076"/>
          <ac:picMkLst>
            <pc:docMk/>
            <pc:sldMk cId="2366287031" sldId="269"/>
            <ac:picMk id="1030" creationId="{B34E9C58-F25A-3A4E-1F7E-311C01E9F19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D79888-CB47-4473-ACC6-670DA8151B4A}"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EAD1662E-593D-47AC-8246-6EDADFD45474}">
      <dgm:prSet/>
      <dgm:spPr/>
      <dgm:t>
        <a:bodyPr/>
        <a:lstStyle/>
        <a:p>
          <a:r>
            <a:rPr lang="da-DK" dirty="0"/>
            <a:t>Definitionen fra ”Selvfortalt” af Poul Behrendt:</a:t>
          </a:r>
          <a:endParaRPr lang="en-US" dirty="0"/>
        </a:p>
      </dgm:t>
    </dgm:pt>
    <dgm:pt modelId="{0E5F2539-4F92-4841-890A-3A621864610C}" type="parTrans" cxnId="{1D9B07FC-09D3-4D3F-A0A3-2F4FCD03D836}">
      <dgm:prSet/>
      <dgm:spPr/>
      <dgm:t>
        <a:bodyPr/>
        <a:lstStyle/>
        <a:p>
          <a:endParaRPr lang="en-US"/>
        </a:p>
      </dgm:t>
    </dgm:pt>
    <dgm:pt modelId="{87C11F0F-31D9-4D6E-9DBB-1FB627622499}" type="sibTrans" cxnId="{1D9B07FC-09D3-4D3F-A0A3-2F4FCD03D836}">
      <dgm:prSet/>
      <dgm:spPr/>
      <dgm:t>
        <a:bodyPr/>
        <a:lstStyle/>
        <a:p>
          <a:endParaRPr lang="en-US"/>
        </a:p>
      </dgm:t>
    </dgm:pt>
    <dgm:pt modelId="{BC19870A-86BF-479E-9C10-5E1F8366F8FA}">
      <dgm:prSet/>
      <dgm:spPr/>
      <dgm:t>
        <a:bodyPr/>
        <a:lstStyle/>
        <a:p>
          <a:r>
            <a:rPr lang="da-DK" dirty="0"/>
            <a:t>Autofiktion som fri selvbiografisk konstruktion (grænsen mellem det faktiske og det fiktive er flydende)</a:t>
          </a:r>
          <a:endParaRPr lang="en-US" dirty="0"/>
        </a:p>
      </dgm:t>
    </dgm:pt>
    <dgm:pt modelId="{A2D6DDA8-63E2-4A02-B8AB-409E6AAD6942}" type="parTrans" cxnId="{5FD5230B-D5FB-4689-9AFD-0EF6E95C1D83}">
      <dgm:prSet/>
      <dgm:spPr/>
      <dgm:t>
        <a:bodyPr/>
        <a:lstStyle/>
        <a:p>
          <a:endParaRPr lang="en-US"/>
        </a:p>
      </dgm:t>
    </dgm:pt>
    <dgm:pt modelId="{B8B87F12-E9AF-421B-9153-E9720AD5C723}" type="sibTrans" cxnId="{5FD5230B-D5FB-4689-9AFD-0EF6E95C1D83}">
      <dgm:prSet/>
      <dgm:spPr/>
      <dgm:t>
        <a:bodyPr/>
        <a:lstStyle/>
        <a:p>
          <a:endParaRPr lang="en-US"/>
        </a:p>
      </dgm:t>
    </dgm:pt>
    <dgm:pt modelId="{D8191C02-58DB-4300-8D24-194BA2BD171B}">
      <dgm:prSet/>
      <dgm:spPr/>
      <dgm:t>
        <a:bodyPr/>
        <a:lstStyle/>
        <a:p>
          <a:r>
            <a:rPr lang="da-DK"/>
            <a:t>Autofiktion som dobbeltkontrakt (modsætningen mellem fakta og fiktion er betydningsbærende)</a:t>
          </a:r>
          <a:endParaRPr lang="en-US"/>
        </a:p>
      </dgm:t>
    </dgm:pt>
    <dgm:pt modelId="{31CB452B-5A6A-47BF-B8AA-7FF831AF8082}" type="parTrans" cxnId="{9DA7F48B-8304-4424-87E6-6F7E383D1610}">
      <dgm:prSet/>
      <dgm:spPr/>
      <dgm:t>
        <a:bodyPr/>
        <a:lstStyle/>
        <a:p>
          <a:endParaRPr lang="en-US"/>
        </a:p>
      </dgm:t>
    </dgm:pt>
    <dgm:pt modelId="{C36241B9-7E58-4AD7-87E6-78085DA285BB}" type="sibTrans" cxnId="{9DA7F48B-8304-4424-87E6-6F7E383D1610}">
      <dgm:prSet/>
      <dgm:spPr/>
      <dgm:t>
        <a:bodyPr/>
        <a:lstStyle/>
        <a:p>
          <a:endParaRPr lang="en-US"/>
        </a:p>
      </dgm:t>
    </dgm:pt>
    <dgm:pt modelId="{70386D9E-3626-4A35-AFF6-7BAFE485B457}">
      <dgm:prSet/>
      <dgm:spPr/>
      <dgm:t>
        <a:bodyPr/>
        <a:lstStyle/>
        <a:p>
          <a:r>
            <a:rPr lang="da-DK" dirty="0"/>
            <a:t>Autofiktion som selvfortælling (værket er forpligtet på en selvbiografisk virkelighed)</a:t>
          </a:r>
          <a:endParaRPr lang="en-US" dirty="0"/>
        </a:p>
      </dgm:t>
    </dgm:pt>
    <dgm:pt modelId="{07DE1004-0098-42AF-A61B-2DBD0BA08895}" type="parTrans" cxnId="{1696FAF9-DD39-4AE9-9B44-D4229D8BA9AC}">
      <dgm:prSet/>
      <dgm:spPr/>
      <dgm:t>
        <a:bodyPr/>
        <a:lstStyle/>
        <a:p>
          <a:endParaRPr lang="en-US"/>
        </a:p>
      </dgm:t>
    </dgm:pt>
    <dgm:pt modelId="{FCB7480C-EF8C-4886-97F4-60DEEE0ED338}" type="sibTrans" cxnId="{1696FAF9-DD39-4AE9-9B44-D4229D8BA9AC}">
      <dgm:prSet/>
      <dgm:spPr/>
      <dgm:t>
        <a:bodyPr/>
        <a:lstStyle/>
        <a:p>
          <a:endParaRPr lang="en-US"/>
        </a:p>
      </dgm:t>
    </dgm:pt>
    <dgm:pt modelId="{469BFF0F-C9E4-4868-A753-0C64067AD1E6}" type="pres">
      <dgm:prSet presAssocID="{2BD79888-CB47-4473-ACC6-670DA8151B4A}" presName="linear" presStyleCnt="0">
        <dgm:presLayoutVars>
          <dgm:animLvl val="lvl"/>
          <dgm:resizeHandles val="exact"/>
        </dgm:presLayoutVars>
      </dgm:prSet>
      <dgm:spPr/>
    </dgm:pt>
    <dgm:pt modelId="{8AF19399-E774-432A-BA5D-C1C065BD716C}" type="pres">
      <dgm:prSet presAssocID="{EAD1662E-593D-47AC-8246-6EDADFD45474}" presName="parentText" presStyleLbl="node1" presStyleIdx="0" presStyleCnt="4" custLinFactNeighborX="0" custLinFactNeighborY="-85342">
        <dgm:presLayoutVars>
          <dgm:chMax val="0"/>
          <dgm:bulletEnabled val="1"/>
        </dgm:presLayoutVars>
      </dgm:prSet>
      <dgm:spPr/>
    </dgm:pt>
    <dgm:pt modelId="{04A4FD5A-015E-4A5D-AB82-2726DDE24398}" type="pres">
      <dgm:prSet presAssocID="{87C11F0F-31D9-4D6E-9DBB-1FB627622499}" presName="spacer" presStyleCnt="0"/>
      <dgm:spPr/>
    </dgm:pt>
    <dgm:pt modelId="{BBC2F289-A962-4FB9-BF1E-30049C67A371}" type="pres">
      <dgm:prSet presAssocID="{BC19870A-86BF-479E-9C10-5E1F8366F8FA}" presName="parentText" presStyleLbl="node1" presStyleIdx="1" presStyleCnt="4">
        <dgm:presLayoutVars>
          <dgm:chMax val="0"/>
          <dgm:bulletEnabled val="1"/>
        </dgm:presLayoutVars>
      </dgm:prSet>
      <dgm:spPr/>
    </dgm:pt>
    <dgm:pt modelId="{5B946F1D-F262-4AC0-BC25-5ECF2612DB45}" type="pres">
      <dgm:prSet presAssocID="{B8B87F12-E9AF-421B-9153-E9720AD5C723}" presName="spacer" presStyleCnt="0"/>
      <dgm:spPr/>
    </dgm:pt>
    <dgm:pt modelId="{60CBC96A-DC49-4FCA-B109-49169E8C1E28}" type="pres">
      <dgm:prSet presAssocID="{D8191C02-58DB-4300-8D24-194BA2BD171B}" presName="parentText" presStyleLbl="node1" presStyleIdx="2" presStyleCnt="4">
        <dgm:presLayoutVars>
          <dgm:chMax val="0"/>
          <dgm:bulletEnabled val="1"/>
        </dgm:presLayoutVars>
      </dgm:prSet>
      <dgm:spPr/>
    </dgm:pt>
    <dgm:pt modelId="{F04970D4-C377-4BB9-8A59-E9811C780BB0}" type="pres">
      <dgm:prSet presAssocID="{C36241B9-7E58-4AD7-87E6-78085DA285BB}" presName="spacer" presStyleCnt="0"/>
      <dgm:spPr/>
    </dgm:pt>
    <dgm:pt modelId="{8E1A143C-0597-4439-82D7-860EA2DB3261}" type="pres">
      <dgm:prSet presAssocID="{70386D9E-3626-4A35-AFF6-7BAFE485B457}" presName="parentText" presStyleLbl="node1" presStyleIdx="3" presStyleCnt="4">
        <dgm:presLayoutVars>
          <dgm:chMax val="0"/>
          <dgm:bulletEnabled val="1"/>
        </dgm:presLayoutVars>
      </dgm:prSet>
      <dgm:spPr/>
    </dgm:pt>
  </dgm:ptLst>
  <dgm:cxnLst>
    <dgm:cxn modelId="{A9050804-D345-43BE-B496-E2FB56B9FAD3}" type="presOf" srcId="{D8191C02-58DB-4300-8D24-194BA2BD171B}" destId="{60CBC96A-DC49-4FCA-B109-49169E8C1E28}" srcOrd="0" destOrd="0" presId="urn:microsoft.com/office/officeart/2005/8/layout/vList2"/>
    <dgm:cxn modelId="{5FD5230B-D5FB-4689-9AFD-0EF6E95C1D83}" srcId="{2BD79888-CB47-4473-ACC6-670DA8151B4A}" destId="{BC19870A-86BF-479E-9C10-5E1F8366F8FA}" srcOrd="1" destOrd="0" parTransId="{A2D6DDA8-63E2-4A02-B8AB-409E6AAD6942}" sibTransId="{B8B87F12-E9AF-421B-9153-E9720AD5C723}"/>
    <dgm:cxn modelId="{299B0718-0A65-4552-A379-83C546BCC342}" type="presOf" srcId="{BC19870A-86BF-479E-9C10-5E1F8366F8FA}" destId="{BBC2F289-A962-4FB9-BF1E-30049C67A371}" srcOrd="0" destOrd="0" presId="urn:microsoft.com/office/officeart/2005/8/layout/vList2"/>
    <dgm:cxn modelId="{F9B28F38-DBBE-490C-99DC-603A5783FA24}" type="presOf" srcId="{EAD1662E-593D-47AC-8246-6EDADFD45474}" destId="{8AF19399-E774-432A-BA5D-C1C065BD716C}" srcOrd="0" destOrd="0" presId="urn:microsoft.com/office/officeart/2005/8/layout/vList2"/>
    <dgm:cxn modelId="{9DA7F48B-8304-4424-87E6-6F7E383D1610}" srcId="{2BD79888-CB47-4473-ACC6-670DA8151B4A}" destId="{D8191C02-58DB-4300-8D24-194BA2BD171B}" srcOrd="2" destOrd="0" parTransId="{31CB452B-5A6A-47BF-B8AA-7FF831AF8082}" sibTransId="{C36241B9-7E58-4AD7-87E6-78085DA285BB}"/>
    <dgm:cxn modelId="{753D84C7-8CBC-441D-8578-167C1F4B577E}" type="presOf" srcId="{70386D9E-3626-4A35-AFF6-7BAFE485B457}" destId="{8E1A143C-0597-4439-82D7-860EA2DB3261}" srcOrd="0" destOrd="0" presId="urn:microsoft.com/office/officeart/2005/8/layout/vList2"/>
    <dgm:cxn modelId="{795113E4-E53D-4341-9BA4-13F28D2D0F18}" type="presOf" srcId="{2BD79888-CB47-4473-ACC6-670DA8151B4A}" destId="{469BFF0F-C9E4-4868-A753-0C64067AD1E6}" srcOrd="0" destOrd="0" presId="urn:microsoft.com/office/officeart/2005/8/layout/vList2"/>
    <dgm:cxn modelId="{1696FAF9-DD39-4AE9-9B44-D4229D8BA9AC}" srcId="{2BD79888-CB47-4473-ACC6-670DA8151B4A}" destId="{70386D9E-3626-4A35-AFF6-7BAFE485B457}" srcOrd="3" destOrd="0" parTransId="{07DE1004-0098-42AF-A61B-2DBD0BA08895}" sibTransId="{FCB7480C-EF8C-4886-97F4-60DEEE0ED338}"/>
    <dgm:cxn modelId="{1D9B07FC-09D3-4D3F-A0A3-2F4FCD03D836}" srcId="{2BD79888-CB47-4473-ACC6-670DA8151B4A}" destId="{EAD1662E-593D-47AC-8246-6EDADFD45474}" srcOrd="0" destOrd="0" parTransId="{0E5F2539-4F92-4841-890A-3A621864610C}" sibTransId="{87C11F0F-31D9-4D6E-9DBB-1FB627622499}"/>
    <dgm:cxn modelId="{9EA79D3A-8F2E-49C6-BA4A-95445F7E76CC}" type="presParOf" srcId="{469BFF0F-C9E4-4868-A753-0C64067AD1E6}" destId="{8AF19399-E774-432A-BA5D-C1C065BD716C}" srcOrd="0" destOrd="0" presId="urn:microsoft.com/office/officeart/2005/8/layout/vList2"/>
    <dgm:cxn modelId="{6A243B2D-4FDA-4947-AEA5-7805E51A6552}" type="presParOf" srcId="{469BFF0F-C9E4-4868-A753-0C64067AD1E6}" destId="{04A4FD5A-015E-4A5D-AB82-2726DDE24398}" srcOrd="1" destOrd="0" presId="urn:microsoft.com/office/officeart/2005/8/layout/vList2"/>
    <dgm:cxn modelId="{D09400E6-702C-44DA-9D70-2DE7D3F90C8C}" type="presParOf" srcId="{469BFF0F-C9E4-4868-A753-0C64067AD1E6}" destId="{BBC2F289-A962-4FB9-BF1E-30049C67A371}" srcOrd="2" destOrd="0" presId="urn:microsoft.com/office/officeart/2005/8/layout/vList2"/>
    <dgm:cxn modelId="{773E05E6-6FA9-4017-938F-ECC882E4EAFF}" type="presParOf" srcId="{469BFF0F-C9E4-4868-A753-0C64067AD1E6}" destId="{5B946F1D-F262-4AC0-BC25-5ECF2612DB45}" srcOrd="3" destOrd="0" presId="urn:microsoft.com/office/officeart/2005/8/layout/vList2"/>
    <dgm:cxn modelId="{D41F4B9D-AC56-4CFC-9763-36F6A9271F7C}" type="presParOf" srcId="{469BFF0F-C9E4-4868-A753-0C64067AD1E6}" destId="{60CBC96A-DC49-4FCA-B109-49169E8C1E28}" srcOrd="4" destOrd="0" presId="urn:microsoft.com/office/officeart/2005/8/layout/vList2"/>
    <dgm:cxn modelId="{EE2D7578-4395-44BD-985E-B47B5DED5066}" type="presParOf" srcId="{469BFF0F-C9E4-4868-A753-0C64067AD1E6}" destId="{F04970D4-C377-4BB9-8A59-E9811C780BB0}" srcOrd="5" destOrd="0" presId="urn:microsoft.com/office/officeart/2005/8/layout/vList2"/>
    <dgm:cxn modelId="{6958D1FD-C2C1-4C40-A5C0-15D131367F2F}" type="presParOf" srcId="{469BFF0F-C9E4-4868-A753-0C64067AD1E6}" destId="{8E1A143C-0597-4439-82D7-860EA2DB326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19399-E774-432A-BA5D-C1C065BD716C}">
      <dsp:nvSpPr>
        <dsp:cNvPr id="0" name=""/>
        <dsp:cNvSpPr/>
      </dsp:nvSpPr>
      <dsp:spPr>
        <a:xfrm>
          <a:off x="0" y="1"/>
          <a:ext cx="6513603" cy="138663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kern="1200" dirty="0"/>
            <a:t>Definitionen fra ”Selvfortalt” af Poul Behrendt:</a:t>
          </a:r>
          <a:endParaRPr lang="en-US" sz="2500" kern="1200" dirty="0"/>
        </a:p>
      </dsp:txBody>
      <dsp:txXfrm>
        <a:off x="67690" y="67691"/>
        <a:ext cx="6378223" cy="1251252"/>
      </dsp:txXfrm>
    </dsp:sp>
    <dsp:sp modelId="{BBC2F289-A962-4FB9-BF1E-30049C67A371}">
      <dsp:nvSpPr>
        <dsp:cNvPr id="0" name=""/>
        <dsp:cNvSpPr/>
      </dsp:nvSpPr>
      <dsp:spPr>
        <a:xfrm>
          <a:off x="0" y="1520080"/>
          <a:ext cx="6513603" cy="1386632"/>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kern="1200" dirty="0"/>
            <a:t>Autofiktion som fri selvbiografisk konstruktion (grænsen mellem det faktiske og det fiktive er flydende)</a:t>
          </a:r>
          <a:endParaRPr lang="en-US" sz="2500" kern="1200" dirty="0"/>
        </a:p>
      </dsp:txBody>
      <dsp:txXfrm>
        <a:off x="67690" y="1587770"/>
        <a:ext cx="6378223" cy="1251252"/>
      </dsp:txXfrm>
    </dsp:sp>
    <dsp:sp modelId="{60CBC96A-DC49-4FCA-B109-49169E8C1E28}">
      <dsp:nvSpPr>
        <dsp:cNvPr id="0" name=""/>
        <dsp:cNvSpPr/>
      </dsp:nvSpPr>
      <dsp:spPr>
        <a:xfrm>
          <a:off x="0" y="2978713"/>
          <a:ext cx="6513603" cy="1386632"/>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kern="1200"/>
            <a:t>Autofiktion som dobbeltkontrakt (modsætningen mellem fakta og fiktion er betydningsbærende)</a:t>
          </a:r>
          <a:endParaRPr lang="en-US" sz="2500" kern="1200"/>
        </a:p>
      </dsp:txBody>
      <dsp:txXfrm>
        <a:off x="67690" y="3046403"/>
        <a:ext cx="6378223" cy="1251252"/>
      </dsp:txXfrm>
    </dsp:sp>
    <dsp:sp modelId="{8E1A143C-0597-4439-82D7-860EA2DB3261}">
      <dsp:nvSpPr>
        <dsp:cNvPr id="0" name=""/>
        <dsp:cNvSpPr/>
      </dsp:nvSpPr>
      <dsp:spPr>
        <a:xfrm>
          <a:off x="0" y="4437345"/>
          <a:ext cx="6513603" cy="1386632"/>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kern="1200" dirty="0"/>
            <a:t>Autofiktion som selvfortælling (værket er forpligtet på en selvbiografisk virkelighed)</a:t>
          </a:r>
          <a:endParaRPr lang="en-US" sz="2500" kern="1200" dirty="0"/>
        </a:p>
      </dsp:txBody>
      <dsp:txXfrm>
        <a:off x="67690" y="4505035"/>
        <a:ext cx="6378223" cy="12512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215498-8432-4B8A-B6AF-6EFE3AADF6A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F14802BA-BC5F-40DD-B80F-0C6E88BC30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5E47204-E623-4A23-8F0C-614FCB857D25}"/>
              </a:ext>
            </a:extLst>
          </p:cNvPr>
          <p:cNvSpPr>
            <a:spLocks noGrp="1"/>
          </p:cNvSpPr>
          <p:nvPr>
            <p:ph type="dt" sz="half" idx="10"/>
          </p:nvPr>
        </p:nvSpPr>
        <p:spPr/>
        <p:txBody>
          <a:bodyPr/>
          <a:lstStyle/>
          <a:p>
            <a:fld id="{4B2A545E-7EBC-43B5-8F65-2E455FC70794}" type="datetimeFigureOut">
              <a:rPr lang="da-DK" smtClean="0"/>
              <a:t>27-10-2025</a:t>
            </a:fld>
            <a:endParaRPr lang="da-DK"/>
          </a:p>
        </p:txBody>
      </p:sp>
      <p:sp>
        <p:nvSpPr>
          <p:cNvPr id="5" name="Pladsholder til sidefod 4">
            <a:extLst>
              <a:ext uri="{FF2B5EF4-FFF2-40B4-BE49-F238E27FC236}">
                <a16:creationId xmlns:a16="http://schemas.microsoft.com/office/drawing/2014/main" id="{23AAEA05-E2C7-494D-9B63-B9510844F2E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CCE81ED-2989-4B26-AE1D-9642ED424F74}"/>
              </a:ext>
            </a:extLst>
          </p:cNvPr>
          <p:cNvSpPr>
            <a:spLocks noGrp="1"/>
          </p:cNvSpPr>
          <p:nvPr>
            <p:ph type="sldNum" sz="quarter" idx="12"/>
          </p:nvPr>
        </p:nvSpPr>
        <p:spPr/>
        <p:txBody>
          <a:bodyPr/>
          <a:lstStyle/>
          <a:p>
            <a:fld id="{8183A928-ADAB-4011-B8E2-9F8189BBD191}" type="slidenum">
              <a:rPr lang="da-DK" smtClean="0"/>
              <a:t>‹nr.›</a:t>
            </a:fld>
            <a:endParaRPr lang="da-DK"/>
          </a:p>
        </p:txBody>
      </p:sp>
    </p:spTree>
    <p:extLst>
      <p:ext uri="{BB962C8B-B14F-4D97-AF65-F5344CB8AC3E}">
        <p14:creationId xmlns:p14="http://schemas.microsoft.com/office/powerpoint/2010/main" val="3489012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4B371-235B-45B3-99BF-44A48A38F726}"/>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BFB49E0-EC85-482E-A91F-0D29A1991C98}"/>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057D476-4F09-4F70-8C53-FCD61E645BE6}"/>
              </a:ext>
            </a:extLst>
          </p:cNvPr>
          <p:cNvSpPr>
            <a:spLocks noGrp="1"/>
          </p:cNvSpPr>
          <p:nvPr>
            <p:ph type="dt" sz="half" idx="10"/>
          </p:nvPr>
        </p:nvSpPr>
        <p:spPr/>
        <p:txBody>
          <a:bodyPr/>
          <a:lstStyle/>
          <a:p>
            <a:fld id="{4B2A545E-7EBC-43B5-8F65-2E455FC70794}" type="datetimeFigureOut">
              <a:rPr lang="da-DK" smtClean="0"/>
              <a:t>27-10-2025</a:t>
            </a:fld>
            <a:endParaRPr lang="da-DK"/>
          </a:p>
        </p:txBody>
      </p:sp>
      <p:sp>
        <p:nvSpPr>
          <p:cNvPr id="5" name="Pladsholder til sidefod 4">
            <a:extLst>
              <a:ext uri="{FF2B5EF4-FFF2-40B4-BE49-F238E27FC236}">
                <a16:creationId xmlns:a16="http://schemas.microsoft.com/office/drawing/2014/main" id="{D9552515-4F21-4E17-A5F1-0BAA65E4254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6C5AAD6-0A3B-4712-8490-0B83A486DC0F}"/>
              </a:ext>
            </a:extLst>
          </p:cNvPr>
          <p:cNvSpPr>
            <a:spLocks noGrp="1"/>
          </p:cNvSpPr>
          <p:nvPr>
            <p:ph type="sldNum" sz="quarter" idx="12"/>
          </p:nvPr>
        </p:nvSpPr>
        <p:spPr/>
        <p:txBody>
          <a:bodyPr/>
          <a:lstStyle/>
          <a:p>
            <a:fld id="{8183A928-ADAB-4011-B8E2-9F8189BBD191}" type="slidenum">
              <a:rPr lang="da-DK" smtClean="0"/>
              <a:t>‹nr.›</a:t>
            </a:fld>
            <a:endParaRPr lang="da-DK"/>
          </a:p>
        </p:txBody>
      </p:sp>
    </p:spTree>
    <p:extLst>
      <p:ext uri="{BB962C8B-B14F-4D97-AF65-F5344CB8AC3E}">
        <p14:creationId xmlns:p14="http://schemas.microsoft.com/office/powerpoint/2010/main" val="363113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9B1570B-CEF5-4CE0-A5AC-93CE3EE0106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206EBD93-3D32-490B-AD1C-CCD2CF519622}"/>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D20E946-0AD1-491D-93FD-1D91C1F96221}"/>
              </a:ext>
            </a:extLst>
          </p:cNvPr>
          <p:cNvSpPr>
            <a:spLocks noGrp="1"/>
          </p:cNvSpPr>
          <p:nvPr>
            <p:ph type="dt" sz="half" idx="10"/>
          </p:nvPr>
        </p:nvSpPr>
        <p:spPr/>
        <p:txBody>
          <a:bodyPr/>
          <a:lstStyle/>
          <a:p>
            <a:fld id="{4B2A545E-7EBC-43B5-8F65-2E455FC70794}" type="datetimeFigureOut">
              <a:rPr lang="da-DK" smtClean="0"/>
              <a:t>27-10-2025</a:t>
            </a:fld>
            <a:endParaRPr lang="da-DK"/>
          </a:p>
        </p:txBody>
      </p:sp>
      <p:sp>
        <p:nvSpPr>
          <p:cNvPr id="5" name="Pladsholder til sidefod 4">
            <a:extLst>
              <a:ext uri="{FF2B5EF4-FFF2-40B4-BE49-F238E27FC236}">
                <a16:creationId xmlns:a16="http://schemas.microsoft.com/office/drawing/2014/main" id="{6D3D32E5-D31A-4BDC-A2F9-06F0C4C6E00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D98B57C-A707-4EF9-A100-059BD79FFFD5}"/>
              </a:ext>
            </a:extLst>
          </p:cNvPr>
          <p:cNvSpPr>
            <a:spLocks noGrp="1"/>
          </p:cNvSpPr>
          <p:nvPr>
            <p:ph type="sldNum" sz="quarter" idx="12"/>
          </p:nvPr>
        </p:nvSpPr>
        <p:spPr/>
        <p:txBody>
          <a:bodyPr/>
          <a:lstStyle/>
          <a:p>
            <a:fld id="{8183A928-ADAB-4011-B8E2-9F8189BBD191}" type="slidenum">
              <a:rPr lang="da-DK" smtClean="0"/>
              <a:t>‹nr.›</a:t>
            </a:fld>
            <a:endParaRPr lang="da-DK"/>
          </a:p>
        </p:txBody>
      </p:sp>
    </p:spTree>
    <p:extLst>
      <p:ext uri="{BB962C8B-B14F-4D97-AF65-F5344CB8AC3E}">
        <p14:creationId xmlns:p14="http://schemas.microsoft.com/office/powerpoint/2010/main" val="2586004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2C4CE-3212-49BA-A00D-22C52AC031D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6E9CFD8-4F1B-4779-9D2E-2F3578B59FEC}"/>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90C0EE1-C741-4A29-8E82-A4F280C3E811}"/>
              </a:ext>
            </a:extLst>
          </p:cNvPr>
          <p:cNvSpPr>
            <a:spLocks noGrp="1"/>
          </p:cNvSpPr>
          <p:nvPr>
            <p:ph type="dt" sz="half" idx="10"/>
          </p:nvPr>
        </p:nvSpPr>
        <p:spPr/>
        <p:txBody>
          <a:bodyPr/>
          <a:lstStyle/>
          <a:p>
            <a:fld id="{4B2A545E-7EBC-43B5-8F65-2E455FC70794}" type="datetimeFigureOut">
              <a:rPr lang="da-DK" smtClean="0"/>
              <a:t>27-10-2025</a:t>
            </a:fld>
            <a:endParaRPr lang="da-DK"/>
          </a:p>
        </p:txBody>
      </p:sp>
      <p:sp>
        <p:nvSpPr>
          <p:cNvPr id="5" name="Pladsholder til sidefod 4">
            <a:extLst>
              <a:ext uri="{FF2B5EF4-FFF2-40B4-BE49-F238E27FC236}">
                <a16:creationId xmlns:a16="http://schemas.microsoft.com/office/drawing/2014/main" id="{176EF637-4AA4-472C-9BD7-FFB826C33A4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A24BAA-0D1C-434D-AC9C-B7297B91D793}"/>
              </a:ext>
            </a:extLst>
          </p:cNvPr>
          <p:cNvSpPr>
            <a:spLocks noGrp="1"/>
          </p:cNvSpPr>
          <p:nvPr>
            <p:ph type="sldNum" sz="quarter" idx="12"/>
          </p:nvPr>
        </p:nvSpPr>
        <p:spPr/>
        <p:txBody>
          <a:bodyPr/>
          <a:lstStyle/>
          <a:p>
            <a:fld id="{8183A928-ADAB-4011-B8E2-9F8189BBD191}" type="slidenum">
              <a:rPr lang="da-DK" smtClean="0"/>
              <a:t>‹nr.›</a:t>
            </a:fld>
            <a:endParaRPr lang="da-DK"/>
          </a:p>
        </p:txBody>
      </p:sp>
    </p:spTree>
    <p:extLst>
      <p:ext uri="{BB962C8B-B14F-4D97-AF65-F5344CB8AC3E}">
        <p14:creationId xmlns:p14="http://schemas.microsoft.com/office/powerpoint/2010/main" val="2920386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EAFE6-2C30-4A8D-A29E-FA95CEB5021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B32512-44DE-4B48-9446-0BF33007C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B5E82991-F455-43A8-AE9B-65246A1958E1}"/>
              </a:ext>
            </a:extLst>
          </p:cNvPr>
          <p:cNvSpPr>
            <a:spLocks noGrp="1"/>
          </p:cNvSpPr>
          <p:nvPr>
            <p:ph type="dt" sz="half" idx="10"/>
          </p:nvPr>
        </p:nvSpPr>
        <p:spPr/>
        <p:txBody>
          <a:bodyPr/>
          <a:lstStyle/>
          <a:p>
            <a:fld id="{4B2A545E-7EBC-43B5-8F65-2E455FC70794}" type="datetimeFigureOut">
              <a:rPr lang="da-DK" smtClean="0"/>
              <a:t>27-10-2025</a:t>
            </a:fld>
            <a:endParaRPr lang="da-DK"/>
          </a:p>
        </p:txBody>
      </p:sp>
      <p:sp>
        <p:nvSpPr>
          <p:cNvPr id="5" name="Pladsholder til sidefod 4">
            <a:extLst>
              <a:ext uri="{FF2B5EF4-FFF2-40B4-BE49-F238E27FC236}">
                <a16:creationId xmlns:a16="http://schemas.microsoft.com/office/drawing/2014/main" id="{50644623-96DF-4F57-B77C-EFFB0FC01B8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BEB90E8-2CB0-4CEB-9D7C-ABFE1B91D90E}"/>
              </a:ext>
            </a:extLst>
          </p:cNvPr>
          <p:cNvSpPr>
            <a:spLocks noGrp="1"/>
          </p:cNvSpPr>
          <p:nvPr>
            <p:ph type="sldNum" sz="quarter" idx="12"/>
          </p:nvPr>
        </p:nvSpPr>
        <p:spPr/>
        <p:txBody>
          <a:bodyPr/>
          <a:lstStyle/>
          <a:p>
            <a:fld id="{8183A928-ADAB-4011-B8E2-9F8189BBD191}" type="slidenum">
              <a:rPr lang="da-DK" smtClean="0"/>
              <a:t>‹nr.›</a:t>
            </a:fld>
            <a:endParaRPr lang="da-DK"/>
          </a:p>
        </p:txBody>
      </p:sp>
    </p:spTree>
    <p:extLst>
      <p:ext uri="{BB962C8B-B14F-4D97-AF65-F5344CB8AC3E}">
        <p14:creationId xmlns:p14="http://schemas.microsoft.com/office/powerpoint/2010/main" val="344122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61224-FE5A-42E0-BDA7-FCF123DEC66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E986935-AD9C-4B70-9128-30C63EF49BF3}"/>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1B66ECA-2772-48B3-A378-F93544A3E724}"/>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26044EB-FF6C-4DDB-86FE-B2FD82D1DA19}"/>
              </a:ext>
            </a:extLst>
          </p:cNvPr>
          <p:cNvSpPr>
            <a:spLocks noGrp="1"/>
          </p:cNvSpPr>
          <p:nvPr>
            <p:ph type="dt" sz="half" idx="10"/>
          </p:nvPr>
        </p:nvSpPr>
        <p:spPr/>
        <p:txBody>
          <a:bodyPr/>
          <a:lstStyle/>
          <a:p>
            <a:fld id="{4B2A545E-7EBC-43B5-8F65-2E455FC70794}" type="datetimeFigureOut">
              <a:rPr lang="da-DK" smtClean="0"/>
              <a:t>27-10-2025</a:t>
            </a:fld>
            <a:endParaRPr lang="da-DK"/>
          </a:p>
        </p:txBody>
      </p:sp>
      <p:sp>
        <p:nvSpPr>
          <p:cNvPr id="6" name="Pladsholder til sidefod 5">
            <a:extLst>
              <a:ext uri="{FF2B5EF4-FFF2-40B4-BE49-F238E27FC236}">
                <a16:creationId xmlns:a16="http://schemas.microsoft.com/office/drawing/2014/main" id="{DC4CFF06-11DC-47C2-ADAD-2C5FF7EB3DD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FD64897-46AE-4B92-B791-BA577099B79F}"/>
              </a:ext>
            </a:extLst>
          </p:cNvPr>
          <p:cNvSpPr>
            <a:spLocks noGrp="1"/>
          </p:cNvSpPr>
          <p:nvPr>
            <p:ph type="sldNum" sz="quarter" idx="12"/>
          </p:nvPr>
        </p:nvSpPr>
        <p:spPr/>
        <p:txBody>
          <a:bodyPr/>
          <a:lstStyle/>
          <a:p>
            <a:fld id="{8183A928-ADAB-4011-B8E2-9F8189BBD191}" type="slidenum">
              <a:rPr lang="da-DK" smtClean="0"/>
              <a:t>‹nr.›</a:t>
            </a:fld>
            <a:endParaRPr lang="da-DK"/>
          </a:p>
        </p:txBody>
      </p:sp>
    </p:spTree>
    <p:extLst>
      <p:ext uri="{BB962C8B-B14F-4D97-AF65-F5344CB8AC3E}">
        <p14:creationId xmlns:p14="http://schemas.microsoft.com/office/powerpoint/2010/main" val="3066192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F4F8B-551A-4808-9E09-B26AD940BAB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9BFBC6E-990A-497C-ADE2-B2B50477CE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1DE7190F-37EB-4C83-ADB8-B66B5CCD6C65}"/>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97A6D25-1AB6-4DE0-8DA1-311CDD0CB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31E989E0-1304-4B1F-8B24-BE68D378B2AF}"/>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07953B0-0C0A-4299-8021-FDB647C1A011}"/>
              </a:ext>
            </a:extLst>
          </p:cNvPr>
          <p:cNvSpPr>
            <a:spLocks noGrp="1"/>
          </p:cNvSpPr>
          <p:nvPr>
            <p:ph type="dt" sz="half" idx="10"/>
          </p:nvPr>
        </p:nvSpPr>
        <p:spPr/>
        <p:txBody>
          <a:bodyPr/>
          <a:lstStyle/>
          <a:p>
            <a:fld id="{4B2A545E-7EBC-43B5-8F65-2E455FC70794}" type="datetimeFigureOut">
              <a:rPr lang="da-DK" smtClean="0"/>
              <a:t>27-10-2025</a:t>
            </a:fld>
            <a:endParaRPr lang="da-DK"/>
          </a:p>
        </p:txBody>
      </p:sp>
      <p:sp>
        <p:nvSpPr>
          <p:cNvPr id="8" name="Pladsholder til sidefod 7">
            <a:extLst>
              <a:ext uri="{FF2B5EF4-FFF2-40B4-BE49-F238E27FC236}">
                <a16:creationId xmlns:a16="http://schemas.microsoft.com/office/drawing/2014/main" id="{66DA0657-61BA-4C37-A73C-6E9030C159B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6B500CED-88BC-4DA8-B92A-7519F9D1D16B}"/>
              </a:ext>
            </a:extLst>
          </p:cNvPr>
          <p:cNvSpPr>
            <a:spLocks noGrp="1"/>
          </p:cNvSpPr>
          <p:nvPr>
            <p:ph type="sldNum" sz="quarter" idx="12"/>
          </p:nvPr>
        </p:nvSpPr>
        <p:spPr/>
        <p:txBody>
          <a:bodyPr/>
          <a:lstStyle/>
          <a:p>
            <a:fld id="{8183A928-ADAB-4011-B8E2-9F8189BBD191}" type="slidenum">
              <a:rPr lang="da-DK" smtClean="0"/>
              <a:t>‹nr.›</a:t>
            </a:fld>
            <a:endParaRPr lang="da-DK"/>
          </a:p>
        </p:txBody>
      </p:sp>
    </p:spTree>
    <p:extLst>
      <p:ext uri="{BB962C8B-B14F-4D97-AF65-F5344CB8AC3E}">
        <p14:creationId xmlns:p14="http://schemas.microsoft.com/office/powerpoint/2010/main" val="2495806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3D8F73-4ACE-4261-BADD-F073612CB3C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8C293367-42D4-4D34-B1F3-8B08C2E7F526}"/>
              </a:ext>
            </a:extLst>
          </p:cNvPr>
          <p:cNvSpPr>
            <a:spLocks noGrp="1"/>
          </p:cNvSpPr>
          <p:nvPr>
            <p:ph type="dt" sz="half" idx="10"/>
          </p:nvPr>
        </p:nvSpPr>
        <p:spPr/>
        <p:txBody>
          <a:bodyPr/>
          <a:lstStyle/>
          <a:p>
            <a:fld id="{4B2A545E-7EBC-43B5-8F65-2E455FC70794}" type="datetimeFigureOut">
              <a:rPr lang="da-DK" smtClean="0"/>
              <a:t>27-10-2025</a:t>
            </a:fld>
            <a:endParaRPr lang="da-DK"/>
          </a:p>
        </p:txBody>
      </p:sp>
      <p:sp>
        <p:nvSpPr>
          <p:cNvPr id="4" name="Pladsholder til sidefod 3">
            <a:extLst>
              <a:ext uri="{FF2B5EF4-FFF2-40B4-BE49-F238E27FC236}">
                <a16:creationId xmlns:a16="http://schemas.microsoft.com/office/drawing/2014/main" id="{555D4F29-13C3-4E43-A942-66FBBD2DACB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9AEB070-DBF5-45F4-8E11-88CF0A04D639}"/>
              </a:ext>
            </a:extLst>
          </p:cNvPr>
          <p:cNvSpPr>
            <a:spLocks noGrp="1"/>
          </p:cNvSpPr>
          <p:nvPr>
            <p:ph type="sldNum" sz="quarter" idx="12"/>
          </p:nvPr>
        </p:nvSpPr>
        <p:spPr/>
        <p:txBody>
          <a:bodyPr/>
          <a:lstStyle/>
          <a:p>
            <a:fld id="{8183A928-ADAB-4011-B8E2-9F8189BBD191}" type="slidenum">
              <a:rPr lang="da-DK" smtClean="0"/>
              <a:t>‹nr.›</a:t>
            </a:fld>
            <a:endParaRPr lang="da-DK"/>
          </a:p>
        </p:txBody>
      </p:sp>
    </p:spTree>
    <p:extLst>
      <p:ext uri="{BB962C8B-B14F-4D97-AF65-F5344CB8AC3E}">
        <p14:creationId xmlns:p14="http://schemas.microsoft.com/office/powerpoint/2010/main" val="1835415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4B5AA99-8784-4ED2-9DD6-B84C4F56615A}"/>
              </a:ext>
            </a:extLst>
          </p:cNvPr>
          <p:cNvSpPr>
            <a:spLocks noGrp="1"/>
          </p:cNvSpPr>
          <p:nvPr>
            <p:ph type="dt" sz="half" idx="10"/>
          </p:nvPr>
        </p:nvSpPr>
        <p:spPr/>
        <p:txBody>
          <a:bodyPr/>
          <a:lstStyle/>
          <a:p>
            <a:fld id="{4B2A545E-7EBC-43B5-8F65-2E455FC70794}" type="datetimeFigureOut">
              <a:rPr lang="da-DK" smtClean="0"/>
              <a:t>27-10-2025</a:t>
            </a:fld>
            <a:endParaRPr lang="da-DK"/>
          </a:p>
        </p:txBody>
      </p:sp>
      <p:sp>
        <p:nvSpPr>
          <p:cNvPr id="3" name="Pladsholder til sidefod 2">
            <a:extLst>
              <a:ext uri="{FF2B5EF4-FFF2-40B4-BE49-F238E27FC236}">
                <a16:creationId xmlns:a16="http://schemas.microsoft.com/office/drawing/2014/main" id="{EC60EF68-1F6C-4B86-9EC8-526F21411F9A}"/>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153BD4DD-3604-4981-9295-DF21851ADC1D}"/>
              </a:ext>
            </a:extLst>
          </p:cNvPr>
          <p:cNvSpPr>
            <a:spLocks noGrp="1"/>
          </p:cNvSpPr>
          <p:nvPr>
            <p:ph type="sldNum" sz="quarter" idx="12"/>
          </p:nvPr>
        </p:nvSpPr>
        <p:spPr/>
        <p:txBody>
          <a:bodyPr/>
          <a:lstStyle/>
          <a:p>
            <a:fld id="{8183A928-ADAB-4011-B8E2-9F8189BBD191}" type="slidenum">
              <a:rPr lang="da-DK" smtClean="0"/>
              <a:t>‹nr.›</a:t>
            </a:fld>
            <a:endParaRPr lang="da-DK"/>
          </a:p>
        </p:txBody>
      </p:sp>
    </p:spTree>
    <p:extLst>
      <p:ext uri="{BB962C8B-B14F-4D97-AF65-F5344CB8AC3E}">
        <p14:creationId xmlns:p14="http://schemas.microsoft.com/office/powerpoint/2010/main" val="765841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E74388-A77F-408D-BB44-FDC2C60744B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B18B3098-95F8-489B-BC83-A03ADCBB9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CC4BBE4-9624-44D4-BBB3-8982E1C77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351FF83C-04BD-49D0-A213-DCCCD8FE6884}"/>
              </a:ext>
            </a:extLst>
          </p:cNvPr>
          <p:cNvSpPr>
            <a:spLocks noGrp="1"/>
          </p:cNvSpPr>
          <p:nvPr>
            <p:ph type="dt" sz="half" idx="10"/>
          </p:nvPr>
        </p:nvSpPr>
        <p:spPr/>
        <p:txBody>
          <a:bodyPr/>
          <a:lstStyle/>
          <a:p>
            <a:fld id="{4B2A545E-7EBC-43B5-8F65-2E455FC70794}" type="datetimeFigureOut">
              <a:rPr lang="da-DK" smtClean="0"/>
              <a:t>27-10-2025</a:t>
            </a:fld>
            <a:endParaRPr lang="da-DK"/>
          </a:p>
        </p:txBody>
      </p:sp>
      <p:sp>
        <p:nvSpPr>
          <p:cNvPr id="6" name="Pladsholder til sidefod 5">
            <a:extLst>
              <a:ext uri="{FF2B5EF4-FFF2-40B4-BE49-F238E27FC236}">
                <a16:creationId xmlns:a16="http://schemas.microsoft.com/office/drawing/2014/main" id="{251F9A7B-9A57-4C05-A6D5-94320769ADC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6EA86CE-9675-4F22-B934-373F1DD541F8}"/>
              </a:ext>
            </a:extLst>
          </p:cNvPr>
          <p:cNvSpPr>
            <a:spLocks noGrp="1"/>
          </p:cNvSpPr>
          <p:nvPr>
            <p:ph type="sldNum" sz="quarter" idx="12"/>
          </p:nvPr>
        </p:nvSpPr>
        <p:spPr/>
        <p:txBody>
          <a:bodyPr/>
          <a:lstStyle/>
          <a:p>
            <a:fld id="{8183A928-ADAB-4011-B8E2-9F8189BBD191}" type="slidenum">
              <a:rPr lang="da-DK" smtClean="0"/>
              <a:t>‹nr.›</a:t>
            </a:fld>
            <a:endParaRPr lang="da-DK"/>
          </a:p>
        </p:txBody>
      </p:sp>
    </p:spTree>
    <p:extLst>
      <p:ext uri="{BB962C8B-B14F-4D97-AF65-F5344CB8AC3E}">
        <p14:creationId xmlns:p14="http://schemas.microsoft.com/office/powerpoint/2010/main" val="3294290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D5E023-D2EA-4FA6-A2D6-EBA892F75AF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2BF3EE35-158A-47E2-89EA-CC21EC08A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3E3D7873-C432-4EEA-A62C-AE2C5663FB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A585460F-0ECD-4A5E-9977-0D880EF2B369}"/>
              </a:ext>
            </a:extLst>
          </p:cNvPr>
          <p:cNvSpPr>
            <a:spLocks noGrp="1"/>
          </p:cNvSpPr>
          <p:nvPr>
            <p:ph type="dt" sz="half" idx="10"/>
          </p:nvPr>
        </p:nvSpPr>
        <p:spPr/>
        <p:txBody>
          <a:bodyPr/>
          <a:lstStyle/>
          <a:p>
            <a:fld id="{4B2A545E-7EBC-43B5-8F65-2E455FC70794}" type="datetimeFigureOut">
              <a:rPr lang="da-DK" smtClean="0"/>
              <a:t>27-10-2025</a:t>
            </a:fld>
            <a:endParaRPr lang="da-DK"/>
          </a:p>
        </p:txBody>
      </p:sp>
      <p:sp>
        <p:nvSpPr>
          <p:cNvPr id="6" name="Pladsholder til sidefod 5">
            <a:extLst>
              <a:ext uri="{FF2B5EF4-FFF2-40B4-BE49-F238E27FC236}">
                <a16:creationId xmlns:a16="http://schemas.microsoft.com/office/drawing/2014/main" id="{39BE8F99-5F08-41FE-8E4A-7B0DDD2966C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1954CA7-0D21-439D-992D-DC115664EF75}"/>
              </a:ext>
            </a:extLst>
          </p:cNvPr>
          <p:cNvSpPr>
            <a:spLocks noGrp="1"/>
          </p:cNvSpPr>
          <p:nvPr>
            <p:ph type="sldNum" sz="quarter" idx="12"/>
          </p:nvPr>
        </p:nvSpPr>
        <p:spPr/>
        <p:txBody>
          <a:bodyPr/>
          <a:lstStyle/>
          <a:p>
            <a:fld id="{8183A928-ADAB-4011-B8E2-9F8189BBD191}" type="slidenum">
              <a:rPr lang="da-DK" smtClean="0"/>
              <a:t>‹nr.›</a:t>
            </a:fld>
            <a:endParaRPr lang="da-DK"/>
          </a:p>
        </p:txBody>
      </p:sp>
    </p:spTree>
    <p:extLst>
      <p:ext uri="{BB962C8B-B14F-4D97-AF65-F5344CB8AC3E}">
        <p14:creationId xmlns:p14="http://schemas.microsoft.com/office/powerpoint/2010/main" val="3154243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28E1CE3-651F-49F5-9299-D638397DBD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064BE2A-076F-4E20-A578-78138458F0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25FE12A-9933-425A-8557-26EA574C2E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2A545E-7EBC-43B5-8F65-2E455FC70794}" type="datetimeFigureOut">
              <a:rPr lang="da-DK" smtClean="0"/>
              <a:t>27-10-2025</a:t>
            </a:fld>
            <a:endParaRPr lang="da-DK"/>
          </a:p>
        </p:txBody>
      </p:sp>
      <p:sp>
        <p:nvSpPr>
          <p:cNvPr id="5" name="Pladsholder til sidefod 4">
            <a:extLst>
              <a:ext uri="{FF2B5EF4-FFF2-40B4-BE49-F238E27FC236}">
                <a16:creationId xmlns:a16="http://schemas.microsoft.com/office/drawing/2014/main" id="{6655FAA4-2885-4E8A-BF3D-4F0391E354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3AA4AD04-5617-4901-985A-82676D3CDB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3A928-ADAB-4011-B8E2-9F8189BBD191}" type="slidenum">
              <a:rPr lang="da-DK" smtClean="0"/>
              <a:t>‹nr.›</a:t>
            </a:fld>
            <a:endParaRPr lang="da-DK"/>
          </a:p>
        </p:txBody>
      </p:sp>
    </p:spTree>
    <p:extLst>
      <p:ext uri="{BB962C8B-B14F-4D97-AF65-F5344CB8AC3E}">
        <p14:creationId xmlns:p14="http://schemas.microsoft.com/office/powerpoint/2010/main" val="1273289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forfatterweb.dk/glenn-bech" TargetMode="Externa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2BD4DE-C019-4A29-AD29-E5A787A83648}"/>
              </a:ext>
            </a:extLst>
          </p:cNvPr>
          <p:cNvSpPr>
            <a:spLocks noGrp="1"/>
          </p:cNvSpPr>
          <p:nvPr>
            <p:ph type="ctrTitle"/>
          </p:nvPr>
        </p:nvSpPr>
        <p:spPr>
          <a:xfrm>
            <a:off x="6745735" y="640081"/>
            <a:ext cx="4806184" cy="3637373"/>
          </a:xfrm>
          <a:noFill/>
        </p:spPr>
        <p:txBody>
          <a:bodyPr>
            <a:normAutofit/>
          </a:bodyPr>
          <a:lstStyle/>
          <a:p>
            <a:pPr algn="l"/>
            <a:r>
              <a:rPr lang="da-DK" dirty="0"/>
              <a:t>Autofiktion</a:t>
            </a:r>
            <a:endParaRPr lang="da-DK"/>
          </a:p>
        </p:txBody>
      </p:sp>
      <p:sp>
        <p:nvSpPr>
          <p:cNvPr id="3" name="Undertitel 2">
            <a:extLst>
              <a:ext uri="{FF2B5EF4-FFF2-40B4-BE49-F238E27FC236}">
                <a16:creationId xmlns:a16="http://schemas.microsoft.com/office/drawing/2014/main" id="{1680ACCA-46C2-4131-9355-C080CD156E07}"/>
              </a:ext>
            </a:extLst>
          </p:cNvPr>
          <p:cNvSpPr>
            <a:spLocks noGrp="1"/>
          </p:cNvSpPr>
          <p:nvPr>
            <p:ph type="subTitle" idx="1"/>
          </p:nvPr>
        </p:nvSpPr>
        <p:spPr>
          <a:xfrm>
            <a:off x="6745735" y="4415883"/>
            <a:ext cx="4806184" cy="1802038"/>
          </a:xfrm>
          <a:noFill/>
        </p:spPr>
        <p:txBody>
          <a:bodyPr>
            <a:normAutofit/>
          </a:bodyPr>
          <a:lstStyle/>
          <a:p>
            <a:pPr algn="l"/>
            <a:r>
              <a:rPr lang="da-DK" dirty="0"/>
              <a:t> - biografisme på kanten</a:t>
            </a:r>
            <a:endParaRPr lang="da-DK"/>
          </a:p>
        </p:txBody>
      </p:sp>
      <p:pic>
        <p:nvPicPr>
          <p:cNvPr id="4" name="Billede 3">
            <a:extLst>
              <a:ext uri="{FF2B5EF4-FFF2-40B4-BE49-F238E27FC236}">
                <a16:creationId xmlns:a16="http://schemas.microsoft.com/office/drawing/2014/main" id="{0EAF04E7-445F-40E2-A221-8E1AAAECB486}"/>
              </a:ext>
            </a:extLst>
          </p:cNvPr>
          <p:cNvPicPr>
            <a:picLocks noChangeAspect="1"/>
          </p:cNvPicPr>
          <p:nvPr/>
        </p:nvPicPr>
        <p:blipFill rotWithShape="1">
          <a:blip r:embed="rId2"/>
          <a:srcRect r="-1" b="20812"/>
          <a:stretch/>
        </p:blipFill>
        <p:spPr>
          <a:xfrm>
            <a:off x="20" y="10"/>
            <a:ext cx="6105635" cy="6857990"/>
          </a:xfrm>
          <a:prstGeom prst="rect">
            <a:avLst/>
          </a:prstGeom>
        </p:spPr>
      </p:pic>
    </p:spTree>
    <p:extLst>
      <p:ext uri="{BB962C8B-B14F-4D97-AF65-F5344CB8AC3E}">
        <p14:creationId xmlns:p14="http://schemas.microsoft.com/office/powerpoint/2010/main" val="1813725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AFD8D59-051E-4565-BF98-EBD621774C73}"/>
              </a:ext>
            </a:extLst>
          </p:cNvPr>
          <p:cNvSpPr>
            <a:spLocks noGrp="1"/>
          </p:cNvSpPr>
          <p:nvPr>
            <p:ph type="title"/>
          </p:nvPr>
        </p:nvSpPr>
        <p:spPr>
          <a:xfrm>
            <a:off x="863029" y="1012004"/>
            <a:ext cx="3416158" cy="4795408"/>
          </a:xfrm>
        </p:spPr>
        <p:txBody>
          <a:bodyPr>
            <a:normAutofit/>
          </a:bodyPr>
          <a:lstStyle/>
          <a:p>
            <a:r>
              <a:rPr lang="da-DK">
                <a:solidFill>
                  <a:srgbClr val="FFFFFF"/>
                </a:solidFill>
                <a:latin typeface="Garamond" panose="02020404030301010803" pitchFamily="18" charset="0"/>
              </a:rPr>
              <a:t>Tre typer af autofiktion</a:t>
            </a:r>
          </a:p>
        </p:txBody>
      </p:sp>
      <p:graphicFrame>
        <p:nvGraphicFramePr>
          <p:cNvPr id="5" name="Pladsholder til indhold 2">
            <a:extLst>
              <a:ext uri="{FF2B5EF4-FFF2-40B4-BE49-F238E27FC236}">
                <a16:creationId xmlns:a16="http://schemas.microsoft.com/office/drawing/2014/main" id="{7CE24E25-600B-404C-BF71-2DE9A951987C}"/>
              </a:ext>
            </a:extLst>
          </p:cNvPr>
          <p:cNvGraphicFramePr>
            <a:graphicFrameLocks noGrp="1"/>
          </p:cNvGraphicFramePr>
          <p:nvPr>
            <p:ph idx="1"/>
            <p:extLst>
              <p:ext uri="{D42A27DB-BD31-4B8C-83A1-F6EECF244321}">
                <p14:modId xmlns:p14="http://schemas.microsoft.com/office/powerpoint/2010/main" val="81161371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928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292CB4B-204E-4164-B837-A9C6B43E30D7}"/>
              </a:ext>
            </a:extLst>
          </p:cNvPr>
          <p:cNvSpPr>
            <a:spLocks noGrp="1"/>
          </p:cNvSpPr>
          <p:nvPr>
            <p:ph type="title"/>
          </p:nvPr>
        </p:nvSpPr>
        <p:spPr>
          <a:xfrm>
            <a:off x="838200" y="631825"/>
            <a:ext cx="10515600" cy="1325563"/>
          </a:xfrm>
        </p:spPr>
        <p:txBody>
          <a:bodyPr>
            <a:normAutofit/>
          </a:bodyPr>
          <a:lstStyle/>
          <a:p>
            <a:r>
              <a:rPr lang="da-DK" dirty="0">
                <a:latin typeface="Garamond" panose="02020404030301010803" pitchFamily="18" charset="0"/>
              </a:rPr>
              <a:t>Dobbeltkontrakten</a:t>
            </a:r>
          </a:p>
        </p:txBody>
      </p:sp>
      <p:sp>
        <p:nvSpPr>
          <p:cNvPr id="3" name="Pladsholder til indhold 2">
            <a:extLst>
              <a:ext uri="{FF2B5EF4-FFF2-40B4-BE49-F238E27FC236}">
                <a16:creationId xmlns:a16="http://schemas.microsoft.com/office/drawing/2014/main" id="{6125FA71-BD9D-45C4-9A2F-ACA393A17D75}"/>
              </a:ext>
            </a:extLst>
          </p:cNvPr>
          <p:cNvSpPr>
            <a:spLocks noGrp="1"/>
          </p:cNvSpPr>
          <p:nvPr>
            <p:ph idx="1"/>
          </p:nvPr>
        </p:nvSpPr>
        <p:spPr>
          <a:xfrm>
            <a:off x="838200" y="1639957"/>
            <a:ext cx="10515600" cy="4661451"/>
          </a:xfrm>
        </p:spPr>
        <p:txBody>
          <a:bodyPr>
            <a:normAutofit/>
          </a:bodyPr>
          <a:lstStyle/>
          <a:p>
            <a:r>
              <a:rPr lang="da-DK" sz="2400" dirty="0">
                <a:latin typeface="Garamond" panose="02020404030301010803" pitchFamily="18" charset="0"/>
              </a:rPr>
              <a:t>Groft sagt findes der to slags tekster. Sagprosa og fiktion. Den første refererer til en virkelighed uden for teksten, noget som faktisk er sket, mens den anden er opdigtet. I almindelighed er læseren udmærket klar over denne skelnen. Og han forstår at indrette sin læsning efter tekstens præmisser. Efter den kontrakt (sagprosa eller fiktion), han på forhånd har indgået med forfatteren.</a:t>
            </a:r>
          </a:p>
          <a:p>
            <a:r>
              <a:rPr lang="da-DK" sz="2400" dirty="0">
                <a:latin typeface="Garamond" panose="02020404030301010803" pitchFamily="18" charset="0"/>
              </a:rPr>
              <a:t>Men hvad nu hvis avisartiklen pludselig viser sig at være opdigtet? Eller det fiktive værk alligevel har rod i virkeligheden? Hvis den kontrakt, som læser og forfatter har indgået, ved nærmere eftersyn slet ikke holder stik, men må omvurderes i en ny kontrakt. Ja, så har man det, lektor på Københavns Universitet, Poul Behrendt, betegner dobbeltkontrakten. En hverken-eller-konstruktion, der sprænger både fiktionens og sagprosaens rammer.</a:t>
            </a:r>
          </a:p>
          <a:p>
            <a:r>
              <a:rPr lang="da-DK" sz="2400" dirty="0">
                <a:latin typeface="Garamond" panose="02020404030301010803" pitchFamily="18" charset="0"/>
              </a:rPr>
              <a:t>Hvilken kontrakt tegnes mellem læser og forfatter i ”Kunsten at græde i kor”?</a:t>
            </a:r>
          </a:p>
          <a:p>
            <a:endParaRPr lang="da-DK" sz="2400" dirty="0"/>
          </a:p>
        </p:txBody>
      </p:sp>
    </p:spTree>
    <p:extLst>
      <p:ext uri="{BB962C8B-B14F-4D97-AF65-F5344CB8AC3E}">
        <p14:creationId xmlns:p14="http://schemas.microsoft.com/office/powerpoint/2010/main" val="317032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4A686A2A-8605-4659-9909-63DE96365C2B}"/>
              </a:ext>
            </a:extLst>
          </p:cNvPr>
          <p:cNvSpPr>
            <a:spLocks noGrp="1"/>
          </p:cNvSpPr>
          <p:nvPr>
            <p:ph type="title"/>
          </p:nvPr>
        </p:nvSpPr>
        <p:spPr>
          <a:xfrm>
            <a:off x="4384039" y="365125"/>
            <a:ext cx="7164493" cy="1325563"/>
          </a:xfrm>
        </p:spPr>
        <p:txBody>
          <a:bodyPr>
            <a:normAutofit/>
          </a:bodyPr>
          <a:lstStyle/>
          <a:p>
            <a:r>
              <a:rPr lang="da-DK" dirty="0">
                <a:latin typeface="Garamond" panose="02020404030301010803" pitchFamily="18" charset="0"/>
              </a:rPr>
              <a:t>Hovedstolen</a:t>
            </a:r>
          </a:p>
        </p:txBody>
      </p:sp>
      <p:pic>
        <p:nvPicPr>
          <p:cNvPr id="4" name="Billede 3">
            <a:extLst>
              <a:ext uri="{FF2B5EF4-FFF2-40B4-BE49-F238E27FC236}">
                <a16:creationId xmlns:a16="http://schemas.microsoft.com/office/drawing/2014/main" id="{468256D5-A74F-44DD-9FA9-8E001638EE6F}"/>
              </a:ext>
            </a:extLst>
          </p:cNvPr>
          <p:cNvPicPr>
            <a:picLocks noChangeAspect="1"/>
          </p:cNvPicPr>
          <p:nvPr/>
        </p:nvPicPr>
        <p:blipFill>
          <a:blip r:embed="rId2"/>
          <a:stretch>
            <a:fillRect/>
          </a:stretch>
        </p:blipFill>
        <p:spPr>
          <a:xfrm>
            <a:off x="480060" y="981647"/>
            <a:ext cx="3425957" cy="4894224"/>
          </a:xfrm>
          <a:prstGeom prst="rect">
            <a:avLst/>
          </a:prstGeom>
        </p:spPr>
      </p:pic>
      <p:sp>
        <p:nvSpPr>
          <p:cNvPr id="3" name="Pladsholder til indhold 2">
            <a:extLst>
              <a:ext uri="{FF2B5EF4-FFF2-40B4-BE49-F238E27FC236}">
                <a16:creationId xmlns:a16="http://schemas.microsoft.com/office/drawing/2014/main" id="{42A8C8E3-9D2E-4525-8489-FAB841EF95D0}"/>
              </a:ext>
            </a:extLst>
          </p:cNvPr>
          <p:cNvSpPr>
            <a:spLocks noGrp="1"/>
          </p:cNvSpPr>
          <p:nvPr>
            <p:ph idx="1"/>
          </p:nvPr>
        </p:nvSpPr>
        <p:spPr>
          <a:xfrm>
            <a:off x="4387515" y="2022601"/>
            <a:ext cx="7161017" cy="4154361"/>
          </a:xfrm>
        </p:spPr>
        <p:txBody>
          <a:bodyPr>
            <a:normAutofit/>
          </a:bodyPr>
          <a:lstStyle/>
          <a:p>
            <a:r>
              <a:rPr lang="da-DK" sz="2000" dirty="0">
                <a:latin typeface="Garamond" panose="02020404030301010803" pitchFamily="18" charset="0"/>
              </a:rPr>
              <a:t>Oprindelig betydning: Hovedstolen er “startgælden” på det lån man er ved at tage. Hovedstolen er uændret hele lånet igennem, også selvom der afdrages på lånet. </a:t>
            </a:r>
          </a:p>
          <a:p>
            <a:r>
              <a:rPr lang="da-DK" sz="2000" dirty="0">
                <a:latin typeface="Garamond" panose="02020404030301010803" pitchFamily="18" charset="0"/>
              </a:rPr>
              <a:t>Alt for mange gange er digteren Per Højholt (1928-2004) blevet citeret for at have sagt, at man “ikke bør tage af hovedstolen”, dvs. ikke blande sig selv og sit liv ind i sine tekster. Udsagnet, som i virkeligheden stammer fra Højholts svigermor, bliver med jævne mellemrum fremhævet af diverse mennesker med forstand på litteratur som en god tommelfingerregel: Tag ikke af hovedstolen! Det vil der – efter sigende – ikke komme god litteratur ud af.  Men allerede i 1998 beviste Christina Hesselholdt det modsatte med sin kritikerroste bog med – som der står på bagsiden – “50 fiktioner om en barndom”, der slet og ret hedder Hovedstolen (og hvem den titel er en hilsen til, kan der næppe herske nogen tvivl om).</a:t>
            </a:r>
          </a:p>
        </p:txBody>
      </p:sp>
    </p:spTree>
    <p:extLst>
      <p:ext uri="{BB962C8B-B14F-4D97-AF65-F5344CB8AC3E}">
        <p14:creationId xmlns:p14="http://schemas.microsoft.com/office/powerpoint/2010/main" val="41509539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2C510-C3DD-427C-A405-AF10DD09A175}"/>
              </a:ext>
            </a:extLst>
          </p:cNvPr>
          <p:cNvSpPr>
            <a:spLocks noGrp="1"/>
          </p:cNvSpPr>
          <p:nvPr>
            <p:ph type="title"/>
          </p:nvPr>
        </p:nvSpPr>
        <p:spPr/>
        <p:txBody>
          <a:bodyPr/>
          <a:lstStyle/>
          <a:p>
            <a:r>
              <a:rPr lang="da-DK" dirty="0">
                <a:latin typeface="Garamond" panose="02020404030301010803" pitchFamily="18" charset="0"/>
              </a:rPr>
              <a:t>Fortællerens rolle</a:t>
            </a:r>
          </a:p>
        </p:txBody>
      </p:sp>
      <p:sp>
        <p:nvSpPr>
          <p:cNvPr id="3" name="Pladsholder til indhold 2">
            <a:extLst>
              <a:ext uri="{FF2B5EF4-FFF2-40B4-BE49-F238E27FC236}">
                <a16:creationId xmlns:a16="http://schemas.microsoft.com/office/drawing/2014/main" id="{5D7E3F83-C94A-4536-8A23-D0296A9E4F40}"/>
              </a:ext>
            </a:extLst>
          </p:cNvPr>
          <p:cNvSpPr>
            <a:spLocks noGrp="1"/>
          </p:cNvSpPr>
          <p:nvPr>
            <p:ph idx="1"/>
          </p:nvPr>
        </p:nvSpPr>
        <p:spPr/>
        <p:txBody>
          <a:bodyPr/>
          <a:lstStyle/>
          <a:p>
            <a:r>
              <a:rPr lang="da-DK" dirty="0">
                <a:latin typeface="Garamond" panose="02020404030301010803" pitchFamily="18" charset="0"/>
              </a:rPr>
              <a:t>I mange autofiktive og selvbiografiske værker indtager fortælleren en bestemt rolle i forfatterens egen skildring af sig selv:</a:t>
            </a:r>
          </a:p>
          <a:p>
            <a:r>
              <a:rPr lang="da-DK" dirty="0">
                <a:latin typeface="Garamond" panose="02020404030301010803" pitchFamily="18" charset="0"/>
              </a:rPr>
              <a:t>Offer, medløber eller bøddel</a:t>
            </a:r>
          </a:p>
          <a:p>
            <a:endParaRPr lang="da-DK" dirty="0">
              <a:latin typeface="Garamond" panose="02020404030301010803" pitchFamily="18" charset="0"/>
            </a:endParaRPr>
          </a:p>
          <a:p>
            <a:r>
              <a:rPr lang="da-DK" dirty="0">
                <a:latin typeface="Garamond" panose="02020404030301010803" pitchFamily="18" charset="0"/>
              </a:rPr>
              <a:t>Hvilken rolle har Allan i ”Kunsten at græde i kor”?</a:t>
            </a:r>
          </a:p>
          <a:p>
            <a:r>
              <a:rPr lang="da-DK" dirty="0">
                <a:latin typeface="Garamond" panose="02020404030301010803" pitchFamily="18" charset="0"/>
              </a:rPr>
              <a:t>Hvilken rolle har Jørgen Leth i ”Kokkens datter”?</a:t>
            </a:r>
          </a:p>
          <a:p>
            <a:r>
              <a:rPr lang="da-DK" dirty="0">
                <a:latin typeface="Garamond" panose="02020404030301010803" pitchFamily="18" charset="0"/>
              </a:rPr>
              <a:t>Eksempel på offerrollen: Yahya Hassan i sin egen digtsamling</a:t>
            </a:r>
          </a:p>
        </p:txBody>
      </p:sp>
    </p:spTree>
    <p:extLst>
      <p:ext uri="{BB962C8B-B14F-4D97-AF65-F5344CB8AC3E}">
        <p14:creationId xmlns:p14="http://schemas.microsoft.com/office/powerpoint/2010/main" val="88929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5D4756-18FE-DCF5-1B08-2A2922586074}"/>
              </a:ext>
            </a:extLst>
          </p:cNvPr>
          <p:cNvSpPr>
            <a:spLocks noGrp="1"/>
          </p:cNvSpPr>
          <p:nvPr>
            <p:ph type="title"/>
          </p:nvPr>
        </p:nvSpPr>
        <p:spPr/>
        <p:txBody>
          <a:bodyPr/>
          <a:lstStyle/>
          <a:p>
            <a:r>
              <a:rPr lang="da-DK" dirty="0"/>
              <a:t>Vi skal i gang med nyt forløb</a:t>
            </a:r>
          </a:p>
        </p:txBody>
      </p:sp>
      <p:sp>
        <p:nvSpPr>
          <p:cNvPr id="3" name="Pladsholder til indhold 2">
            <a:extLst>
              <a:ext uri="{FF2B5EF4-FFF2-40B4-BE49-F238E27FC236}">
                <a16:creationId xmlns:a16="http://schemas.microsoft.com/office/drawing/2014/main" id="{8EB83098-356A-CCEB-B0B7-2FB510C09EC0}"/>
              </a:ext>
            </a:extLst>
          </p:cNvPr>
          <p:cNvSpPr>
            <a:spLocks noGrp="1"/>
          </p:cNvSpPr>
          <p:nvPr>
            <p:ph idx="1"/>
          </p:nvPr>
        </p:nvSpPr>
        <p:spPr/>
        <p:txBody>
          <a:bodyPr/>
          <a:lstStyle/>
          <a:p>
            <a:r>
              <a:rPr lang="da-DK" dirty="0"/>
              <a:t>Autofiktion – den nye, dominerende bølge i litteraturen, både i DK og internationalt</a:t>
            </a:r>
          </a:p>
          <a:p>
            <a:r>
              <a:rPr lang="da-DK" dirty="0"/>
              <a:t>Mest litteratur, men også lidt medier og sprog</a:t>
            </a:r>
          </a:p>
        </p:txBody>
      </p:sp>
    </p:spTree>
    <p:extLst>
      <p:ext uri="{BB962C8B-B14F-4D97-AF65-F5344CB8AC3E}">
        <p14:creationId xmlns:p14="http://schemas.microsoft.com/office/powerpoint/2010/main" val="2927064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A17FB-9040-4727-DD21-E0CD3F9C668D}"/>
              </a:ext>
            </a:extLst>
          </p:cNvPr>
          <p:cNvSpPr>
            <a:spLocks noGrp="1"/>
          </p:cNvSpPr>
          <p:nvPr>
            <p:ph type="title"/>
          </p:nvPr>
        </p:nvSpPr>
        <p:spPr/>
        <p:txBody>
          <a:bodyPr/>
          <a:lstStyle/>
          <a:p>
            <a:r>
              <a:rPr lang="da-DK" dirty="0"/>
              <a:t>Diskutér med sidemanden</a:t>
            </a:r>
          </a:p>
        </p:txBody>
      </p:sp>
      <p:sp>
        <p:nvSpPr>
          <p:cNvPr id="3" name="Pladsholder til indhold 2">
            <a:extLst>
              <a:ext uri="{FF2B5EF4-FFF2-40B4-BE49-F238E27FC236}">
                <a16:creationId xmlns:a16="http://schemas.microsoft.com/office/drawing/2014/main" id="{49B07044-006D-5E8B-9475-ED4B599DC47F}"/>
              </a:ext>
            </a:extLst>
          </p:cNvPr>
          <p:cNvSpPr>
            <a:spLocks noGrp="1"/>
          </p:cNvSpPr>
          <p:nvPr>
            <p:ph idx="1"/>
          </p:nvPr>
        </p:nvSpPr>
        <p:spPr/>
        <p:txBody>
          <a:bodyPr/>
          <a:lstStyle/>
          <a:p>
            <a:pPr>
              <a:buFontTx/>
              <a:buChar char="-"/>
            </a:pPr>
            <a:r>
              <a:rPr lang="da-DK" dirty="0"/>
              <a:t>Hvor får forfattere deres inspiration fra?</a:t>
            </a:r>
          </a:p>
          <a:p>
            <a:pPr>
              <a:buFontTx/>
              <a:buChar char="-"/>
            </a:pPr>
            <a:r>
              <a:rPr lang="da-DK" dirty="0"/>
              <a:t>Er fiktion (kun) fri fantasi?</a:t>
            </a:r>
          </a:p>
          <a:p>
            <a:pPr>
              <a:buFontTx/>
              <a:buChar char="-"/>
            </a:pPr>
            <a:r>
              <a:rPr lang="da-DK" dirty="0"/>
              <a:t>Må en forfatter skrive om sit eget liv?</a:t>
            </a:r>
          </a:p>
          <a:p>
            <a:pPr lvl="1">
              <a:buFontTx/>
              <a:buChar char="-"/>
            </a:pPr>
            <a:r>
              <a:rPr lang="da-DK" dirty="0"/>
              <a:t>Er det noget, andre gider læse om?</a:t>
            </a:r>
          </a:p>
          <a:p>
            <a:pPr lvl="1">
              <a:buFontTx/>
              <a:buChar char="-"/>
            </a:pPr>
            <a:r>
              <a:rPr lang="da-DK" dirty="0"/>
              <a:t>Er det vedkommende for andre?</a:t>
            </a:r>
          </a:p>
          <a:p>
            <a:pPr lvl="1">
              <a:buFontTx/>
              <a:buChar char="-"/>
            </a:pPr>
            <a:r>
              <a:rPr lang="da-DK" dirty="0"/>
              <a:t>Er det i orden at skrive om sig selv og mennesker tæt på én?</a:t>
            </a:r>
          </a:p>
          <a:p>
            <a:pPr lvl="1">
              <a:buFontTx/>
              <a:buChar char="-"/>
            </a:pPr>
            <a:endParaRPr lang="da-DK" dirty="0"/>
          </a:p>
        </p:txBody>
      </p:sp>
    </p:spTree>
    <p:extLst>
      <p:ext uri="{BB962C8B-B14F-4D97-AF65-F5344CB8AC3E}">
        <p14:creationId xmlns:p14="http://schemas.microsoft.com/office/powerpoint/2010/main" val="4272086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909B9EB-4CB5-4D17-B21E-B5BA24F53F19}"/>
              </a:ext>
            </a:extLst>
          </p:cNvPr>
          <p:cNvPicPr>
            <a:picLocks noChangeAspect="1"/>
          </p:cNvPicPr>
          <p:nvPr/>
        </p:nvPicPr>
        <p:blipFill rotWithShape="1">
          <a:blip r:embed="rId2">
            <a:alphaModFix/>
          </a:blip>
          <a:srcRect l="38714" r="8840"/>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6134B7AE-314B-49E8-8493-E68B8C08746A}"/>
              </a:ext>
            </a:extLst>
          </p:cNvPr>
          <p:cNvSpPr>
            <a:spLocks noGrp="1"/>
          </p:cNvSpPr>
          <p:nvPr>
            <p:ph type="title"/>
          </p:nvPr>
        </p:nvSpPr>
        <p:spPr>
          <a:xfrm>
            <a:off x="804998" y="798445"/>
            <a:ext cx="4803636" cy="1311664"/>
          </a:xfrm>
        </p:spPr>
        <p:txBody>
          <a:bodyPr>
            <a:normAutofit/>
          </a:bodyPr>
          <a:lstStyle/>
          <a:p>
            <a:r>
              <a:rPr lang="da-DK" sz="3700" dirty="0">
                <a:solidFill>
                  <a:srgbClr val="000000"/>
                </a:solidFill>
                <a:latin typeface="Garamond" panose="02020404030301010803" pitchFamily="18" charset="0"/>
              </a:rPr>
              <a:t>Erling Jepsen: Kunsten at græde i kor</a:t>
            </a:r>
          </a:p>
        </p:txBody>
      </p:sp>
      <p:sp>
        <p:nvSpPr>
          <p:cNvPr id="3" name="Pladsholder til indhold 2">
            <a:extLst>
              <a:ext uri="{FF2B5EF4-FFF2-40B4-BE49-F238E27FC236}">
                <a16:creationId xmlns:a16="http://schemas.microsoft.com/office/drawing/2014/main" id="{67A4E8DE-5905-47F0-9C5D-8707CB670D5E}"/>
              </a:ext>
            </a:extLst>
          </p:cNvPr>
          <p:cNvSpPr>
            <a:spLocks noGrp="1"/>
          </p:cNvSpPr>
          <p:nvPr>
            <p:ph idx="1"/>
          </p:nvPr>
        </p:nvSpPr>
        <p:spPr>
          <a:xfrm>
            <a:off x="804997" y="2272143"/>
            <a:ext cx="4706803" cy="3788830"/>
          </a:xfrm>
        </p:spPr>
        <p:txBody>
          <a:bodyPr anchor="ctr">
            <a:normAutofit/>
          </a:bodyPr>
          <a:lstStyle/>
          <a:p>
            <a:r>
              <a:rPr lang="da-DK" sz="2400" b="1" dirty="0">
                <a:solidFill>
                  <a:srgbClr val="000000"/>
                </a:solidFill>
                <a:latin typeface="Garamond" panose="02020404030301010803" pitchFamily="18" charset="0"/>
              </a:rPr>
              <a:t>”</a:t>
            </a:r>
            <a:r>
              <a:rPr lang="da-DK" sz="2400" i="1" dirty="0">
                <a:solidFill>
                  <a:srgbClr val="000000"/>
                </a:solidFill>
                <a:latin typeface="Garamond" panose="02020404030301010803" pitchFamily="18" charset="0"/>
              </a:rPr>
              <a:t>Jeg er vokset op i et torturkammer. Jeg boede i et indremissionsk lokalsamfund i Sønderjylland og var den mindste i en søskendeflok på fem. Min far kørte rundt med mælk, og min mor stod i et lille ismejeri. Min familie var præget af incest, trusler om selvmord og psykisk sygdom. Det er beskrevet i min roman, "Kunsten at græde i kor", som er meget selvbiografisk</a:t>
            </a:r>
            <a:r>
              <a:rPr lang="da-DK" sz="2400" dirty="0">
                <a:solidFill>
                  <a:srgbClr val="000000"/>
                </a:solidFill>
                <a:latin typeface="Garamond" panose="02020404030301010803" pitchFamily="18" charset="0"/>
              </a:rPr>
              <a:t>.”</a:t>
            </a:r>
          </a:p>
          <a:p>
            <a:endParaRPr lang="da-DK" sz="2000" dirty="0">
              <a:solidFill>
                <a:srgbClr val="000000"/>
              </a:solidFill>
            </a:endParaRPr>
          </a:p>
        </p:txBody>
      </p:sp>
    </p:spTree>
    <p:extLst>
      <p:ext uri="{BB962C8B-B14F-4D97-AF65-F5344CB8AC3E}">
        <p14:creationId xmlns:p14="http://schemas.microsoft.com/office/powerpoint/2010/main" val="2275391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18370E24-CE02-413E-A651-282069D8430F}"/>
              </a:ext>
            </a:extLst>
          </p:cNvPr>
          <p:cNvPicPr>
            <a:picLocks noChangeAspect="1"/>
          </p:cNvPicPr>
          <p:nvPr/>
        </p:nvPicPr>
        <p:blipFill rotWithShape="1">
          <a:blip r:embed="rId2"/>
          <a:srcRect t="10000"/>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0B1EBFE-6251-4EC0-920D-9D894084B1D6}"/>
              </a:ext>
            </a:extLst>
          </p:cNvPr>
          <p:cNvSpPr>
            <a:spLocks noGrp="1"/>
          </p:cNvSpPr>
          <p:nvPr>
            <p:ph type="title"/>
          </p:nvPr>
        </p:nvSpPr>
        <p:spPr>
          <a:xfrm>
            <a:off x="7851031" y="365486"/>
            <a:ext cx="4062643" cy="1043409"/>
          </a:xfrm>
        </p:spPr>
        <p:txBody>
          <a:bodyPr>
            <a:normAutofit/>
          </a:bodyPr>
          <a:lstStyle/>
          <a:p>
            <a:r>
              <a:rPr lang="da-DK" sz="3300" dirty="0">
                <a:latin typeface="Garamond" panose="02020404030301010803" pitchFamily="18" charset="0"/>
              </a:rPr>
              <a:t>Karl Ove </a:t>
            </a:r>
            <a:r>
              <a:rPr lang="da-DK" sz="3300" dirty="0" err="1">
                <a:latin typeface="Garamond" panose="02020404030301010803" pitchFamily="18" charset="0"/>
              </a:rPr>
              <a:t>Knausgaard</a:t>
            </a:r>
            <a:r>
              <a:rPr lang="da-DK" sz="3300" dirty="0">
                <a:latin typeface="Garamond" panose="02020404030301010803" pitchFamily="18" charset="0"/>
              </a:rPr>
              <a:t>: Min kamp</a:t>
            </a:r>
          </a:p>
        </p:txBody>
      </p:sp>
      <p:sp>
        <p:nvSpPr>
          <p:cNvPr id="3" name="Pladsholder til indhold 2">
            <a:extLst>
              <a:ext uri="{FF2B5EF4-FFF2-40B4-BE49-F238E27FC236}">
                <a16:creationId xmlns:a16="http://schemas.microsoft.com/office/drawing/2014/main" id="{CC9BCC87-6D12-4451-B8FD-FE84854DE6DA}"/>
              </a:ext>
            </a:extLst>
          </p:cNvPr>
          <p:cNvSpPr>
            <a:spLocks noGrp="1"/>
          </p:cNvSpPr>
          <p:nvPr>
            <p:ph idx="1"/>
          </p:nvPr>
        </p:nvSpPr>
        <p:spPr>
          <a:xfrm>
            <a:off x="7621031" y="1408895"/>
            <a:ext cx="4062642" cy="3933667"/>
          </a:xfrm>
        </p:spPr>
        <p:txBody>
          <a:bodyPr anchor="t">
            <a:normAutofit/>
          </a:bodyPr>
          <a:lstStyle/>
          <a:p>
            <a:r>
              <a:rPr lang="da-DK" sz="1500" dirty="0">
                <a:latin typeface="Garamond" panose="02020404030301010803" pitchFamily="18" charset="0"/>
              </a:rPr>
              <a:t>Karl Ove Knausgårds over 2500 siders lange selvbiografiske værk </a:t>
            </a:r>
            <a:r>
              <a:rPr lang="da-DK" sz="1500" i="1" dirty="0">
                <a:latin typeface="Garamond" panose="02020404030301010803" pitchFamily="18" charset="0"/>
              </a:rPr>
              <a:t>Min kamp</a:t>
            </a:r>
            <a:r>
              <a:rPr lang="da-DK" sz="1500" dirty="0">
                <a:latin typeface="Garamond" panose="02020404030301010803" pitchFamily="18" charset="0"/>
              </a:rPr>
              <a:t> (2009-2011) er blevet fremhævet som et af nyere tids mest centrale værker, og Knausgård sammenlignes af anmelderne med store, litterære navne som Marcel Proust (1871-1922), Knut Hamsun (1859-1952) og Henrik Ibsen (1828-1906).</a:t>
            </a:r>
          </a:p>
          <a:p>
            <a:r>
              <a:rPr lang="da-DK" sz="1500" dirty="0">
                <a:latin typeface="Garamond" panose="02020404030301010803" pitchFamily="18" charset="0"/>
              </a:rPr>
              <a:t>Værket er en blanding af autobiografi og essaysamling. Vi følger fortælleren Knausgård gennem hans liv: Fra barndommen i Kristiansand med en alkoholiseret og tyrannisk far, til Knausgård som voksen sidder i Malmø med børn og en syg kone, mens han kæmper for at færdiggøre den selvsamme bog, som man sidder og læser.</a:t>
            </a:r>
          </a:p>
          <a:p>
            <a:endParaRPr lang="da-DK" sz="1300" dirty="0"/>
          </a:p>
        </p:txBody>
      </p:sp>
    </p:spTree>
    <p:extLst>
      <p:ext uri="{BB962C8B-B14F-4D97-AF65-F5344CB8AC3E}">
        <p14:creationId xmlns:p14="http://schemas.microsoft.com/office/powerpoint/2010/main" val="308173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0D799-E1E4-3538-FB7F-E31E4A80CC45}"/>
              </a:ext>
            </a:extLst>
          </p:cNvPr>
          <p:cNvSpPr>
            <a:spLocks noGrp="1"/>
          </p:cNvSpPr>
          <p:nvPr>
            <p:ph type="title"/>
          </p:nvPr>
        </p:nvSpPr>
        <p:spPr/>
        <p:txBody>
          <a:bodyPr/>
          <a:lstStyle/>
          <a:p>
            <a:r>
              <a:rPr lang="da-DK" dirty="0"/>
              <a:t>Glenn Bech (fra </a:t>
            </a:r>
            <a:r>
              <a:rPr lang="da-DK" dirty="0">
                <a:hlinkClick r:id="rId2"/>
              </a:rPr>
              <a:t>Bech, Glenn | forfatterweb</a:t>
            </a:r>
            <a:r>
              <a:rPr lang="da-DK" dirty="0"/>
              <a:t>)</a:t>
            </a:r>
          </a:p>
        </p:txBody>
      </p:sp>
      <p:pic>
        <p:nvPicPr>
          <p:cNvPr id="1026" name="Picture 2" descr="Glenn Bech - Foredrag - ARTE Booking - Telefon 3848 1400">
            <a:extLst>
              <a:ext uri="{FF2B5EF4-FFF2-40B4-BE49-F238E27FC236}">
                <a16:creationId xmlns:a16="http://schemas.microsoft.com/office/drawing/2014/main" id="{29397946-10DE-07C7-492D-8F9E44F2A8E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35135" y="1923780"/>
            <a:ext cx="2276475" cy="2009775"/>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0A50B602-610E-9F0B-545C-739F6E9C14C2}"/>
              </a:ext>
            </a:extLst>
          </p:cNvPr>
          <p:cNvSpPr txBox="1"/>
          <p:nvPr/>
        </p:nvSpPr>
        <p:spPr>
          <a:xfrm>
            <a:off x="571500" y="1479776"/>
            <a:ext cx="6094562" cy="3416320"/>
          </a:xfrm>
          <a:prstGeom prst="rect">
            <a:avLst/>
          </a:prstGeom>
          <a:noFill/>
        </p:spPr>
        <p:txBody>
          <a:bodyPr wrap="square">
            <a:spAutoFit/>
          </a:bodyPr>
          <a:lstStyle/>
          <a:p>
            <a:r>
              <a:rPr lang="da-DK" b="0" i="0" dirty="0">
                <a:solidFill>
                  <a:srgbClr val="000000"/>
                </a:solidFill>
                <a:effectLst/>
                <a:latin typeface="Lato" panose="020F0502020204030204" pitchFamily="34" charset="0"/>
              </a:rPr>
              <a:t>Glenn Bech debuterede som forfatter i 2021 med ”</a:t>
            </a:r>
            <a:r>
              <a:rPr lang="da-DK" b="0" i="0" dirty="0" err="1">
                <a:solidFill>
                  <a:srgbClr val="000000"/>
                </a:solidFill>
                <a:effectLst/>
                <a:latin typeface="Lato" panose="020F0502020204030204" pitchFamily="34" charset="0"/>
              </a:rPr>
              <a:t>Farskibet</a:t>
            </a:r>
            <a:r>
              <a:rPr lang="da-DK" b="0" i="0" dirty="0">
                <a:solidFill>
                  <a:srgbClr val="000000"/>
                </a:solidFill>
                <a:effectLst/>
                <a:latin typeface="Lato" panose="020F0502020204030204" pitchFamily="34" charset="0"/>
              </a:rPr>
              <a:t>”. Den autofiktive erindringsbog, der tager form som løsrevne dialoger, afskrift, lyrik og henvendelser, bearbejder en hård barndom og forsøger at rive traumerne op med rode. Manifestet ”Jeg anerkender ikke længere jeres autoritet” fra 2022 fortsætter det vrede opgør – med homofobi, klassesamfundet og de privilegieblindes overskud, og i 2025 udkom ”Jeg er ikke færdig med dig”, hvor forfatteren tog et skridt mod en mere traditionel form for fiktion uden at forlade sine gennemgående temaer som giftig maskulinitet, klasseskel, seksualitet, overgreb og mindreværd.</a:t>
            </a:r>
            <a:r>
              <a:rPr lang="da-DK" dirty="0">
                <a:solidFill>
                  <a:srgbClr val="000000"/>
                </a:solidFill>
                <a:latin typeface="Lato" panose="020F0502020204030204" pitchFamily="34" charset="0"/>
              </a:rPr>
              <a:t> </a:t>
            </a:r>
            <a:endParaRPr lang="da-DK" dirty="0"/>
          </a:p>
        </p:txBody>
      </p:sp>
      <p:pic>
        <p:nvPicPr>
          <p:cNvPr id="1028" name="Picture 4">
            <a:extLst>
              <a:ext uri="{FF2B5EF4-FFF2-40B4-BE49-F238E27FC236}">
                <a16:creationId xmlns:a16="http://schemas.microsoft.com/office/drawing/2014/main" id="{59A6A01F-E5A9-02C6-FCE9-D304D8F7D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9679" y="3190941"/>
            <a:ext cx="1919166" cy="30028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rskibet af Glenn Bech er en bog, der er helt sin egen - ANMELDELSE">
            <a:extLst>
              <a:ext uri="{FF2B5EF4-FFF2-40B4-BE49-F238E27FC236}">
                <a16:creationId xmlns:a16="http://schemas.microsoft.com/office/drawing/2014/main" id="{B34E9C58-F25A-3A4E-1F7E-311C01E9F1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289" y="4692353"/>
            <a:ext cx="3173083" cy="1665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287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89AE703-9EC1-473D-8723-8E991E885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a:extLst>
              <a:ext uri="{FF2B5EF4-FFF2-40B4-BE49-F238E27FC236}">
                <a16:creationId xmlns:a16="http://schemas.microsoft.com/office/drawing/2014/main" id="{61069DEE-BFE3-F1CC-43CB-48F74B96C2CE}"/>
              </a:ext>
            </a:extLst>
          </p:cNvPr>
          <p:cNvPicPr>
            <a:picLocks noChangeAspect="1"/>
          </p:cNvPicPr>
          <p:nvPr/>
        </p:nvPicPr>
        <p:blipFill>
          <a:blip r:embed="rId2"/>
          <a:srcRect t="23018" r="-2" b="8716"/>
          <a:stretch/>
        </p:blipFill>
        <p:spPr>
          <a:xfrm>
            <a:off x="20" y="10"/>
            <a:ext cx="7534636" cy="6857990"/>
          </a:xfrm>
          <a:custGeom>
            <a:avLst/>
            <a:gdLst/>
            <a:ahLst/>
            <a:cxnLst/>
            <a:rect l="l" t="t" r="r" b="b"/>
            <a:pathLst>
              <a:path w="7534656"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1" y="3097166"/>
                </a:cubicBezTo>
                <a:cubicBezTo>
                  <a:pt x="4673888" y="3094594"/>
                  <a:pt x="4676460" y="3092024"/>
                  <a:pt x="4678390" y="3089451"/>
                </a:cubicBezTo>
                <a:close/>
                <a:moveTo>
                  <a:pt x="5151664" y="2187270"/>
                </a:moveTo>
                <a:cubicBezTo>
                  <a:pt x="5309853" y="2295300"/>
                  <a:pt x="5468040" y="2403973"/>
                  <a:pt x="5626227" y="2512004"/>
                </a:cubicBezTo>
                <a:cubicBezTo>
                  <a:pt x="5623653" y="2514576"/>
                  <a:pt x="5621726" y="2517148"/>
                  <a:pt x="5619152" y="2519721"/>
                </a:cubicBezTo>
                <a:cubicBezTo>
                  <a:pt x="5445533" y="2428409"/>
                  <a:pt x="5281559" y="2326810"/>
                  <a:pt x="5151664" y="2187270"/>
                </a:cubicBezTo>
                <a:close/>
                <a:moveTo>
                  <a:pt x="0" y="0"/>
                </a:moveTo>
                <a:lnTo>
                  <a:pt x="7534656" y="0"/>
                </a:lnTo>
                <a:lnTo>
                  <a:pt x="7534656" y="2520617"/>
                </a:lnTo>
                <a:lnTo>
                  <a:pt x="7532186" y="2520363"/>
                </a:ln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6" y="915344"/>
                  <a:pt x="4476478" y="886408"/>
                  <a:pt x="4427606" y="881906"/>
                </a:cubicBezTo>
                <a:cubicBezTo>
                  <a:pt x="4416676" y="880620"/>
                  <a:pt x="4405100" y="881263"/>
                  <a:pt x="4394168" y="882548"/>
                </a:cubicBezTo>
                <a:cubicBezTo>
                  <a:pt x="4381952"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2" y="947496"/>
                </a:cubicBezTo>
                <a:cubicBezTo>
                  <a:pt x="4339510" y="919203"/>
                  <a:pt x="4317003" y="917916"/>
                  <a:pt x="4288710" y="942994"/>
                </a:cubicBezTo>
                <a:cubicBezTo>
                  <a:pt x="4263632" y="965500"/>
                  <a:pt x="4251416" y="963572"/>
                  <a:pt x="4243055" y="932705"/>
                </a:cubicBezTo>
                <a:cubicBezTo>
                  <a:pt x="4230195"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6"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6" y="2000789"/>
                  <a:pt x="4812784" y="1971210"/>
                </a:cubicBezTo>
                <a:cubicBezTo>
                  <a:pt x="4677748" y="1892760"/>
                  <a:pt x="4563930" y="1791160"/>
                  <a:pt x="4448827" y="1691489"/>
                </a:cubicBezTo>
                <a:cubicBezTo>
                  <a:pt x="4378737" y="1630400"/>
                  <a:pt x="4306715" y="1571241"/>
                  <a:pt x="4229552" y="1517227"/>
                </a:cubicBezTo>
                <a:cubicBezTo>
                  <a:pt x="4216690" y="1508223"/>
                  <a:pt x="4207687" y="1496649"/>
                  <a:pt x="4198686"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5"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9" y="1782800"/>
                  <a:pt x="4283566" y="1798877"/>
                  <a:pt x="4287426" y="1811736"/>
                </a:cubicBezTo>
                <a:cubicBezTo>
                  <a:pt x="4299642" y="1849676"/>
                  <a:pt x="4320864" y="1883114"/>
                  <a:pt x="4349155" y="1912694"/>
                </a:cubicBezTo>
                <a:cubicBezTo>
                  <a:pt x="4445611" y="2010436"/>
                  <a:pt x="4556856" y="2094673"/>
                  <a:pt x="4660386" y="2185984"/>
                </a:cubicBezTo>
                <a:cubicBezTo>
                  <a:pt x="4716330" y="2235499"/>
                  <a:pt x="4767772" y="2288228"/>
                  <a:pt x="4816643" y="2342884"/>
                </a:cubicBezTo>
                <a:cubicBezTo>
                  <a:pt x="4827576" y="2355104"/>
                  <a:pt x="4826931" y="2366678"/>
                  <a:pt x="4823716" y="2380824"/>
                </a:cubicBezTo>
                <a:cubicBezTo>
                  <a:pt x="4810857" y="2438056"/>
                  <a:pt x="4830791" y="2457346"/>
                  <a:pt x="4895093" y="2446415"/>
                </a:cubicBezTo>
                <a:cubicBezTo>
                  <a:pt x="4915027" y="2443198"/>
                  <a:pt x="4928532" y="2446415"/>
                  <a:pt x="4940748" y="2459917"/>
                </a:cubicBezTo>
                <a:cubicBezTo>
                  <a:pt x="5088648" y="2627107"/>
                  <a:pt x="5263553" y="2767932"/>
                  <a:pt x="5454535" y="2893324"/>
                </a:cubicBezTo>
                <a:cubicBezTo>
                  <a:pt x="5532343" y="2944123"/>
                  <a:pt x="5612723" y="2992353"/>
                  <a:pt x="5694388" y="3037365"/>
                </a:cubicBezTo>
                <a:cubicBezTo>
                  <a:pt x="5694388" y="3040580"/>
                  <a:pt x="5694388" y="3044439"/>
                  <a:pt x="5694388" y="3047654"/>
                </a:cubicBezTo>
                <a:cubicBezTo>
                  <a:pt x="5693745"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9" y="2823234"/>
                  <a:pt x="4506699" y="2938980"/>
                </a:cubicBezTo>
                <a:cubicBezTo>
                  <a:pt x="4464901" y="2935122"/>
                  <a:pt x="4410886" y="2911330"/>
                  <a:pt x="4358802" y="2883679"/>
                </a:cubicBezTo>
                <a:cubicBezTo>
                  <a:pt x="4221193"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6" y="3100383"/>
                  <a:pt x="4221834" y="3122245"/>
                </a:cubicBezTo>
                <a:cubicBezTo>
                  <a:pt x="4245627" y="3144753"/>
                  <a:pt x="4268133" y="3167259"/>
                  <a:pt x="4290640" y="3191050"/>
                </a:cubicBezTo>
                <a:cubicBezTo>
                  <a:pt x="4306715" y="3208411"/>
                  <a:pt x="4326007" y="3223203"/>
                  <a:pt x="4307359" y="3252781"/>
                </a:cubicBezTo>
                <a:cubicBezTo>
                  <a:pt x="4298999" y="3266285"/>
                  <a:pt x="4353655" y="3339593"/>
                  <a:pt x="4371019" y="3344093"/>
                </a:cubicBezTo>
                <a:cubicBezTo>
                  <a:pt x="4373591" y="3344735"/>
                  <a:pt x="4376162" y="3345380"/>
                  <a:pt x="4378091" y="3345380"/>
                </a:cubicBezTo>
                <a:cubicBezTo>
                  <a:pt x="4415390"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1"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p:spPr>
      </p:pic>
      <p:sp>
        <p:nvSpPr>
          <p:cNvPr id="2" name="Titel 1">
            <a:extLst>
              <a:ext uri="{FF2B5EF4-FFF2-40B4-BE49-F238E27FC236}">
                <a16:creationId xmlns:a16="http://schemas.microsoft.com/office/drawing/2014/main" id="{FDE78C56-1C93-EF6E-79D4-4971A783D2CE}"/>
              </a:ext>
            </a:extLst>
          </p:cNvPr>
          <p:cNvSpPr>
            <a:spLocks noGrp="1"/>
          </p:cNvSpPr>
          <p:nvPr>
            <p:ph type="title"/>
          </p:nvPr>
        </p:nvSpPr>
        <p:spPr>
          <a:xfrm>
            <a:off x="4952999" y="2878372"/>
            <a:ext cx="7134923" cy="847345"/>
          </a:xfrm>
        </p:spPr>
        <p:txBody>
          <a:bodyPr anchor="b">
            <a:normAutofit/>
          </a:bodyPr>
          <a:lstStyle/>
          <a:p>
            <a:r>
              <a:rPr lang="da-DK" dirty="0"/>
              <a:t>Thomas Boberg: </a:t>
            </a:r>
            <a:r>
              <a:rPr lang="da-DK" dirty="0" err="1"/>
              <a:t>Insula</a:t>
            </a:r>
            <a:r>
              <a:rPr lang="da-DK" dirty="0"/>
              <a:t> (2024)</a:t>
            </a:r>
          </a:p>
        </p:txBody>
      </p:sp>
      <p:pic>
        <p:nvPicPr>
          <p:cNvPr id="5" name="Billede 4" descr="Et billede, der indeholder tekst, skærmbillede, Ansigt, menneske&#10;&#10;Indhold genereret af kunstig intelligens kan være forkert.">
            <a:extLst>
              <a:ext uri="{FF2B5EF4-FFF2-40B4-BE49-F238E27FC236}">
                <a16:creationId xmlns:a16="http://schemas.microsoft.com/office/drawing/2014/main" id="{7C4B57BD-0C14-4FB3-5302-8F22FFF2CB11}"/>
              </a:ext>
            </a:extLst>
          </p:cNvPr>
          <p:cNvPicPr>
            <a:picLocks noChangeAspect="1"/>
          </p:cNvPicPr>
          <p:nvPr/>
        </p:nvPicPr>
        <p:blipFill rotWithShape="1">
          <a:blip r:embed="rId3"/>
          <a:srcRect l="2745" r="-4" b="-4"/>
          <a:stretch/>
        </p:blipFill>
        <p:spPr bwMode="auto">
          <a:xfrm>
            <a:off x="7653520" y="10"/>
            <a:ext cx="4538480" cy="2624956"/>
          </a:xfrm>
          <a:custGeom>
            <a:avLst/>
            <a:gdLst/>
            <a:ahLst/>
            <a:cxnLst/>
            <a:rect l="l" t="t" r="r" b="b"/>
            <a:pathLst>
              <a:path w="4538480" h="2624966">
                <a:moveTo>
                  <a:pt x="0" y="0"/>
                </a:moveTo>
                <a:lnTo>
                  <a:pt x="4538480" y="0"/>
                </a:lnTo>
                <a:lnTo>
                  <a:pt x="4538480" y="2278570"/>
                </a:lnTo>
                <a:lnTo>
                  <a:pt x="4520384" y="2284270"/>
                </a:lnTo>
                <a:cubicBezTo>
                  <a:pt x="3945063" y="2457853"/>
                  <a:pt x="2850619" y="2701056"/>
                  <a:pt x="1497830" y="2602030"/>
                </a:cubicBezTo>
                <a:cubicBezTo>
                  <a:pt x="1428382" y="2596885"/>
                  <a:pt x="1362793" y="2593669"/>
                  <a:pt x="1295917" y="2591098"/>
                </a:cubicBezTo>
                <a:cubicBezTo>
                  <a:pt x="852222" y="2571324"/>
                  <a:pt x="414677" y="2559146"/>
                  <a:pt x="120277" y="2541000"/>
                </a:cubicBezTo>
                <a:lnTo>
                  <a:pt x="0" y="2532395"/>
                </a:lnTo>
                <a:close/>
              </a:path>
            </a:pathLst>
          </a:custGeom>
          <a:extLst>
            <a:ext uri="{53640926-AAD7-44D8-BBD7-CCE9431645EC}">
              <a14:shadowObscured xmlns:a14="http://schemas.microsoft.com/office/drawing/2010/main"/>
            </a:ext>
          </a:extLst>
        </p:spPr>
      </p:pic>
      <p:sp>
        <p:nvSpPr>
          <p:cNvPr id="3" name="Pladsholder til indhold 2">
            <a:extLst>
              <a:ext uri="{FF2B5EF4-FFF2-40B4-BE49-F238E27FC236}">
                <a16:creationId xmlns:a16="http://schemas.microsoft.com/office/drawing/2014/main" id="{56C196C9-BF1D-FE56-C617-0457C4FB4CF2}"/>
              </a:ext>
            </a:extLst>
          </p:cNvPr>
          <p:cNvSpPr>
            <a:spLocks noGrp="1"/>
          </p:cNvSpPr>
          <p:nvPr>
            <p:ph idx="1"/>
          </p:nvPr>
        </p:nvSpPr>
        <p:spPr>
          <a:xfrm>
            <a:off x="4952999" y="3979123"/>
            <a:ext cx="6400800" cy="2722760"/>
          </a:xfrm>
        </p:spPr>
        <p:txBody>
          <a:bodyPr>
            <a:noAutofit/>
          </a:bodyPr>
          <a:lstStyle/>
          <a:p>
            <a:r>
              <a:rPr lang="da-DK" sz="1700" b="0" i="0" dirty="0">
                <a:effectLst/>
                <a:latin typeface="Benne"/>
              </a:rPr>
              <a:t>”Det er vist snart ikke længere nogen stor hemmelighed, at min roman </a:t>
            </a:r>
            <a:r>
              <a:rPr lang="da-DK" sz="1700" b="0" i="0" dirty="0" err="1">
                <a:effectLst/>
                <a:latin typeface="Benne"/>
              </a:rPr>
              <a:t>Insula</a:t>
            </a:r>
            <a:r>
              <a:rPr lang="da-DK" sz="1700" b="0" i="0" dirty="0">
                <a:effectLst/>
                <a:latin typeface="Benne"/>
              </a:rPr>
              <a:t>, ifølge nogle stærkt utilfredse stemmer, har kløvet en ø ved navn Fejø i to (tænk at en bog kan ”ødelægge” en ø, jeg tvivler dog lidt endnu). Det har heller aldrig været meningen. Jeg ønskede eller rettere drømte om at skrive en skøn bog, men skøn er ikke glat, skøn betyder alt muligt vildt og smukt og grimt og kikset og apokalyptisk og kærlighedserklærende og nedslået og musikalsk og formørket og stjerneklart og </a:t>
            </a:r>
            <a:r>
              <a:rPr lang="da-DK" sz="1700" b="0" i="0" dirty="0" err="1">
                <a:effectLst/>
                <a:latin typeface="Benne"/>
              </a:rPr>
              <a:t>morgenlyst</a:t>
            </a:r>
            <a:r>
              <a:rPr lang="da-DK" sz="1700" b="0" i="0" dirty="0">
                <a:effectLst/>
                <a:latin typeface="Benne"/>
              </a:rPr>
              <a:t> og mere til. Men jeg ser på det, prøver at forstå, hvad det er, der er så svært, hvilke følelser der er på spil, og jeg anerkender, at der er følelser på spil, og at det indimellem er til at græde over.”</a:t>
            </a:r>
            <a:endParaRPr lang="da-DK" sz="1700" dirty="0"/>
          </a:p>
        </p:txBody>
      </p:sp>
    </p:spTree>
    <p:extLst>
      <p:ext uri="{BB962C8B-B14F-4D97-AF65-F5344CB8AC3E}">
        <p14:creationId xmlns:p14="http://schemas.microsoft.com/office/powerpoint/2010/main" val="2480967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770B1A-5011-496E-8C92-8A9B20EE099C}"/>
              </a:ext>
            </a:extLst>
          </p:cNvPr>
          <p:cNvSpPr>
            <a:spLocks noGrp="1"/>
          </p:cNvSpPr>
          <p:nvPr>
            <p:ph type="title"/>
          </p:nvPr>
        </p:nvSpPr>
        <p:spPr>
          <a:xfrm>
            <a:off x="4965430" y="629268"/>
            <a:ext cx="6586491" cy="1286160"/>
          </a:xfrm>
        </p:spPr>
        <p:txBody>
          <a:bodyPr anchor="b">
            <a:normAutofit/>
          </a:bodyPr>
          <a:lstStyle/>
          <a:p>
            <a:r>
              <a:rPr lang="da-DK"/>
              <a:t>Begrebet autofiktion</a:t>
            </a:r>
            <a:endParaRPr lang="da-DK" dirty="0"/>
          </a:p>
        </p:txBody>
      </p:sp>
      <p:pic>
        <p:nvPicPr>
          <p:cNvPr id="4" name="Billede 3">
            <a:extLst>
              <a:ext uri="{FF2B5EF4-FFF2-40B4-BE49-F238E27FC236}">
                <a16:creationId xmlns:a16="http://schemas.microsoft.com/office/drawing/2014/main" id="{3DF965F0-2010-41DC-8A29-5730C62335A4}"/>
              </a:ext>
            </a:extLst>
          </p:cNvPr>
          <p:cNvPicPr>
            <a:picLocks noChangeAspect="1"/>
          </p:cNvPicPr>
          <p:nvPr/>
        </p:nvPicPr>
        <p:blipFill rotWithShape="1">
          <a:blip r:embed="rId2"/>
          <a:srcRect l="42259" r="19720"/>
          <a:stretch/>
        </p:blipFill>
        <p:spPr>
          <a:xfrm>
            <a:off x="20" y="10"/>
            <a:ext cx="4635571" cy="6857990"/>
          </a:xfrm>
          <a:prstGeom prst="rect">
            <a:avLst/>
          </a:prstGeom>
          <a:effectLst/>
        </p:spPr>
      </p:pic>
      <p:cxnSp>
        <p:nvCxnSpPr>
          <p:cNvPr id="13"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91EAABBD-A596-44E3-8CF4-4C6557648D91}"/>
              </a:ext>
            </a:extLst>
          </p:cNvPr>
          <p:cNvSpPr>
            <a:spLocks noGrp="1"/>
          </p:cNvSpPr>
          <p:nvPr>
            <p:ph idx="1"/>
          </p:nvPr>
        </p:nvSpPr>
        <p:spPr>
          <a:xfrm>
            <a:off x="4965431" y="2438400"/>
            <a:ext cx="6586489" cy="3785419"/>
          </a:xfrm>
        </p:spPr>
        <p:txBody>
          <a:bodyPr>
            <a:normAutofit/>
          </a:bodyPr>
          <a:lstStyle/>
          <a:p>
            <a:r>
              <a:rPr lang="da-DK" sz="2000">
                <a:latin typeface="Garamond" panose="02020404030301010803" pitchFamily="18" charset="0"/>
              </a:rPr>
              <a:t>Auto </a:t>
            </a:r>
            <a:r>
              <a:rPr lang="da-DK" sz="2000">
                <a:latin typeface="Garamond" panose="02020404030301010803" pitchFamily="18" charset="0"/>
                <a:sym typeface="Wingdings" panose="05000000000000000000" pitchFamily="2" charset="2"/>
              </a:rPr>
              <a:t> selv</a:t>
            </a:r>
          </a:p>
          <a:p>
            <a:r>
              <a:rPr lang="da-DK" sz="2000">
                <a:latin typeface="Garamond" panose="02020404030301010803" pitchFamily="18" charset="0"/>
                <a:sym typeface="Wingdings" panose="05000000000000000000" pitchFamily="2" charset="2"/>
              </a:rPr>
              <a:t>Bruges fx i autobiografisme</a:t>
            </a:r>
          </a:p>
          <a:p>
            <a:r>
              <a:rPr lang="da-DK" sz="2000">
                <a:latin typeface="Garamond" panose="02020404030301010803" pitchFamily="18" charset="0"/>
                <a:sym typeface="Wingdings" panose="05000000000000000000" pitchFamily="2" charset="2"/>
              </a:rPr>
              <a:t>Fiktion  skønlitteratur</a:t>
            </a:r>
          </a:p>
          <a:p>
            <a:endParaRPr lang="da-DK" sz="2000">
              <a:latin typeface="Garamond" panose="02020404030301010803" pitchFamily="18" charset="0"/>
              <a:sym typeface="Wingdings" panose="05000000000000000000" pitchFamily="2" charset="2"/>
            </a:endParaRPr>
          </a:p>
          <a:p>
            <a:r>
              <a:rPr lang="da-DK" sz="2000">
                <a:latin typeface="Garamond" panose="02020404030301010803" pitchFamily="18" charset="0"/>
                <a:sym typeface="Wingdings" panose="05000000000000000000" pitchFamily="2" charset="2"/>
              </a:rPr>
              <a:t>Altså: Skønlitteratur om en selv (er det selvmodsigende?)</a:t>
            </a:r>
          </a:p>
          <a:p>
            <a:endParaRPr lang="da-DK" sz="2000">
              <a:latin typeface="Garamond" panose="02020404030301010803" pitchFamily="18" charset="0"/>
              <a:sym typeface="Wingdings" panose="05000000000000000000" pitchFamily="2" charset="2"/>
            </a:endParaRPr>
          </a:p>
          <a:p>
            <a:r>
              <a:rPr lang="da-DK" sz="2000">
                <a:latin typeface="Garamond" panose="02020404030301010803" pitchFamily="18" charset="0"/>
                <a:sym typeface="Wingdings" panose="05000000000000000000" pitchFamily="2" charset="2"/>
              </a:rPr>
              <a:t>Forståelse: Selvbiografien og skønlitteraturen i forening</a:t>
            </a:r>
            <a:endParaRPr lang="da-DK" sz="2000">
              <a:latin typeface="Garamond" panose="02020404030301010803" pitchFamily="18" charset="0"/>
            </a:endParaRPr>
          </a:p>
        </p:txBody>
      </p:sp>
    </p:spTree>
    <p:extLst>
      <p:ext uri="{BB962C8B-B14F-4D97-AF65-F5344CB8AC3E}">
        <p14:creationId xmlns:p14="http://schemas.microsoft.com/office/powerpoint/2010/main" val="348750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CF10B044-A4EF-462D-838D-1250D626E3AE}"/>
              </a:ext>
            </a:extLst>
          </p:cNvPr>
          <p:cNvPicPr>
            <a:picLocks noChangeAspect="1"/>
          </p:cNvPicPr>
          <p:nvPr/>
        </p:nvPicPr>
        <p:blipFill rotWithShape="1">
          <a:blip r:embed="rId2"/>
          <a:srcRect t="259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EF8AAF6-A425-420C-B230-39ECB3F420F3}"/>
              </a:ext>
            </a:extLst>
          </p:cNvPr>
          <p:cNvSpPr>
            <a:spLocks noGrp="1"/>
          </p:cNvSpPr>
          <p:nvPr>
            <p:ph type="title"/>
          </p:nvPr>
        </p:nvSpPr>
        <p:spPr>
          <a:xfrm>
            <a:off x="594804" y="398228"/>
            <a:ext cx="6619811" cy="975965"/>
          </a:xfrm>
        </p:spPr>
        <p:txBody>
          <a:bodyPr>
            <a:normAutofit/>
          </a:bodyPr>
          <a:lstStyle/>
          <a:p>
            <a:r>
              <a:rPr lang="da-DK" sz="4000" dirty="0">
                <a:latin typeface="Garamond" panose="02020404030301010803" pitchFamily="18" charset="0"/>
              </a:rPr>
              <a:t>Begrebet autofiktion</a:t>
            </a:r>
          </a:p>
        </p:txBody>
      </p:sp>
      <p:sp>
        <p:nvSpPr>
          <p:cNvPr id="3" name="Pladsholder til indhold 2">
            <a:extLst>
              <a:ext uri="{FF2B5EF4-FFF2-40B4-BE49-F238E27FC236}">
                <a16:creationId xmlns:a16="http://schemas.microsoft.com/office/drawing/2014/main" id="{FCC5BF70-F5BC-4440-A5AC-205FF86F01CA}"/>
              </a:ext>
            </a:extLst>
          </p:cNvPr>
          <p:cNvSpPr>
            <a:spLocks noGrp="1"/>
          </p:cNvSpPr>
          <p:nvPr>
            <p:ph idx="1"/>
          </p:nvPr>
        </p:nvSpPr>
        <p:spPr>
          <a:xfrm>
            <a:off x="594110" y="1192696"/>
            <a:ext cx="6620505" cy="5344127"/>
          </a:xfrm>
        </p:spPr>
        <p:txBody>
          <a:bodyPr>
            <a:noAutofit/>
          </a:bodyPr>
          <a:lstStyle/>
          <a:p>
            <a:r>
              <a:rPr lang="da-DK" sz="1700" dirty="0">
                <a:solidFill>
                  <a:srgbClr val="FF0000"/>
                </a:solidFill>
                <a:latin typeface="Garamond" panose="02020404030301010803" pitchFamily="18" charset="0"/>
              </a:rPr>
              <a:t>Ordnet.dk</a:t>
            </a:r>
          </a:p>
          <a:p>
            <a:r>
              <a:rPr lang="da-DK" sz="1700" dirty="0">
                <a:latin typeface="Garamond" panose="02020404030301010803" pitchFamily="18" charset="0"/>
              </a:rPr>
              <a:t>”litterær genre mellem selvbiografi og roman hvor en forfatter behandler en periode i sit eget liv i fiktionaliseret form, med brug af virkelighedens steder, navne, erindrede begivenheder osv.”</a:t>
            </a:r>
          </a:p>
          <a:p>
            <a:r>
              <a:rPr lang="da-DK" sz="1700" dirty="0">
                <a:solidFill>
                  <a:srgbClr val="FF0000"/>
                </a:solidFill>
                <a:latin typeface="Garamond" panose="02020404030301010803" pitchFamily="18" charset="0"/>
              </a:rPr>
              <a:t>Information.dk</a:t>
            </a:r>
          </a:p>
          <a:p>
            <a:r>
              <a:rPr lang="da-DK" sz="1700" dirty="0">
                <a:latin typeface="Garamond" panose="02020404030301010803" pitchFamily="18" charset="0"/>
              </a:rPr>
              <a:t>”Autofiktionen er det nye paradigme, den er det 21. århundredes absolut formmæssige nybrud, som samtidig erstatter det 20. århundredes traditionelle sprogmodernisme.”</a:t>
            </a:r>
          </a:p>
          <a:p>
            <a:r>
              <a:rPr lang="da-DK" sz="1700" dirty="0">
                <a:latin typeface="Garamond" panose="02020404030301010803" pitchFamily="18" charset="0"/>
              </a:rPr>
              <a:t>”Jeg havde læst </a:t>
            </a:r>
            <a:r>
              <a:rPr lang="da-DK" sz="1700" b="1" dirty="0">
                <a:latin typeface="Garamond" panose="02020404030301010803" pitchFamily="18" charset="0"/>
              </a:rPr>
              <a:t>Kirsten Thorups</a:t>
            </a:r>
            <a:r>
              <a:rPr lang="da-DK" sz="1700" dirty="0">
                <a:latin typeface="Garamond" panose="02020404030301010803" pitchFamily="18" charset="0"/>
              </a:rPr>
              <a:t> nye roman </a:t>
            </a:r>
            <a:r>
              <a:rPr lang="da-DK" sz="1700" i="1" dirty="0">
                <a:latin typeface="Garamond" panose="02020404030301010803" pitchFamily="18" charset="0"/>
              </a:rPr>
              <a:t>Erindring om kærligheden</a:t>
            </a:r>
            <a:r>
              <a:rPr lang="da-DK" sz="1700" dirty="0">
                <a:latin typeface="Garamond" panose="02020404030301010803" pitchFamily="18" charset="0"/>
              </a:rPr>
              <a:t> og lavede et interview med forfatteren. Jeg var ikke i tvivl om, at forfatteren i høj grad bygger sine romaner på egne oplevelser og liv, og hendes hovedperson Tara har klare træk til fælles med forfatteren, så det var oplagt at konfrontere hende med debatten. Thorup sagde i interviewet, at det er meningsløst at skelne mellem autofiktion og fiktion, for al fiktion baserer sig på erindring og private oplevelser. Fiktionens kraft og form består netop i at transformere det private og alt det, man oplever til noget mere alment. Alle forfattere tager afsæt i deres eget liv og intet kommer ud af den blå luft”</a:t>
            </a:r>
          </a:p>
        </p:txBody>
      </p:sp>
    </p:spTree>
    <p:extLst>
      <p:ext uri="{BB962C8B-B14F-4D97-AF65-F5344CB8AC3E}">
        <p14:creationId xmlns:p14="http://schemas.microsoft.com/office/powerpoint/2010/main" val="325107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1242</Words>
  <Application>Microsoft Office PowerPoint</Application>
  <PresentationFormat>Widescreen</PresentationFormat>
  <Paragraphs>54</Paragraphs>
  <Slides>13</Slides>
  <Notes>0</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13</vt:i4>
      </vt:variant>
    </vt:vector>
  </HeadingPairs>
  <TitlesOfParts>
    <vt:vector size="20" baseType="lpstr">
      <vt:lpstr>Arial</vt:lpstr>
      <vt:lpstr>Benne</vt:lpstr>
      <vt:lpstr>Calibri</vt:lpstr>
      <vt:lpstr>Calibri Light</vt:lpstr>
      <vt:lpstr>Garamond</vt:lpstr>
      <vt:lpstr>Lato</vt:lpstr>
      <vt:lpstr>Office-tema</vt:lpstr>
      <vt:lpstr>Autofiktion</vt:lpstr>
      <vt:lpstr>Vi skal i gang med nyt forløb</vt:lpstr>
      <vt:lpstr>Diskutér med sidemanden</vt:lpstr>
      <vt:lpstr>Erling Jepsen: Kunsten at græde i kor</vt:lpstr>
      <vt:lpstr>Karl Ove Knausgaard: Min kamp</vt:lpstr>
      <vt:lpstr>Glenn Bech (fra Bech, Glenn | forfatterweb)</vt:lpstr>
      <vt:lpstr>Thomas Boberg: Insula (2024)</vt:lpstr>
      <vt:lpstr>Begrebet autofiktion</vt:lpstr>
      <vt:lpstr>Begrebet autofiktion</vt:lpstr>
      <vt:lpstr>Tre typer af autofiktion</vt:lpstr>
      <vt:lpstr>Dobbeltkontrakten</vt:lpstr>
      <vt:lpstr>Hovedstolen</vt:lpstr>
      <vt:lpstr>Fortællerens rolle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Autofiktion</dc:title>
  <dc:creator>Mia Egholm Wendelboe</dc:creator>
  <cp:lastModifiedBy>Mine Mølgaard</cp:lastModifiedBy>
  <cp:revision>7</cp:revision>
  <dcterms:created xsi:type="dcterms:W3CDTF">2018-11-20T11:35:42Z</dcterms:created>
  <dcterms:modified xsi:type="dcterms:W3CDTF">2025-10-27T08:49:07Z</dcterms:modified>
</cp:coreProperties>
</file>