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595"/>
  </p:normalViewPr>
  <p:slideViewPr>
    <p:cSldViewPr>
      <p:cViewPr varScale="1">
        <p:scale>
          <a:sx n="102" d="100"/>
          <a:sy n="102" d="100"/>
        </p:scale>
        <p:origin x="19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AC30782-9A78-4A59-A287-5A98F3CC5AE9}" type="datetimeFigureOut">
              <a:rPr lang="da-DK" smtClean="0"/>
              <a:t>26.08.2024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B4AD6B7-0139-479D-B8C2-10CB6F91A224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Samfundsfag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Teorier om social ulighed</a:t>
            </a:r>
          </a:p>
        </p:txBody>
      </p:sp>
    </p:spTree>
    <p:extLst>
      <p:ext uri="{BB962C8B-B14F-4D97-AF65-F5344CB8AC3E}">
        <p14:creationId xmlns:p14="http://schemas.microsoft.com/office/powerpoint/2010/main" val="69387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Pierre Bourdieu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24680"/>
            <a:ext cx="6336704" cy="4714508"/>
          </a:xfrm>
        </p:spPr>
      </p:pic>
    </p:spTree>
    <p:extLst>
      <p:ext uri="{BB962C8B-B14F-4D97-AF65-F5344CB8AC3E}">
        <p14:creationId xmlns:p14="http://schemas.microsoft.com/office/powerpoint/2010/main" val="2396926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Pierre Bourdieu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16832"/>
            <a:ext cx="7319210" cy="4171950"/>
          </a:xfrm>
        </p:spPr>
      </p:pic>
    </p:spTree>
    <p:extLst>
      <p:ext uri="{BB962C8B-B14F-4D97-AF65-F5344CB8AC3E}">
        <p14:creationId xmlns:p14="http://schemas.microsoft.com/office/powerpoint/2010/main" val="2435211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Pierre Bourdieu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Symbolsk vold</a:t>
            </a:r>
          </a:p>
          <a:p>
            <a:pPr lvl="1"/>
            <a:r>
              <a:rPr lang="da-DK" dirty="0"/>
              <a:t>Individerne sætter ikke spørgsmålstegn ved de regler og den pågældende logik i det enkelte felt</a:t>
            </a:r>
          </a:p>
          <a:p>
            <a:pPr lvl="2"/>
            <a:r>
              <a:rPr lang="da-DK" dirty="0"/>
              <a:t>Fx uddannelsesfeltet</a:t>
            </a:r>
          </a:p>
          <a:p>
            <a:pPr lvl="2"/>
            <a:r>
              <a:rPr lang="da-DK" dirty="0"/>
              <a:t>De dominerende grupper fastsætter kriterierne for hvordan man kan klare sig godt i det enkelte felt</a:t>
            </a:r>
          </a:p>
          <a:p>
            <a:pPr lvl="3"/>
            <a:r>
              <a:rPr lang="da-DK" dirty="0"/>
              <a:t>Reproduktion af social ulighed</a:t>
            </a:r>
          </a:p>
        </p:txBody>
      </p:sp>
    </p:spTree>
    <p:extLst>
      <p:ext uri="{BB962C8B-B14F-4D97-AF65-F5344CB8AC3E}">
        <p14:creationId xmlns:p14="http://schemas.microsoft.com/office/powerpoint/2010/main" val="3323754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Kritik af teorierne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Funktionalismen</a:t>
            </a:r>
          </a:p>
          <a:p>
            <a:pPr lvl="1"/>
            <a:r>
              <a:rPr lang="da-DK" dirty="0"/>
              <a:t>Det er umuligt at måle en arbejdsfunktionsbetydning</a:t>
            </a:r>
          </a:p>
          <a:p>
            <a:pPr lvl="1"/>
            <a:r>
              <a:rPr lang="da-DK" dirty="0"/>
              <a:t>Stor ulighed fører til konflikter </a:t>
            </a:r>
            <a:r>
              <a:rPr lang="da-DK" dirty="0">
                <a:sym typeface="Wingdings" panose="05000000000000000000" pitchFamily="2" charset="2"/>
              </a:rPr>
              <a:t> Ulighed er derfor ikke gavnlig</a:t>
            </a:r>
          </a:p>
          <a:p>
            <a:r>
              <a:rPr lang="da-DK" dirty="0">
                <a:sym typeface="Wingdings" panose="05000000000000000000" pitchFamily="2" charset="2"/>
              </a:rPr>
              <a:t>Klasseteorien</a:t>
            </a:r>
          </a:p>
          <a:p>
            <a:pPr lvl="1"/>
            <a:r>
              <a:rPr lang="da-DK" dirty="0"/>
              <a:t>Social ulighed er mere kompliceret og nuanceret end at opdele samfundet i to klasser</a:t>
            </a:r>
          </a:p>
          <a:p>
            <a:pPr lvl="1"/>
            <a:r>
              <a:rPr lang="da-DK" dirty="0"/>
              <a:t>Der eksisterer også konflikter internt i klasserne</a:t>
            </a:r>
          </a:p>
          <a:p>
            <a:pPr lvl="2"/>
            <a:r>
              <a:rPr lang="da-DK" dirty="0"/>
              <a:t>Fx mellem mænd og kvinder</a:t>
            </a:r>
          </a:p>
          <a:p>
            <a:pPr lvl="2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02263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Overvej følgende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Hvorfor opstår ulighed på baggrund af teorierne?</a:t>
            </a:r>
          </a:p>
        </p:txBody>
      </p:sp>
    </p:spTree>
    <p:extLst>
      <p:ext uri="{BB962C8B-B14F-4D97-AF65-F5344CB8AC3E}">
        <p14:creationId xmlns:p14="http://schemas.microsoft.com/office/powerpoint/2010/main" val="393909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Kategorier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Funktionalistisk teori</a:t>
            </a:r>
          </a:p>
          <a:p>
            <a:endParaRPr lang="da-DK" dirty="0"/>
          </a:p>
          <a:p>
            <a:r>
              <a:rPr lang="da-DK" dirty="0"/>
              <a:t>Konfliktteorier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864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Funktionalistisk teori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Samfundet er en levende organisme</a:t>
            </a:r>
          </a:p>
          <a:p>
            <a:pPr lvl="1"/>
            <a:r>
              <a:rPr lang="da-DK" dirty="0"/>
              <a:t>Forskellige dele, der har vigtige funktioner for samfundets opretholdelse</a:t>
            </a:r>
          </a:p>
          <a:p>
            <a:pPr lvl="1"/>
            <a:r>
              <a:rPr lang="da-DK" dirty="0"/>
              <a:t>Nogle funktioner er vigtigere end andre</a:t>
            </a:r>
          </a:p>
          <a:p>
            <a:endParaRPr lang="da-DK" dirty="0"/>
          </a:p>
          <a:p>
            <a:pPr lvl="1"/>
            <a:endParaRPr lang="da-DK" dirty="0"/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772816"/>
            <a:ext cx="2257647" cy="4779703"/>
          </a:xfrm>
        </p:spPr>
      </p:pic>
    </p:spTree>
    <p:extLst>
      <p:ext uri="{BB962C8B-B14F-4D97-AF65-F5344CB8AC3E}">
        <p14:creationId xmlns:p14="http://schemas.microsoft.com/office/powerpoint/2010/main" val="307694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Funktionalistisk teori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Ulighedens årsager</a:t>
            </a:r>
          </a:p>
          <a:p>
            <a:pPr lvl="1"/>
            <a:r>
              <a:rPr lang="da-DK" dirty="0"/>
              <a:t>I det senmoderne samfund betyder arbejdsdeling og specialisering meget</a:t>
            </a:r>
          </a:p>
          <a:p>
            <a:pPr lvl="2"/>
            <a:r>
              <a:rPr lang="da-DK" dirty="0"/>
              <a:t>Intet menneske kan det hele</a:t>
            </a:r>
          </a:p>
          <a:p>
            <a:pPr lvl="1"/>
            <a:r>
              <a:rPr lang="da-DK" dirty="0"/>
              <a:t>For at få mennesker til at påtage sig vigtige funktioner er incitamenter vigtige</a:t>
            </a:r>
          </a:p>
          <a:p>
            <a:pPr lvl="2"/>
            <a:r>
              <a:rPr lang="da-DK" dirty="0"/>
              <a:t>Disse differentieres</a:t>
            </a:r>
          </a:p>
          <a:p>
            <a:pPr lvl="1"/>
            <a:r>
              <a:rPr lang="da-DK" dirty="0"/>
              <a:t>Alle har på trods af dette en vigtig funktion </a:t>
            </a:r>
            <a:r>
              <a:rPr lang="da-DK" dirty="0">
                <a:sym typeface="Wingdings" panose="05000000000000000000" pitchFamily="2" charset="2"/>
              </a:rPr>
              <a:t> Ingen ulighed</a:t>
            </a:r>
          </a:p>
          <a:p>
            <a:pPr lvl="2"/>
            <a:r>
              <a:rPr lang="da-DK" dirty="0">
                <a:sym typeface="Wingdings" panose="05000000000000000000" pitchFamily="2" charset="2"/>
              </a:rPr>
              <a:t>Konkurrencen er vigtig for effektivitet og produktivitet</a:t>
            </a:r>
          </a:p>
          <a:p>
            <a:pPr lvl="1"/>
            <a:endParaRPr lang="da-DK" dirty="0">
              <a:sym typeface="Wingdings" panose="05000000000000000000" pitchFamily="2" charset="2"/>
            </a:endParaRPr>
          </a:p>
          <a:p>
            <a:pPr lvl="1"/>
            <a:r>
              <a:rPr lang="da-DK" dirty="0">
                <a:sym typeface="Wingdings" panose="05000000000000000000" pitchFamily="2" charset="2"/>
              </a:rPr>
              <a:t>Ulighed opstår fordi dygtige/vigtige personer skal belønnes</a:t>
            </a:r>
          </a:p>
          <a:p>
            <a:pPr lvl="2"/>
            <a:r>
              <a:rPr lang="da-DK" dirty="0">
                <a:sym typeface="Wingdings" panose="05000000000000000000" pitchFamily="2" charset="2"/>
              </a:rPr>
              <a:t>Bidrager til samfundets opretholdelse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99227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Konfliktteorierne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Karl Marx – Klasseteori</a:t>
            </a:r>
          </a:p>
          <a:p>
            <a:r>
              <a:rPr lang="da-DK" dirty="0"/>
              <a:t>Pierre Bourdieu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44824"/>
            <a:ext cx="1895475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444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Karl Marx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Det kapitalistiske samfund var klasseopdelt</a:t>
            </a:r>
          </a:p>
          <a:p>
            <a:endParaRPr lang="da-DK" dirty="0"/>
          </a:p>
          <a:p>
            <a:r>
              <a:rPr lang="da-DK" dirty="0"/>
              <a:t>Ulighed fører til konflikt, og konflikt fører til ulighed</a:t>
            </a:r>
          </a:p>
          <a:p>
            <a:pPr lvl="1"/>
            <a:r>
              <a:rPr lang="da-DK" dirty="0"/>
              <a:t>Konflikter mellem borgerskabet og arbejderklassen</a:t>
            </a:r>
          </a:p>
          <a:p>
            <a:pPr lvl="1"/>
            <a:endParaRPr lang="da-DK" dirty="0"/>
          </a:p>
          <a:p>
            <a:r>
              <a:rPr lang="da-DK" dirty="0"/>
              <a:t>Borgerskabet besidder magt over produktionsmidlerne</a:t>
            </a:r>
          </a:p>
          <a:p>
            <a:r>
              <a:rPr lang="da-DK" dirty="0"/>
              <a:t>Arbejderklassen er besiddelsesløse </a:t>
            </a:r>
            <a:r>
              <a:rPr lang="da-DK" dirty="0">
                <a:sym typeface="Wingdings" panose="05000000000000000000" pitchFamily="2" charset="2"/>
              </a:rPr>
              <a:t> Sælger deres egen arbejdskraft for at overleve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Staten er producerer/reproducerer  social ulighed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Tjener borgerskabets interesser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2660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Karl Marx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7331844" cy="4061842"/>
          </a:xfrm>
        </p:spPr>
      </p:pic>
    </p:spTree>
    <p:extLst>
      <p:ext uri="{BB962C8B-B14F-4D97-AF65-F5344CB8AC3E}">
        <p14:creationId xmlns:p14="http://schemas.microsoft.com/office/powerpoint/2010/main" val="1203268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Pierre Bourdieu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Bourdieu låner fra Marx</a:t>
            </a:r>
          </a:p>
          <a:p>
            <a:pPr lvl="1"/>
            <a:r>
              <a:rPr lang="da-DK" dirty="0"/>
              <a:t>Dominerende grupper og grupper, der domineres</a:t>
            </a:r>
          </a:p>
          <a:p>
            <a:pPr lvl="1"/>
            <a:r>
              <a:rPr lang="da-DK" dirty="0"/>
              <a:t>Arbejder med flere kapitaler end Marx</a:t>
            </a:r>
          </a:p>
          <a:p>
            <a:pPr lvl="1"/>
            <a:endParaRPr lang="da-DK" dirty="0"/>
          </a:p>
          <a:p>
            <a:r>
              <a:rPr lang="da-DK" dirty="0"/>
              <a:t>Bourdieus centrale begreber</a:t>
            </a:r>
          </a:p>
          <a:p>
            <a:pPr lvl="1"/>
            <a:r>
              <a:rPr lang="da-DK" dirty="0"/>
              <a:t>Kapital</a:t>
            </a:r>
          </a:p>
          <a:p>
            <a:pPr lvl="1"/>
            <a:r>
              <a:rPr lang="da-DK" dirty="0"/>
              <a:t>Habitus</a:t>
            </a:r>
          </a:p>
          <a:p>
            <a:pPr lvl="1"/>
            <a:r>
              <a:rPr lang="da-DK" dirty="0"/>
              <a:t>Praksis</a:t>
            </a:r>
          </a:p>
          <a:p>
            <a:pPr lvl="1"/>
            <a:r>
              <a:rPr lang="da-DK" dirty="0"/>
              <a:t>Felt</a:t>
            </a:r>
          </a:p>
          <a:p>
            <a:pPr lvl="1"/>
            <a:r>
              <a:rPr lang="da-DK" dirty="0"/>
              <a:t>Symbolsk vold</a:t>
            </a:r>
          </a:p>
        </p:txBody>
      </p:sp>
    </p:spTree>
    <p:extLst>
      <p:ext uri="{BB962C8B-B14F-4D97-AF65-F5344CB8AC3E}">
        <p14:creationId xmlns:p14="http://schemas.microsoft.com/office/powerpoint/2010/main" val="190687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Pierre Bourdieu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44824"/>
            <a:ext cx="6977818" cy="4382070"/>
          </a:xfrm>
        </p:spPr>
      </p:pic>
    </p:spTree>
    <p:extLst>
      <p:ext uri="{BB962C8B-B14F-4D97-AF65-F5344CB8AC3E}">
        <p14:creationId xmlns:p14="http://schemas.microsoft.com/office/powerpoint/2010/main" val="1136963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eker">
  <a:themeElements>
    <a:clrScheme name="Apoteke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eke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eke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51</TotalTime>
  <Words>288</Words>
  <Application>Microsoft Macintosh PowerPoint</Application>
  <PresentationFormat>Skærmshow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9" baseType="lpstr">
      <vt:lpstr>Arial</vt:lpstr>
      <vt:lpstr>Book Antiqua</vt:lpstr>
      <vt:lpstr>Century Gothic</vt:lpstr>
      <vt:lpstr>Wingdings</vt:lpstr>
      <vt:lpstr>Apoteker</vt:lpstr>
      <vt:lpstr>Teorier om social ulighed</vt:lpstr>
      <vt:lpstr>Kategorier</vt:lpstr>
      <vt:lpstr>Funktionalistisk teori</vt:lpstr>
      <vt:lpstr>Funktionalistisk teori</vt:lpstr>
      <vt:lpstr>Konfliktteorierne</vt:lpstr>
      <vt:lpstr>Karl Marx</vt:lpstr>
      <vt:lpstr>Karl Marx</vt:lpstr>
      <vt:lpstr>Pierre Bourdieu</vt:lpstr>
      <vt:lpstr>Pierre Bourdieu</vt:lpstr>
      <vt:lpstr>Pierre Bourdieu</vt:lpstr>
      <vt:lpstr>Pierre Bourdieu</vt:lpstr>
      <vt:lpstr>Pierre Bourdieu</vt:lpstr>
      <vt:lpstr>Kritik af teorierne</vt:lpstr>
      <vt:lpstr>Overvej følgende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Teorier om social ulighed</dc:title>
  <dc:creator>Louise Nielsen</dc:creator>
  <cp:lastModifiedBy>Maj-Britt Agerskov</cp:lastModifiedBy>
  <cp:revision>6</cp:revision>
  <dcterms:created xsi:type="dcterms:W3CDTF">2015-09-21T13:51:40Z</dcterms:created>
  <dcterms:modified xsi:type="dcterms:W3CDTF">2024-08-26T11:42:25Z</dcterms:modified>
</cp:coreProperties>
</file>