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260" r:id="rId5"/>
    <p:sldId id="284" r:id="rId6"/>
    <p:sldId id="261" r:id="rId7"/>
    <p:sldId id="285" r:id="rId8"/>
    <p:sldId id="286" r:id="rId9"/>
    <p:sldId id="274" r:id="rId10"/>
    <p:sldId id="278" r:id="rId11"/>
    <p:sldId id="289" r:id="rId12"/>
    <p:sldId id="279" r:id="rId13"/>
    <p:sldId id="287" r:id="rId14"/>
    <p:sldId id="295" r:id="rId15"/>
    <p:sldId id="296" r:id="rId16"/>
    <p:sldId id="297" r:id="rId17"/>
    <p:sldId id="280" r:id="rId18"/>
    <p:sldId id="288" r:id="rId19"/>
    <p:sldId id="281" r:id="rId20"/>
    <p:sldId id="291" r:id="rId21"/>
    <p:sldId id="282" r:id="rId22"/>
    <p:sldId id="292" r:id="rId23"/>
    <p:sldId id="293" r:id="rId24"/>
    <p:sldId id="294" r:id="rId25"/>
    <p:sldId id="283" r:id="rId26"/>
    <p:sldId id="277" r:id="rId27"/>
  </p:sldIdLst>
  <p:sldSz cx="9144000" cy="5143500" type="screen16x9"/>
  <p:notesSz cx="6808788" cy="9940925"/>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medina B Boskailo" initials="ABB" lastIdx="0" clrIdx="0">
    <p:extLst>
      <p:ext uri="{19B8F6BF-5375-455C-9EA6-DF929625EA0E}">
        <p15:presenceInfo xmlns:p15="http://schemas.microsoft.com/office/powerpoint/2012/main" userId="Almedina B Boskail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0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Ingen typografi, tabelgit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llemlayout 2 - Marker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16"/>
    <p:restoredTop sz="94637"/>
  </p:normalViewPr>
  <p:slideViewPr>
    <p:cSldViewPr>
      <p:cViewPr varScale="1">
        <p:scale>
          <a:sx n="138" d="100"/>
          <a:sy n="138" d="100"/>
        </p:scale>
        <p:origin x="552"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sp>
        <p:nvSpPr>
          <p:cNvPr id="9" name="Rectangle 8"/>
          <p:cNvSpPr/>
          <p:nvPr/>
        </p:nvSpPr>
        <p:spPr>
          <a:xfrm>
            <a:off x="9001124" y="3634740"/>
            <a:ext cx="142876" cy="15087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36347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695C4EF5-F892-40F2-9D8C-65369DB1AB14}" type="slidenum">
              <a:rPr lang="da-DK" smtClean="0"/>
              <a:t>‹nr.›</a:t>
            </a:fld>
            <a:endParaRPr lang="da-DK"/>
          </a:p>
        </p:txBody>
      </p:sp>
      <p:sp>
        <p:nvSpPr>
          <p:cNvPr id="11" name="Pentagon 10"/>
          <p:cNvSpPr/>
          <p:nvPr userDrawn="1"/>
        </p:nvSpPr>
        <p:spPr>
          <a:xfrm>
            <a:off x="-98612" y="267494"/>
            <a:ext cx="936104" cy="360040"/>
          </a:xfrm>
          <a:prstGeom prst="homePlate">
            <a:avLst>
              <a:gd name="adj" fmla="val 35061"/>
            </a:avLst>
          </a:prstGeom>
          <a:solidFill>
            <a:srgbClr val="19203B"/>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a-DK" dirty="0">
              <a:latin typeface="Lato Black" panose="020F0A02020204030203" pitchFamily="34" charset="0"/>
            </a:endParaRPr>
          </a:p>
        </p:txBody>
      </p:sp>
      <p:sp>
        <p:nvSpPr>
          <p:cNvPr id="13" name="Content Placeholder 2"/>
          <p:cNvSpPr>
            <a:spLocks noGrp="1"/>
          </p:cNvSpPr>
          <p:nvPr>
            <p:ph idx="1"/>
          </p:nvPr>
        </p:nvSpPr>
        <p:spPr>
          <a:xfrm>
            <a:off x="467544" y="843558"/>
            <a:ext cx="7620000" cy="4032448"/>
          </a:xfrm>
          <a:prstGeom prst="rect">
            <a:avLst/>
          </a:prstGeom>
        </p:spPr>
        <p:txBody>
          <a:bodyPr/>
          <a:lstStyle>
            <a:lvl1pPr marL="342900" indent="-342900">
              <a:buFont typeface="Courier New" panose="02070309020205020404" pitchFamily="49" charset="0"/>
              <a:buChar char="o"/>
              <a:defRPr sz="2400" b="0">
                <a:latin typeface="Lato" panose="020F0502020204030203" pitchFamily="34" charset="0"/>
              </a:defRPr>
            </a:lvl1pPr>
            <a:lvl2pPr marL="457200" indent="-182880">
              <a:buClr>
                <a:srgbClr val="19203B"/>
              </a:buClr>
              <a:buFont typeface="Courier New" panose="02070309020205020404" pitchFamily="49" charset="0"/>
              <a:buChar char="o"/>
              <a:defRPr sz="1800" b="0">
                <a:latin typeface="Lato" panose="020F0502020204030203" pitchFamily="34" charset="0"/>
              </a:defRPr>
            </a:lvl2pPr>
            <a:lvl3pPr marL="1143000" indent="-228600">
              <a:buClr>
                <a:srgbClr val="19203B"/>
              </a:buClr>
              <a:buFont typeface="Courier New" panose="02070309020205020404" pitchFamily="49" charset="0"/>
              <a:buChar char="o"/>
              <a:defRPr sz="1800" b="0">
                <a:latin typeface="Lato" panose="020F0502020204030203" pitchFamily="34" charset="0"/>
              </a:defRPr>
            </a:lvl3pPr>
            <a:lvl4pPr marL="1600200" indent="-228600">
              <a:buClr>
                <a:srgbClr val="19203B"/>
              </a:buClr>
              <a:buFont typeface="Courier New" panose="02070309020205020404" pitchFamily="49" charset="0"/>
              <a:buChar char="o"/>
              <a:defRPr sz="1800" b="0">
                <a:latin typeface="Lato" panose="020F0502020204030203" pitchFamily="34" charset="0"/>
              </a:defRPr>
            </a:lvl4pPr>
            <a:lvl5pPr marL="2057400" indent="-228600">
              <a:buClr>
                <a:srgbClr val="19203B"/>
              </a:buClr>
              <a:buFont typeface="Courier New" panose="02070309020205020404" pitchFamily="49" charset="0"/>
              <a:buChar char="o"/>
              <a:defRPr sz="1800" b="0">
                <a:latin typeface="Lato" panose="020F0502020204030203" pitchFamily="34" charset="0"/>
              </a:defRPr>
            </a:lvl5pPr>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endParaRPr lang="en-US" dirty="0"/>
          </a:p>
        </p:txBody>
      </p:sp>
      <p:sp>
        <p:nvSpPr>
          <p:cNvPr id="15" name="Content Placeholder 2"/>
          <p:cNvSpPr>
            <a:spLocks noGrp="1"/>
          </p:cNvSpPr>
          <p:nvPr>
            <p:ph idx="13" hasCustomPrompt="1"/>
          </p:nvPr>
        </p:nvSpPr>
        <p:spPr>
          <a:xfrm>
            <a:off x="467544" y="195486"/>
            <a:ext cx="7620000" cy="639688"/>
          </a:xfrm>
          <a:prstGeom prst="rect">
            <a:avLst/>
          </a:prstGeom>
        </p:spPr>
        <p:txBody>
          <a:bodyPr/>
          <a:lstStyle>
            <a:lvl1pPr marL="0" indent="0" algn="ctr">
              <a:buFont typeface="Courier New" panose="02070309020205020404" pitchFamily="49" charset="0"/>
              <a:buNone/>
              <a:defRPr sz="1800" b="0" baseline="0">
                <a:latin typeface="Lato Black" panose="020F0A02020204030203" pitchFamily="34" charset="0"/>
              </a:defRPr>
            </a:lvl1pPr>
            <a:lvl2pPr marL="457200" indent="-182880">
              <a:buClr>
                <a:srgbClr val="19203B"/>
              </a:buClr>
              <a:buFont typeface="Courier New" panose="02070309020205020404" pitchFamily="49" charset="0"/>
              <a:buChar char="o"/>
              <a:defRPr sz="1800" b="0">
                <a:latin typeface="Lato" panose="020F0502020204030203" pitchFamily="34" charset="0"/>
              </a:defRPr>
            </a:lvl2pPr>
            <a:lvl3pPr marL="1143000" indent="-228600">
              <a:buClr>
                <a:srgbClr val="19203B"/>
              </a:buClr>
              <a:buFont typeface="Courier New" panose="02070309020205020404" pitchFamily="49" charset="0"/>
              <a:buChar char="o"/>
              <a:defRPr sz="1800" b="0">
                <a:latin typeface="Lato" panose="020F0502020204030203" pitchFamily="34" charset="0"/>
              </a:defRPr>
            </a:lvl3pPr>
            <a:lvl4pPr marL="1600200" indent="-228600">
              <a:buClr>
                <a:srgbClr val="19203B"/>
              </a:buClr>
              <a:buFont typeface="Courier New" panose="02070309020205020404" pitchFamily="49" charset="0"/>
              <a:buChar char="o"/>
              <a:defRPr sz="1800" b="0">
                <a:latin typeface="Lato" panose="020F0502020204030203" pitchFamily="34" charset="0"/>
              </a:defRPr>
            </a:lvl4pPr>
            <a:lvl5pPr marL="2057400" indent="-228600">
              <a:buClr>
                <a:srgbClr val="19203B"/>
              </a:buClr>
              <a:buFont typeface="Courier New" panose="02070309020205020404" pitchFamily="49" charset="0"/>
              <a:buChar char="o"/>
              <a:defRPr sz="1800" b="0">
                <a:latin typeface="Lato" panose="020F0502020204030203" pitchFamily="34" charset="0"/>
              </a:defRPr>
            </a:lvl5pPr>
          </a:lstStyle>
          <a:p>
            <a:pPr lvl="0"/>
            <a:r>
              <a:rPr lang="en-US" dirty="0" err="1"/>
              <a:t>Klik</a:t>
            </a:r>
            <a:r>
              <a:rPr lang="en-US" dirty="0"/>
              <a:t> for at </a:t>
            </a:r>
            <a:r>
              <a:rPr lang="en-US" dirty="0" err="1"/>
              <a:t>tilføje</a:t>
            </a:r>
            <a:r>
              <a:rPr lang="en-US" dirty="0"/>
              <a:t> </a:t>
            </a:r>
            <a:r>
              <a:rPr lang="en-US" dirty="0" err="1"/>
              <a:t>overskrift</a:t>
            </a:r>
            <a:endParaRPr lang="en-US" dirty="0"/>
          </a:p>
        </p:txBody>
      </p:sp>
      <p:sp>
        <p:nvSpPr>
          <p:cNvPr id="16" name="Content Placeholder 2"/>
          <p:cNvSpPr>
            <a:spLocks noGrp="1"/>
          </p:cNvSpPr>
          <p:nvPr>
            <p:ph idx="14" hasCustomPrompt="1"/>
          </p:nvPr>
        </p:nvSpPr>
        <p:spPr>
          <a:xfrm>
            <a:off x="-236895" y="254968"/>
            <a:ext cx="961156" cy="1368152"/>
          </a:xfrm>
          <a:prstGeom prst="rect">
            <a:avLst/>
          </a:prstGeom>
        </p:spPr>
        <p:txBody>
          <a:bodyPr/>
          <a:lstStyle>
            <a:lvl1pPr marL="0" indent="0" algn="ctr">
              <a:buFont typeface="Courier New" panose="02070309020205020404" pitchFamily="49" charset="0"/>
              <a:buNone/>
              <a:defRPr sz="1800" b="1" baseline="0">
                <a:solidFill>
                  <a:schemeClr val="bg1"/>
                </a:solidFill>
                <a:latin typeface="Lato Black" panose="020F0A02020204030203" pitchFamily="34" charset="0"/>
              </a:defRPr>
            </a:lvl1pPr>
            <a:lvl2pPr marL="457200" indent="-182880">
              <a:buClr>
                <a:srgbClr val="19203B"/>
              </a:buClr>
              <a:buFont typeface="Courier New" panose="02070309020205020404" pitchFamily="49" charset="0"/>
              <a:buChar char="o"/>
              <a:defRPr sz="1800" b="0">
                <a:latin typeface="Lato" panose="020F0502020204030203" pitchFamily="34" charset="0"/>
              </a:defRPr>
            </a:lvl2pPr>
            <a:lvl3pPr marL="1143000" indent="-228600">
              <a:buClr>
                <a:srgbClr val="19203B"/>
              </a:buClr>
              <a:buFont typeface="Courier New" panose="02070309020205020404" pitchFamily="49" charset="0"/>
              <a:buChar char="o"/>
              <a:defRPr sz="1800" b="0">
                <a:latin typeface="Lato" panose="020F0502020204030203" pitchFamily="34" charset="0"/>
              </a:defRPr>
            </a:lvl3pPr>
            <a:lvl4pPr marL="1600200" indent="-228600">
              <a:buClr>
                <a:srgbClr val="19203B"/>
              </a:buClr>
              <a:buFont typeface="Courier New" panose="02070309020205020404" pitchFamily="49" charset="0"/>
              <a:buChar char="o"/>
              <a:defRPr sz="1800" b="0">
                <a:latin typeface="Lato" panose="020F0502020204030203" pitchFamily="34" charset="0"/>
              </a:defRPr>
            </a:lvl4pPr>
            <a:lvl5pPr marL="2057400" indent="-228600">
              <a:buClr>
                <a:srgbClr val="19203B"/>
              </a:buClr>
              <a:buFont typeface="Courier New" panose="02070309020205020404" pitchFamily="49" charset="0"/>
              <a:buChar char="o"/>
              <a:defRPr sz="1800" b="0">
                <a:latin typeface="Lato" panose="020F0502020204030203" pitchFamily="34" charset="0"/>
              </a:defRPr>
            </a:lvl5pPr>
          </a:lstStyle>
          <a:p>
            <a:pPr lvl="0"/>
            <a:r>
              <a:rPr lang="en-US" dirty="0"/>
              <a:t>X</a:t>
            </a:r>
          </a:p>
        </p:txBody>
      </p:sp>
      <p:pic>
        <p:nvPicPr>
          <p:cNvPr id="12" name="Picture 2" descr="H:\NT\3. Kommunikation\Design package\Logo Pakke\Logo Pakke\Bom+ªrke Logo\Med Baggrund\Aalborghus Bomrk_Tryk_m_baggrun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248844" y="129721"/>
            <a:ext cx="641829" cy="641829"/>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95C4EF5-F892-40F2-9D8C-65369DB1AB14}" type="slidenum">
              <a:rPr lang="da-DK" smtClean="0"/>
              <a:t>‹nr.›</a:t>
            </a:fld>
            <a:endParaRPr lang="da-DK"/>
          </a:p>
        </p:txBody>
      </p:sp>
      <p:sp>
        <p:nvSpPr>
          <p:cNvPr id="7" name="Pentagon 6"/>
          <p:cNvSpPr/>
          <p:nvPr userDrawn="1"/>
        </p:nvSpPr>
        <p:spPr>
          <a:xfrm>
            <a:off x="-98612" y="267494"/>
            <a:ext cx="936104" cy="360040"/>
          </a:xfrm>
          <a:prstGeom prst="homePlate">
            <a:avLst>
              <a:gd name="adj" fmla="val 35061"/>
            </a:avLst>
          </a:prstGeom>
          <a:solidFill>
            <a:srgbClr val="19203B"/>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a-DK" dirty="0">
              <a:latin typeface="Lato Black" panose="020F0A02020204030203" pitchFamily="34" charset="0"/>
            </a:endParaRPr>
          </a:p>
        </p:txBody>
      </p:sp>
      <p:sp>
        <p:nvSpPr>
          <p:cNvPr id="10" name="Content Placeholder 2"/>
          <p:cNvSpPr>
            <a:spLocks noGrp="1"/>
          </p:cNvSpPr>
          <p:nvPr>
            <p:ph idx="1"/>
          </p:nvPr>
        </p:nvSpPr>
        <p:spPr>
          <a:xfrm>
            <a:off x="467544" y="843558"/>
            <a:ext cx="7620000" cy="4032448"/>
          </a:xfrm>
          <a:prstGeom prst="rect">
            <a:avLst/>
          </a:prstGeom>
        </p:spPr>
        <p:txBody>
          <a:bodyPr/>
          <a:lstStyle>
            <a:lvl1pPr marL="342900" indent="-342900">
              <a:buFont typeface="Courier New" panose="02070309020205020404" pitchFamily="49" charset="0"/>
              <a:buChar char="o"/>
              <a:defRPr sz="2400" b="0">
                <a:latin typeface="Lato" panose="020F0502020204030203" pitchFamily="34" charset="0"/>
              </a:defRPr>
            </a:lvl1pPr>
            <a:lvl2pPr marL="457200" indent="-182880">
              <a:buClr>
                <a:srgbClr val="19203B"/>
              </a:buClr>
              <a:buFont typeface="Courier New" panose="02070309020205020404" pitchFamily="49" charset="0"/>
              <a:buChar char="o"/>
              <a:defRPr sz="1800" b="0">
                <a:latin typeface="Lato" panose="020F0502020204030203" pitchFamily="34" charset="0"/>
              </a:defRPr>
            </a:lvl2pPr>
            <a:lvl3pPr marL="1143000" indent="-228600">
              <a:buClr>
                <a:srgbClr val="19203B"/>
              </a:buClr>
              <a:buFont typeface="Courier New" panose="02070309020205020404" pitchFamily="49" charset="0"/>
              <a:buChar char="o"/>
              <a:defRPr sz="1800" b="0">
                <a:latin typeface="Lato" panose="020F0502020204030203" pitchFamily="34" charset="0"/>
              </a:defRPr>
            </a:lvl3pPr>
            <a:lvl4pPr marL="1600200" indent="-228600">
              <a:buClr>
                <a:srgbClr val="19203B"/>
              </a:buClr>
              <a:buFont typeface="Courier New" panose="02070309020205020404" pitchFamily="49" charset="0"/>
              <a:buChar char="o"/>
              <a:defRPr sz="1800" b="0">
                <a:latin typeface="Lato" panose="020F0502020204030203" pitchFamily="34" charset="0"/>
              </a:defRPr>
            </a:lvl4pPr>
            <a:lvl5pPr marL="2057400" indent="-228600">
              <a:buClr>
                <a:srgbClr val="19203B"/>
              </a:buClr>
              <a:buFont typeface="Courier New" panose="02070309020205020404" pitchFamily="49" charset="0"/>
              <a:buChar char="o"/>
              <a:defRPr sz="1800" b="0">
                <a:latin typeface="Lato" panose="020F0502020204030203" pitchFamily="34" charset="0"/>
              </a:defRPr>
            </a:lvl5pPr>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endParaRPr lang="en-US" dirty="0"/>
          </a:p>
        </p:txBody>
      </p:sp>
      <p:sp>
        <p:nvSpPr>
          <p:cNvPr id="13" name="Content Placeholder 2"/>
          <p:cNvSpPr>
            <a:spLocks noGrp="1"/>
          </p:cNvSpPr>
          <p:nvPr>
            <p:ph idx="13" hasCustomPrompt="1"/>
          </p:nvPr>
        </p:nvSpPr>
        <p:spPr>
          <a:xfrm>
            <a:off x="467544" y="195486"/>
            <a:ext cx="7620000" cy="639688"/>
          </a:xfrm>
          <a:prstGeom prst="rect">
            <a:avLst/>
          </a:prstGeom>
        </p:spPr>
        <p:txBody>
          <a:bodyPr/>
          <a:lstStyle>
            <a:lvl1pPr marL="0" indent="0" algn="ctr">
              <a:buFont typeface="Courier New" panose="02070309020205020404" pitchFamily="49" charset="0"/>
              <a:buNone/>
              <a:defRPr sz="1800" b="0" baseline="0">
                <a:latin typeface="Lato Black" panose="020F0A02020204030203" pitchFamily="34" charset="0"/>
              </a:defRPr>
            </a:lvl1pPr>
            <a:lvl2pPr marL="457200" indent="-182880">
              <a:buClr>
                <a:srgbClr val="19203B"/>
              </a:buClr>
              <a:buFont typeface="Courier New" panose="02070309020205020404" pitchFamily="49" charset="0"/>
              <a:buChar char="o"/>
              <a:defRPr sz="1800" b="0">
                <a:latin typeface="Lato" panose="020F0502020204030203" pitchFamily="34" charset="0"/>
              </a:defRPr>
            </a:lvl2pPr>
            <a:lvl3pPr marL="1143000" indent="-228600">
              <a:buClr>
                <a:srgbClr val="19203B"/>
              </a:buClr>
              <a:buFont typeface="Courier New" panose="02070309020205020404" pitchFamily="49" charset="0"/>
              <a:buChar char="o"/>
              <a:defRPr sz="1800" b="0">
                <a:latin typeface="Lato" panose="020F0502020204030203" pitchFamily="34" charset="0"/>
              </a:defRPr>
            </a:lvl3pPr>
            <a:lvl4pPr marL="1600200" indent="-228600">
              <a:buClr>
                <a:srgbClr val="19203B"/>
              </a:buClr>
              <a:buFont typeface="Courier New" panose="02070309020205020404" pitchFamily="49" charset="0"/>
              <a:buChar char="o"/>
              <a:defRPr sz="1800" b="0">
                <a:latin typeface="Lato" panose="020F0502020204030203" pitchFamily="34" charset="0"/>
              </a:defRPr>
            </a:lvl4pPr>
            <a:lvl5pPr marL="2057400" indent="-228600">
              <a:buClr>
                <a:srgbClr val="19203B"/>
              </a:buClr>
              <a:buFont typeface="Courier New" panose="02070309020205020404" pitchFamily="49" charset="0"/>
              <a:buChar char="o"/>
              <a:defRPr sz="1800" b="0">
                <a:latin typeface="Lato" panose="020F0502020204030203" pitchFamily="34" charset="0"/>
              </a:defRPr>
            </a:lvl5pPr>
          </a:lstStyle>
          <a:p>
            <a:pPr lvl="0"/>
            <a:r>
              <a:rPr lang="en-US" dirty="0" err="1"/>
              <a:t>Klik</a:t>
            </a:r>
            <a:r>
              <a:rPr lang="en-US" dirty="0"/>
              <a:t> for at </a:t>
            </a:r>
            <a:r>
              <a:rPr lang="en-US" dirty="0" err="1"/>
              <a:t>tilføje</a:t>
            </a:r>
            <a:r>
              <a:rPr lang="en-US" dirty="0"/>
              <a:t> </a:t>
            </a:r>
            <a:r>
              <a:rPr lang="en-US" dirty="0" err="1"/>
              <a:t>overskrift</a:t>
            </a:r>
            <a:endParaRPr lang="en-US" dirty="0"/>
          </a:p>
        </p:txBody>
      </p:sp>
      <p:sp>
        <p:nvSpPr>
          <p:cNvPr id="14" name="Tekstboks 13"/>
          <p:cNvSpPr txBox="1"/>
          <p:nvPr userDrawn="1"/>
        </p:nvSpPr>
        <p:spPr>
          <a:xfrm>
            <a:off x="-324544" y="258202"/>
            <a:ext cx="1152128" cy="369332"/>
          </a:xfrm>
          <a:prstGeom prst="rect">
            <a:avLst/>
          </a:prstGeom>
          <a:noFill/>
        </p:spPr>
        <p:txBody>
          <a:bodyPr wrap="square" rtlCol="0">
            <a:spAutoFit/>
          </a:bodyPr>
          <a:lstStyle/>
          <a:p>
            <a:pPr algn="ctr"/>
            <a:endParaRPr lang="da-DK" dirty="0">
              <a:solidFill>
                <a:schemeClr val="bg1"/>
              </a:solidFill>
            </a:endParaRPr>
          </a:p>
        </p:txBody>
      </p:sp>
      <p:sp>
        <p:nvSpPr>
          <p:cNvPr id="15" name="Content Placeholder 2"/>
          <p:cNvSpPr>
            <a:spLocks noGrp="1"/>
          </p:cNvSpPr>
          <p:nvPr>
            <p:ph idx="14" hasCustomPrompt="1"/>
          </p:nvPr>
        </p:nvSpPr>
        <p:spPr>
          <a:xfrm>
            <a:off x="-236895" y="254968"/>
            <a:ext cx="961156" cy="1368152"/>
          </a:xfrm>
          <a:prstGeom prst="rect">
            <a:avLst/>
          </a:prstGeom>
        </p:spPr>
        <p:txBody>
          <a:bodyPr/>
          <a:lstStyle>
            <a:lvl1pPr marL="0" indent="0" algn="ctr">
              <a:buFont typeface="Courier New" panose="02070309020205020404" pitchFamily="49" charset="0"/>
              <a:buNone/>
              <a:defRPr sz="1800" b="1" baseline="0">
                <a:solidFill>
                  <a:schemeClr val="bg1"/>
                </a:solidFill>
                <a:latin typeface="Lato Black" panose="020F0A02020204030203" pitchFamily="34" charset="0"/>
              </a:defRPr>
            </a:lvl1pPr>
            <a:lvl2pPr marL="457200" indent="-182880">
              <a:buClr>
                <a:srgbClr val="19203B"/>
              </a:buClr>
              <a:buFont typeface="Courier New" panose="02070309020205020404" pitchFamily="49" charset="0"/>
              <a:buChar char="o"/>
              <a:defRPr sz="1800" b="0">
                <a:latin typeface="Lato" panose="020F0502020204030203" pitchFamily="34" charset="0"/>
              </a:defRPr>
            </a:lvl2pPr>
            <a:lvl3pPr marL="1143000" indent="-228600">
              <a:buClr>
                <a:srgbClr val="19203B"/>
              </a:buClr>
              <a:buFont typeface="Courier New" panose="02070309020205020404" pitchFamily="49" charset="0"/>
              <a:buChar char="o"/>
              <a:defRPr sz="1800" b="0">
                <a:latin typeface="Lato" panose="020F0502020204030203" pitchFamily="34" charset="0"/>
              </a:defRPr>
            </a:lvl3pPr>
            <a:lvl4pPr marL="1600200" indent="-228600">
              <a:buClr>
                <a:srgbClr val="19203B"/>
              </a:buClr>
              <a:buFont typeface="Courier New" panose="02070309020205020404" pitchFamily="49" charset="0"/>
              <a:buChar char="o"/>
              <a:defRPr sz="1800" b="0">
                <a:latin typeface="Lato" panose="020F0502020204030203" pitchFamily="34" charset="0"/>
              </a:defRPr>
            </a:lvl4pPr>
            <a:lvl5pPr marL="2057400" indent="-228600">
              <a:buClr>
                <a:srgbClr val="19203B"/>
              </a:buClr>
              <a:buFont typeface="Courier New" panose="02070309020205020404" pitchFamily="49" charset="0"/>
              <a:buChar char="o"/>
              <a:defRPr sz="1800" b="0">
                <a:latin typeface="Lato" panose="020F0502020204030203" pitchFamily="34" charset="0"/>
              </a:defRPr>
            </a:lvl5pPr>
          </a:lstStyle>
          <a:p>
            <a:pPr lvl="0"/>
            <a:r>
              <a:rPr lang="en-US" dirty="0"/>
              <a:t>X</a:t>
            </a:r>
          </a:p>
        </p:txBody>
      </p:sp>
      <p:pic>
        <p:nvPicPr>
          <p:cNvPr id="8" name="Picture 2" descr="H:\NT\3. Kommunikation\Design package\Logo Pakke\Logo Pakke\Bom+ªrke Logo\Med Baggrund\Aalborghus Bomrk_Tryk_m_baggrun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248844" y="129721"/>
            <a:ext cx="641829" cy="641829"/>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m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95C4EF5-F892-40F2-9D8C-65369DB1AB14}" type="slidenum">
              <a:rPr lang="da-DK" smtClean="0"/>
              <a:t>‹nr.›</a:t>
            </a:fld>
            <a:endParaRPr lang="da-DK"/>
          </a:p>
        </p:txBody>
      </p:sp>
      <p:sp>
        <p:nvSpPr>
          <p:cNvPr id="5" name="Pentagon 4"/>
          <p:cNvSpPr/>
          <p:nvPr userDrawn="1"/>
        </p:nvSpPr>
        <p:spPr>
          <a:xfrm>
            <a:off x="-98612" y="267494"/>
            <a:ext cx="936104" cy="360040"/>
          </a:xfrm>
          <a:prstGeom prst="homePlate">
            <a:avLst>
              <a:gd name="adj" fmla="val 35061"/>
            </a:avLst>
          </a:prstGeom>
          <a:solidFill>
            <a:srgbClr val="19203B"/>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a-DK" dirty="0">
              <a:latin typeface="Lato Black" panose="020F0A02020204030203" pitchFamily="34" charset="0"/>
            </a:endParaRPr>
          </a:p>
        </p:txBody>
      </p:sp>
      <p:sp>
        <p:nvSpPr>
          <p:cNvPr id="7" name="Content Placeholder 2"/>
          <p:cNvSpPr>
            <a:spLocks noGrp="1"/>
          </p:cNvSpPr>
          <p:nvPr>
            <p:ph idx="1"/>
          </p:nvPr>
        </p:nvSpPr>
        <p:spPr>
          <a:xfrm>
            <a:off x="467544" y="843558"/>
            <a:ext cx="7620000" cy="4032448"/>
          </a:xfrm>
          <a:prstGeom prst="rect">
            <a:avLst/>
          </a:prstGeom>
        </p:spPr>
        <p:txBody>
          <a:bodyPr/>
          <a:lstStyle>
            <a:lvl1pPr marL="342900" indent="-342900">
              <a:buFont typeface="Courier New" panose="02070309020205020404" pitchFamily="49" charset="0"/>
              <a:buChar char="o"/>
              <a:defRPr sz="2400" b="0">
                <a:latin typeface="Lato" panose="020F0502020204030203" pitchFamily="34" charset="0"/>
              </a:defRPr>
            </a:lvl1pPr>
            <a:lvl2pPr marL="457200" indent="-182880">
              <a:buClr>
                <a:srgbClr val="19203B"/>
              </a:buClr>
              <a:buFont typeface="Courier New" panose="02070309020205020404" pitchFamily="49" charset="0"/>
              <a:buChar char="o"/>
              <a:defRPr sz="1800" b="0">
                <a:latin typeface="Lato" panose="020F0502020204030203" pitchFamily="34" charset="0"/>
              </a:defRPr>
            </a:lvl2pPr>
            <a:lvl3pPr marL="1143000" indent="-228600">
              <a:buClr>
                <a:srgbClr val="19203B"/>
              </a:buClr>
              <a:buFont typeface="Courier New" panose="02070309020205020404" pitchFamily="49" charset="0"/>
              <a:buChar char="o"/>
              <a:defRPr sz="1800" b="0">
                <a:latin typeface="Lato" panose="020F0502020204030203" pitchFamily="34" charset="0"/>
              </a:defRPr>
            </a:lvl3pPr>
            <a:lvl4pPr marL="1600200" indent="-228600">
              <a:buClr>
                <a:srgbClr val="19203B"/>
              </a:buClr>
              <a:buFont typeface="Courier New" panose="02070309020205020404" pitchFamily="49" charset="0"/>
              <a:buChar char="o"/>
              <a:defRPr sz="1800" b="0">
                <a:latin typeface="Lato" panose="020F0502020204030203" pitchFamily="34" charset="0"/>
              </a:defRPr>
            </a:lvl4pPr>
            <a:lvl5pPr marL="2057400" indent="-228600">
              <a:buClr>
                <a:srgbClr val="19203B"/>
              </a:buClr>
              <a:buFont typeface="Courier New" panose="02070309020205020404" pitchFamily="49" charset="0"/>
              <a:buChar char="o"/>
              <a:defRPr sz="1800" b="0">
                <a:latin typeface="Lato" panose="020F0502020204030203" pitchFamily="34" charset="0"/>
              </a:defRPr>
            </a:lvl5pPr>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endParaRPr lang="en-US" dirty="0"/>
          </a:p>
        </p:txBody>
      </p:sp>
      <p:sp>
        <p:nvSpPr>
          <p:cNvPr id="9" name="Content Placeholder 2"/>
          <p:cNvSpPr>
            <a:spLocks noGrp="1"/>
          </p:cNvSpPr>
          <p:nvPr>
            <p:ph idx="13" hasCustomPrompt="1"/>
          </p:nvPr>
        </p:nvSpPr>
        <p:spPr>
          <a:xfrm>
            <a:off x="467544" y="195486"/>
            <a:ext cx="7620000" cy="639688"/>
          </a:xfrm>
          <a:prstGeom prst="rect">
            <a:avLst/>
          </a:prstGeom>
        </p:spPr>
        <p:txBody>
          <a:bodyPr/>
          <a:lstStyle>
            <a:lvl1pPr marL="0" indent="0" algn="ctr">
              <a:buFont typeface="Courier New" panose="02070309020205020404" pitchFamily="49" charset="0"/>
              <a:buNone/>
              <a:defRPr sz="1800" b="0" baseline="0">
                <a:latin typeface="Lato Black" panose="020F0A02020204030203" pitchFamily="34" charset="0"/>
              </a:defRPr>
            </a:lvl1pPr>
            <a:lvl2pPr marL="457200" indent="-182880">
              <a:buClr>
                <a:srgbClr val="19203B"/>
              </a:buClr>
              <a:buFont typeface="Courier New" panose="02070309020205020404" pitchFamily="49" charset="0"/>
              <a:buChar char="o"/>
              <a:defRPr sz="1800" b="0">
                <a:latin typeface="Lato" panose="020F0502020204030203" pitchFamily="34" charset="0"/>
              </a:defRPr>
            </a:lvl2pPr>
            <a:lvl3pPr marL="1143000" indent="-228600">
              <a:buClr>
                <a:srgbClr val="19203B"/>
              </a:buClr>
              <a:buFont typeface="Courier New" panose="02070309020205020404" pitchFamily="49" charset="0"/>
              <a:buChar char="o"/>
              <a:defRPr sz="1800" b="0">
                <a:latin typeface="Lato" panose="020F0502020204030203" pitchFamily="34" charset="0"/>
              </a:defRPr>
            </a:lvl3pPr>
            <a:lvl4pPr marL="1600200" indent="-228600">
              <a:buClr>
                <a:srgbClr val="19203B"/>
              </a:buClr>
              <a:buFont typeface="Courier New" panose="02070309020205020404" pitchFamily="49" charset="0"/>
              <a:buChar char="o"/>
              <a:defRPr sz="1800" b="0">
                <a:latin typeface="Lato" panose="020F0502020204030203" pitchFamily="34" charset="0"/>
              </a:defRPr>
            </a:lvl4pPr>
            <a:lvl5pPr marL="2057400" indent="-228600">
              <a:buClr>
                <a:srgbClr val="19203B"/>
              </a:buClr>
              <a:buFont typeface="Courier New" panose="02070309020205020404" pitchFamily="49" charset="0"/>
              <a:buChar char="o"/>
              <a:defRPr sz="1800" b="0">
                <a:latin typeface="Lato" panose="020F0502020204030203" pitchFamily="34" charset="0"/>
              </a:defRPr>
            </a:lvl5pPr>
          </a:lstStyle>
          <a:p>
            <a:pPr lvl="0"/>
            <a:r>
              <a:rPr lang="en-US" dirty="0" err="1"/>
              <a:t>Klik</a:t>
            </a:r>
            <a:r>
              <a:rPr lang="en-US" dirty="0"/>
              <a:t> for at </a:t>
            </a:r>
            <a:r>
              <a:rPr lang="en-US" dirty="0" err="1"/>
              <a:t>tilføje</a:t>
            </a:r>
            <a:r>
              <a:rPr lang="en-US" dirty="0"/>
              <a:t> </a:t>
            </a:r>
            <a:r>
              <a:rPr lang="en-US" dirty="0" err="1"/>
              <a:t>overskrift</a:t>
            </a:r>
            <a:endParaRPr lang="en-US" dirty="0"/>
          </a:p>
        </p:txBody>
      </p:sp>
      <p:sp>
        <p:nvSpPr>
          <p:cNvPr id="10" name="Tekstboks 9"/>
          <p:cNvSpPr txBox="1"/>
          <p:nvPr userDrawn="1"/>
        </p:nvSpPr>
        <p:spPr>
          <a:xfrm>
            <a:off x="-324544" y="258202"/>
            <a:ext cx="1152128" cy="369332"/>
          </a:xfrm>
          <a:prstGeom prst="rect">
            <a:avLst/>
          </a:prstGeom>
          <a:noFill/>
        </p:spPr>
        <p:txBody>
          <a:bodyPr wrap="square" rtlCol="0">
            <a:spAutoFit/>
          </a:bodyPr>
          <a:lstStyle/>
          <a:p>
            <a:pPr algn="ctr"/>
            <a:endParaRPr lang="da-DK" dirty="0">
              <a:solidFill>
                <a:schemeClr val="bg1"/>
              </a:solidFill>
            </a:endParaRPr>
          </a:p>
        </p:txBody>
      </p:sp>
      <p:sp>
        <p:nvSpPr>
          <p:cNvPr id="12" name="Content Placeholder 2"/>
          <p:cNvSpPr>
            <a:spLocks noGrp="1"/>
          </p:cNvSpPr>
          <p:nvPr>
            <p:ph idx="14" hasCustomPrompt="1"/>
          </p:nvPr>
        </p:nvSpPr>
        <p:spPr>
          <a:xfrm>
            <a:off x="-236895" y="254968"/>
            <a:ext cx="961156" cy="1368152"/>
          </a:xfrm>
          <a:prstGeom prst="rect">
            <a:avLst/>
          </a:prstGeom>
        </p:spPr>
        <p:txBody>
          <a:bodyPr/>
          <a:lstStyle>
            <a:lvl1pPr marL="0" indent="0" algn="ctr">
              <a:buFont typeface="Courier New" panose="02070309020205020404" pitchFamily="49" charset="0"/>
              <a:buNone/>
              <a:defRPr sz="1800" b="1" baseline="0">
                <a:solidFill>
                  <a:schemeClr val="bg1"/>
                </a:solidFill>
                <a:latin typeface="Lato Black" panose="020F0A02020204030203" pitchFamily="34" charset="0"/>
              </a:defRPr>
            </a:lvl1pPr>
            <a:lvl2pPr marL="457200" indent="-182880">
              <a:buClr>
                <a:srgbClr val="19203B"/>
              </a:buClr>
              <a:buFont typeface="Courier New" panose="02070309020205020404" pitchFamily="49" charset="0"/>
              <a:buChar char="o"/>
              <a:defRPr sz="1800" b="0">
                <a:latin typeface="Lato" panose="020F0502020204030203" pitchFamily="34" charset="0"/>
              </a:defRPr>
            </a:lvl2pPr>
            <a:lvl3pPr marL="1143000" indent="-228600">
              <a:buClr>
                <a:srgbClr val="19203B"/>
              </a:buClr>
              <a:buFont typeface="Courier New" panose="02070309020205020404" pitchFamily="49" charset="0"/>
              <a:buChar char="o"/>
              <a:defRPr sz="1800" b="0">
                <a:latin typeface="Lato" panose="020F0502020204030203" pitchFamily="34" charset="0"/>
              </a:defRPr>
            </a:lvl3pPr>
            <a:lvl4pPr marL="1600200" indent="-228600">
              <a:buClr>
                <a:srgbClr val="19203B"/>
              </a:buClr>
              <a:buFont typeface="Courier New" panose="02070309020205020404" pitchFamily="49" charset="0"/>
              <a:buChar char="o"/>
              <a:defRPr sz="1800" b="0">
                <a:latin typeface="Lato" panose="020F0502020204030203" pitchFamily="34" charset="0"/>
              </a:defRPr>
            </a:lvl4pPr>
            <a:lvl5pPr marL="2057400" indent="-228600">
              <a:buClr>
                <a:srgbClr val="19203B"/>
              </a:buClr>
              <a:buFont typeface="Courier New" panose="02070309020205020404" pitchFamily="49" charset="0"/>
              <a:buChar char="o"/>
              <a:defRPr sz="1800" b="0">
                <a:latin typeface="Lato" panose="020F0502020204030203" pitchFamily="34" charset="0"/>
              </a:defRPr>
            </a:lvl5pPr>
          </a:lstStyle>
          <a:p>
            <a:pPr lvl="0"/>
            <a:r>
              <a:rPr lang="en-US" dirty="0"/>
              <a:t>X</a:t>
            </a:r>
          </a:p>
        </p:txBody>
      </p:sp>
      <p:pic>
        <p:nvPicPr>
          <p:cNvPr id="8" name="Picture 2" descr="H:\NT\3. Kommunikation\Design package\Logo Pakke\Logo Pakke\Bom+ªrke Logo\Med Baggrund\Aalborghus Bomrk_Tryk_m_baggrun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248844" y="129721"/>
            <a:ext cx="641829" cy="641829"/>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rot="16200000">
            <a:off x="8391843" y="4368483"/>
            <a:ext cx="986791" cy="365125"/>
          </a:xfrm>
          <a:prstGeom prst="rect">
            <a:avLst/>
          </a:prstGeom>
        </p:spPr>
        <p:txBody>
          <a:bodyPr vert="horz" lIns="91440" tIns="45720" rIns="91440" bIns="45720" rtlCol="0" anchor="ctr"/>
          <a:lstStyle>
            <a:lvl1pPr algn="l">
              <a:defRPr sz="2400" b="1">
                <a:solidFill>
                  <a:schemeClr val="tx2"/>
                </a:solidFill>
              </a:defRPr>
            </a:lvl1pPr>
          </a:lstStyle>
          <a:p>
            <a:fld id="{695C4EF5-F892-40F2-9D8C-65369DB1AB14}" type="slidenum">
              <a:rPr lang="da-DK" smtClean="0"/>
              <a:t>‹nr.›</a:t>
            </a:fld>
            <a:endParaRPr lang="da-DK"/>
          </a:p>
        </p:txBody>
      </p:sp>
      <p:sp>
        <p:nvSpPr>
          <p:cNvPr id="7" name="Rectangle 6"/>
          <p:cNvSpPr/>
          <p:nvPr/>
        </p:nvSpPr>
        <p:spPr>
          <a:xfrm>
            <a:off x="9001124" y="0"/>
            <a:ext cx="142876" cy="10287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028700"/>
            <a:ext cx="142876" cy="4114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91" r:id="rId3"/>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kstboks 4"/>
          <p:cNvSpPr txBox="1"/>
          <p:nvPr/>
        </p:nvSpPr>
        <p:spPr>
          <a:xfrm>
            <a:off x="0" y="627534"/>
            <a:ext cx="8703969" cy="707886"/>
          </a:xfrm>
          <a:prstGeom prst="rect">
            <a:avLst/>
          </a:prstGeom>
          <a:noFill/>
        </p:spPr>
        <p:txBody>
          <a:bodyPr wrap="square" rtlCol="0">
            <a:spAutoFit/>
          </a:bodyPr>
          <a:lstStyle/>
          <a:p>
            <a:pPr algn="ctr"/>
            <a:r>
              <a:rPr lang="da-DK" sz="4000">
                <a:solidFill>
                  <a:srgbClr val="19203B"/>
                </a:solidFill>
                <a:latin typeface="Aharoni" panose="02010803020104030203" pitchFamily="2" charset="-79"/>
                <a:cs typeface="Aharoni" panose="02010803020104030203" pitchFamily="2" charset="-79"/>
              </a:rPr>
              <a:t>SRP </a:t>
            </a:r>
            <a:r>
              <a:rPr lang="da-DK" sz="4000" dirty="0">
                <a:solidFill>
                  <a:srgbClr val="19203B"/>
                </a:solidFill>
                <a:latin typeface="Aharoni" panose="02010803020104030203" pitchFamily="2" charset="-79"/>
                <a:cs typeface="Aharoni" panose="02010803020104030203" pitchFamily="2" charset="-79"/>
              </a:rPr>
              <a:t>i samfundsfag</a:t>
            </a:r>
          </a:p>
        </p:txBody>
      </p:sp>
      <p:sp>
        <p:nvSpPr>
          <p:cNvPr id="10" name="Tekstboks 9"/>
          <p:cNvSpPr txBox="1"/>
          <p:nvPr/>
        </p:nvSpPr>
        <p:spPr>
          <a:xfrm>
            <a:off x="719572" y="1851670"/>
            <a:ext cx="7704856" cy="1938992"/>
          </a:xfrm>
          <a:prstGeom prst="rect">
            <a:avLst/>
          </a:prstGeom>
          <a:noFill/>
        </p:spPr>
        <p:txBody>
          <a:bodyPr wrap="square" rtlCol="0">
            <a:spAutoFit/>
          </a:bodyPr>
          <a:lstStyle/>
          <a:p>
            <a:pPr marL="457200" indent="-457200">
              <a:buAutoNum type="arabicParenR"/>
            </a:pPr>
            <a:r>
              <a:rPr lang="da-DK" sz="2400" b="1" dirty="0">
                <a:solidFill>
                  <a:srgbClr val="19203B"/>
                </a:solidFill>
                <a:latin typeface="Aharoni" panose="02010803020104030203" pitchFamily="2" charset="-79"/>
                <a:cs typeface="Aharoni" panose="02010803020104030203" pitchFamily="2" charset="-79"/>
              </a:rPr>
              <a:t>Hvad er kravene i SRP?</a:t>
            </a:r>
            <a:endParaRPr lang="da-DK" sz="2400" b="1" i="1" dirty="0">
              <a:solidFill>
                <a:srgbClr val="19203B"/>
              </a:solidFill>
              <a:latin typeface="Aharoni" panose="02010803020104030203" pitchFamily="2" charset="-79"/>
              <a:cs typeface="Aharoni" panose="02010803020104030203" pitchFamily="2" charset="-79"/>
            </a:endParaRPr>
          </a:p>
          <a:p>
            <a:pPr marL="457200" indent="-457200">
              <a:buAutoNum type="arabicParenR"/>
            </a:pPr>
            <a:r>
              <a:rPr lang="da-DK" sz="2400" b="1" dirty="0">
                <a:solidFill>
                  <a:srgbClr val="19203B"/>
                </a:solidFill>
                <a:latin typeface="Aharoni" panose="02010803020104030203" pitchFamily="2" charset="-79"/>
                <a:cs typeface="Aharoni" panose="02010803020104030203" pitchFamily="2" charset="-79"/>
              </a:rPr>
              <a:t>Hvad med det metodiske i samfundsfag?</a:t>
            </a:r>
            <a:endParaRPr lang="da-DK" sz="2400" b="1" i="1" dirty="0">
              <a:solidFill>
                <a:srgbClr val="19203B"/>
              </a:solidFill>
              <a:latin typeface="Aharoni" panose="02010803020104030203" pitchFamily="2" charset="-79"/>
              <a:cs typeface="Aharoni" panose="02010803020104030203" pitchFamily="2" charset="-79"/>
            </a:endParaRPr>
          </a:p>
          <a:p>
            <a:pPr marL="457200" indent="-457200">
              <a:buAutoNum type="arabicParenR"/>
            </a:pPr>
            <a:r>
              <a:rPr lang="da-DK" sz="2400" b="1" dirty="0">
                <a:solidFill>
                  <a:srgbClr val="19203B"/>
                </a:solidFill>
                <a:latin typeface="Aharoni" panose="02010803020104030203" pitchFamily="2" charset="-79"/>
                <a:cs typeface="Aharoni" panose="02010803020104030203" pitchFamily="2" charset="-79"/>
              </a:rPr>
              <a:t>Udpluk af SRP ideer og kombinationer </a:t>
            </a:r>
          </a:p>
          <a:p>
            <a:pPr marL="457200" indent="-457200">
              <a:buAutoNum type="arabicParenR"/>
            </a:pPr>
            <a:r>
              <a:rPr lang="da-DK" sz="2400" b="1" dirty="0">
                <a:solidFill>
                  <a:srgbClr val="19203B"/>
                </a:solidFill>
                <a:latin typeface="Aharoni" panose="02010803020104030203" pitchFamily="2" charset="-79"/>
                <a:cs typeface="Aharoni" panose="02010803020104030203" pitchFamily="2" charset="-79"/>
              </a:rPr>
              <a:t>Spørgsmål? </a:t>
            </a:r>
            <a:endParaRPr lang="da-DK" sz="2400" b="1" i="1" dirty="0">
              <a:solidFill>
                <a:srgbClr val="19203B"/>
              </a:solidFill>
              <a:latin typeface="Aharoni" panose="02010803020104030203" pitchFamily="2" charset="-79"/>
              <a:cs typeface="Aharoni" panose="02010803020104030203" pitchFamily="2" charset="-79"/>
            </a:endParaRPr>
          </a:p>
          <a:p>
            <a:pPr algn="ctr"/>
            <a:endParaRPr lang="da-DK" sz="2400" dirty="0">
              <a:solidFill>
                <a:srgbClr val="19203B"/>
              </a:solidFill>
              <a:latin typeface="Lato Light" panose="020F0302020204030203" pitchFamily="34" charset="0"/>
            </a:endParaRPr>
          </a:p>
        </p:txBody>
      </p:sp>
    </p:spTree>
    <p:extLst>
      <p:ext uri="{BB962C8B-B14F-4D97-AF65-F5344CB8AC3E}">
        <p14:creationId xmlns:p14="http://schemas.microsoft.com/office/powerpoint/2010/main" val="1550830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 calcmode="lin" valueType="num">
                                      <p:cBhvr additive="base">
                                        <p:cTn id="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 calcmode="lin" valueType="num">
                                      <p:cBhvr additive="base">
                                        <p:cTn id="1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anim calcmode="lin" valueType="num">
                                      <p:cBhvr additive="base">
                                        <p:cTn id="19"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3.5</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 EN/SA</a:t>
            </a:r>
          </a:p>
          <a:p>
            <a:pPr algn="l"/>
            <a:endParaRPr lang="da-DK" sz="2400" b="1" dirty="0"/>
          </a:p>
        </p:txBody>
      </p:sp>
      <p:sp>
        <p:nvSpPr>
          <p:cNvPr id="2" name="Rektangel 1">
            <a:extLst>
              <a:ext uri="{FF2B5EF4-FFF2-40B4-BE49-F238E27FC236}">
                <a16:creationId xmlns:a16="http://schemas.microsoft.com/office/drawing/2014/main" id="{67134263-C73A-4C10-B9B4-E459458584EB}"/>
              </a:ext>
            </a:extLst>
          </p:cNvPr>
          <p:cNvSpPr/>
          <p:nvPr/>
        </p:nvSpPr>
        <p:spPr>
          <a:xfrm>
            <a:off x="2571273" y="835174"/>
            <a:ext cx="6249199" cy="4185761"/>
          </a:xfrm>
          <a:prstGeom prst="rect">
            <a:avLst/>
          </a:prstGeom>
        </p:spPr>
        <p:txBody>
          <a:bodyPr wrap="square">
            <a:spAutoFit/>
          </a:bodyPr>
          <a:lstStyle/>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Amerikansk politik</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USA og Trump – herunder stormen på kongressen januar 2021, politisk kommunikation omkring dette og evt. de retssager, der har været i kølvandet. </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Den kommende præsidentvalgkamp i 2024</a:t>
            </a:r>
          </a:p>
          <a:p>
            <a:pPr marL="1200150" lvl="2"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Trump</a:t>
            </a:r>
          </a:p>
          <a:p>
            <a:pPr marL="1200150" lvl="2"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Harris </a:t>
            </a:r>
          </a:p>
          <a:p>
            <a:pPr marL="1200150" lvl="2"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Er USA ‘klar’ til en sort kvindelig præsident?</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Udviklingen i amr. Udenrigspolitik – Krigen mellem Israel og Hamas</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Våbenlovgivningen – Skoleskyderier</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Abortlovgivningen</a:t>
            </a:r>
          </a:p>
          <a:p>
            <a:pPr lvl="0"/>
            <a:endParaRPr lang="da-DK" sz="1400" dirty="0">
              <a:latin typeface="Aharoni" panose="02010803020104030203" pitchFamily="2" charset="-79"/>
              <a:cs typeface="Aharoni" panose="02010803020104030203" pitchFamily="2" charset="-79"/>
            </a:endParaRP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USA’s rolle som supermagt i en unipolær verden</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Samarbejde med småstater som fx </a:t>
            </a:r>
            <a:r>
              <a:rPr lang="da-DK" sz="1400" dirty="0" err="1">
                <a:latin typeface="Aharoni" panose="02010803020104030203" pitchFamily="2" charset="-79"/>
                <a:cs typeface="Aharoni" panose="02010803020104030203" pitchFamily="2" charset="-79"/>
              </a:rPr>
              <a:t>Danmar</a:t>
            </a:r>
            <a:endParaRPr lang="da-DK" sz="1400" dirty="0">
              <a:latin typeface="Aharoni" panose="02010803020104030203" pitchFamily="2" charset="-79"/>
              <a:cs typeface="Aharoni" panose="02010803020104030203" pitchFamily="2" charset="-79"/>
            </a:endParaRP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Samarbejdet i NATO eller FN</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USA vs. Kina</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USA’s udtrækning af Afghanistan</a:t>
            </a:r>
          </a:p>
          <a:p>
            <a:pPr lvl="1"/>
            <a:endParaRPr lang="da-DK" sz="1400" dirty="0">
              <a:latin typeface="Lato Black" panose="020F0A02020204030203"/>
            </a:endParaRPr>
          </a:p>
        </p:txBody>
      </p:sp>
    </p:spTree>
    <p:extLst>
      <p:ext uri="{BB962C8B-B14F-4D97-AF65-F5344CB8AC3E}">
        <p14:creationId xmlns:p14="http://schemas.microsoft.com/office/powerpoint/2010/main" val="3275008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F0D1A103-2120-7E29-C68A-4D3578C92F3C}"/>
              </a:ext>
            </a:extLst>
          </p:cNvPr>
          <p:cNvSpPr>
            <a:spLocks noGrp="1"/>
          </p:cNvSpPr>
          <p:nvPr>
            <p:ph idx="1"/>
          </p:nvPr>
        </p:nvSpPr>
        <p:spPr/>
        <p:txBody>
          <a:bodyPr/>
          <a:lstStyle/>
          <a:p>
            <a:pPr lvl="1"/>
            <a:endParaRPr lang="da-DK" b="1" dirty="0"/>
          </a:p>
          <a:p>
            <a:pPr lvl="1"/>
            <a:endParaRPr lang="da-DK" b="1" dirty="0"/>
          </a:p>
          <a:p>
            <a:pPr lvl="1"/>
            <a:r>
              <a:rPr lang="da-DK" b="1" dirty="0">
                <a:latin typeface="Aharoni" panose="02010803020104030203" pitchFamily="2" charset="-79"/>
                <a:cs typeface="Aharoni" panose="02010803020104030203" pitchFamily="2" charset="-79"/>
              </a:rPr>
              <a:t>Overvej hvad hhv. Engelsk og Dansk skal bidrage med?</a:t>
            </a:r>
          </a:p>
          <a:p>
            <a:pPr lvl="1"/>
            <a:endParaRPr lang="da-DK" b="1" dirty="0">
              <a:latin typeface="Aharoni" panose="02010803020104030203" pitchFamily="2" charset="-79"/>
              <a:cs typeface="Aharoni" panose="02010803020104030203" pitchFamily="2" charset="-79"/>
            </a:endParaRPr>
          </a:p>
          <a:p>
            <a:pPr lvl="1"/>
            <a:r>
              <a:rPr lang="da-DK" b="1" dirty="0">
                <a:latin typeface="Aharoni" panose="02010803020104030203" pitchFamily="2" charset="-79"/>
                <a:cs typeface="Aharoni" panose="02010803020104030203" pitchFamily="2" charset="-79"/>
              </a:rPr>
              <a:t>Hvis Engelsk ikke er studieretningsfaget, er Dansk så mere relevant?</a:t>
            </a:r>
          </a:p>
          <a:p>
            <a:pPr lvl="2"/>
            <a:r>
              <a:rPr lang="da-DK" b="1" dirty="0">
                <a:latin typeface="Aharoni" panose="02010803020104030203" pitchFamily="2" charset="-79"/>
                <a:cs typeface="Aharoni" panose="02010803020104030203" pitchFamily="2" charset="-79"/>
              </a:rPr>
              <a:t>Mulighed for at finde materiale</a:t>
            </a:r>
          </a:p>
        </p:txBody>
      </p:sp>
      <p:sp>
        <p:nvSpPr>
          <p:cNvPr id="3" name="Pladsholder til indhold 2">
            <a:extLst>
              <a:ext uri="{FF2B5EF4-FFF2-40B4-BE49-F238E27FC236}">
                <a16:creationId xmlns:a16="http://schemas.microsoft.com/office/drawing/2014/main" id="{D425966B-7AF1-35B4-27EF-BE9FC44A789C}"/>
              </a:ext>
            </a:extLst>
          </p:cNvPr>
          <p:cNvSpPr>
            <a:spLocks noGrp="1"/>
          </p:cNvSpPr>
          <p:nvPr>
            <p:ph idx="13"/>
          </p:nvPr>
        </p:nvSpPr>
        <p:spPr/>
        <p:txBody>
          <a:bodyPr/>
          <a:lstStyle/>
          <a:p>
            <a:r>
              <a:rPr lang="da-DK" sz="2400" b="1" dirty="0">
                <a:latin typeface="Aharoni" panose="02010803020104030203" pitchFamily="2" charset="-79"/>
                <a:cs typeface="Aharoni" panose="02010803020104030203" pitchFamily="2" charset="-79"/>
              </a:rPr>
              <a:t>Engelsk eller Dansk?</a:t>
            </a:r>
          </a:p>
          <a:p>
            <a:endParaRPr lang="da-DK" dirty="0"/>
          </a:p>
        </p:txBody>
      </p:sp>
      <p:sp>
        <p:nvSpPr>
          <p:cNvPr id="4" name="Pladsholder til indhold 3">
            <a:extLst>
              <a:ext uri="{FF2B5EF4-FFF2-40B4-BE49-F238E27FC236}">
                <a16:creationId xmlns:a16="http://schemas.microsoft.com/office/drawing/2014/main" id="{08B6C7BF-02C4-AAEB-C4D6-6960C6F7D51D}"/>
              </a:ext>
            </a:extLst>
          </p:cNvPr>
          <p:cNvSpPr>
            <a:spLocks noGrp="1"/>
          </p:cNvSpPr>
          <p:nvPr>
            <p:ph idx="14"/>
          </p:nvPr>
        </p:nvSpPr>
        <p:spPr/>
        <p:txBody>
          <a:bodyPr/>
          <a:lstStyle/>
          <a:p>
            <a:r>
              <a:rPr lang="da-DK" dirty="0"/>
              <a:t>3.6</a:t>
            </a:r>
          </a:p>
        </p:txBody>
      </p:sp>
    </p:spTree>
    <p:extLst>
      <p:ext uri="{BB962C8B-B14F-4D97-AF65-F5344CB8AC3E}">
        <p14:creationId xmlns:p14="http://schemas.microsoft.com/office/powerpoint/2010/main" val="2245395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3.7</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 BI/SA</a:t>
            </a:r>
          </a:p>
        </p:txBody>
      </p:sp>
      <p:sp>
        <p:nvSpPr>
          <p:cNvPr id="2" name="Rektangel 1">
            <a:extLst>
              <a:ext uri="{FF2B5EF4-FFF2-40B4-BE49-F238E27FC236}">
                <a16:creationId xmlns:a16="http://schemas.microsoft.com/office/drawing/2014/main" id="{A25EF785-FDD0-4AC1-888B-603A10665672}"/>
              </a:ext>
            </a:extLst>
          </p:cNvPr>
          <p:cNvSpPr/>
          <p:nvPr/>
        </p:nvSpPr>
        <p:spPr>
          <a:xfrm>
            <a:off x="2843038" y="869246"/>
            <a:ext cx="5761410" cy="3439403"/>
          </a:xfrm>
          <a:prstGeom prst="rect">
            <a:avLst/>
          </a:prstGeom>
        </p:spPr>
        <p:txBody>
          <a:bodyPr wrap="square">
            <a:spAutoFit/>
          </a:bodyPr>
          <a:lstStyle/>
          <a:p>
            <a:pPr>
              <a:lnSpc>
                <a:spcPct val="115000"/>
              </a:lnSpc>
              <a:spcAft>
                <a:spcPts val="1000"/>
              </a:spcAft>
            </a:pPr>
            <a:r>
              <a:rPr lang="da-DK" sz="1400" dirty="0">
                <a:latin typeface="Aharoni" panose="02010803020104030203" pitchFamily="2" charset="-79"/>
                <a:cs typeface="Aharoni" panose="02010803020104030203" pitchFamily="2" charset="-79"/>
              </a:rPr>
              <a:t>I denne kobling bruges samfundsfag til at give en samfundsfaglig vinkel på nye videnskabelige muligheder eller fysiologiske påvirkninger</a:t>
            </a:r>
          </a:p>
          <a:p>
            <a:pPr>
              <a:lnSpc>
                <a:spcPct val="115000"/>
              </a:lnSpc>
              <a:spcAft>
                <a:spcPts val="1000"/>
              </a:spcAft>
            </a:pPr>
            <a:endParaRPr lang="da-DK" sz="1400" dirty="0">
              <a:latin typeface="Aharoni" panose="02010803020104030203" pitchFamily="2" charset="-79"/>
              <a:cs typeface="Aharoni" panose="02010803020104030203" pitchFamily="2" charset="-79"/>
            </a:endParaRPr>
          </a:p>
          <a:p>
            <a:pPr>
              <a:lnSpc>
                <a:spcPct val="115000"/>
              </a:lnSpc>
              <a:spcAft>
                <a:spcPts val="1000"/>
              </a:spcAft>
            </a:pPr>
            <a:r>
              <a:rPr lang="da-DK" sz="1400" b="1" i="1" dirty="0">
                <a:latin typeface="Aharoni" panose="02010803020104030203" pitchFamily="2" charset="-79"/>
                <a:cs typeface="Aharoni" panose="02010803020104030203" pitchFamily="2" charset="-79"/>
              </a:rPr>
              <a:t>Eksempler på emner:</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Depression/stress i det senmoderne samfund</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Den aktuelle debat om abortgrænsen</a:t>
            </a:r>
          </a:p>
          <a:p>
            <a:pPr marL="285750" lvl="0" indent="-285750">
              <a:buFont typeface="Arial" panose="020B0604020202020204" pitchFamily="34" charset="0"/>
              <a:buChar char="•"/>
            </a:pPr>
            <a:r>
              <a:rPr lang="da-DK" sz="1400" dirty="0" err="1">
                <a:latin typeface="Aharoni" panose="02010803020104030203" pitchFamily="2" charset="-79"/>
                <a:cs typeface="Aharoni" panose="02010803020104030203" pitchFamily="2" charset="-79"/>
              </a:rPr>
              <a:t>Novo’s</a:t>
            </a:r>
            <a:r>
              <a:rPr lang="da-DK" sz="1400" dirty="0">
                <a:latin typeface="Aharoni" panose="02010803020104030203" pitchFamily="2" charset="-79"/>
                <a:cs typeface="Aharoni" panose="02010803020104030203" pitchFamily="2" charset="-79"/>
              </a:rPr>
              <a:t> nye slankemiddel (</a:t>
            </a:r>
            <a:r>
              <a:rPr lang="da-DK" sz="1400" dirty="0" err="1">
                <a:latin typeface="Aharoni" panose="02010803020104030203" pitchFamily="2" charset="-79"/>
                <a:cs typeface="Aharoni" panose="02010803020104030203" pitchFamily="2" charset="-79"/>
              </a:rPr>
              <a:t>Wegovy</a:t>
            </a:r>
            <a:r>
              <a:rPr lang="da-DK" sz="1400" dirty="0">
                <a:latin typeface="Aharoni" panose="02010803020104030203" pitchFamily="2" charset="-79"/>
                <a:cs typeface="Aharoni" panose="02010803020104030203" pitchFamily="2" charset="-79"/>
              </a:rPr>
              <a:t>) – Muligheder?</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Debatten om kønsskifte</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Unges brug af rusmidler </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Sundhedsfremme eller forebyggelse?</a:t>
            </a:r>
          </a:p>
          <a:p>
            <a:pPr marL="285750" lvl="0" indent="-285750">
              <a:buFont typeface="Arial" panose="020B0604020202020204" pitchFamily="34" charset="0"/>
              <a:buChar char="•"/>
            </a:pPr>
            <a:r>
              <a:rPr lang="da-DK" sz="1400" dirty="0" err="1">
                <a:latin typeface="Aharoni" panose="02010803020104030203" pitchFamily="2" charset="-79"/>
                <a:cs typeface="Aharoni" panose="02010803020104030203" pitchFamily="2" charset="-79"/>
              </a:rPr>
              <a:t>Epigenetik</a:t>
            </a:r>
            <a:r>
              <a:rPr lang="da-DK" sz="1400" dirty="0">
                <a:latin typeface="Aharoni" panose="02010803020104030203" pitchFamily="2" charset="-79"/>
                <a:cs typeface="Aharoni" panose="02010803020104030203" pitchFamily="2" charset="-79"/>
              </a:rPr>
              <a:t> </a:t>
            </a:r>
            <a:r>
              <a:rPr lang="da-DK" sz="1400" dirty="0">
                <a:latin typeface="Aharoni" panose="02010803020104030203" pitchFamily="2" charset="-79"/>
                <a:cs typeface="Aharoni" panose="02010803020104030203" pitchFamily="2" charset="-79"/>
                <a:sym typeface="Wingdings" panose="05000000000000000000" pitchFamily="2" charset="2"/>
              </a:rPr>
              <a:t> </a:t>
            </a:r>
            <a:r>
              <a:rPr lang="da-DK" sz="1400" dirty="0">
                <a:latin typeface="Aharoni" panose="02010803020104030203" pitchFamily="2" charset="-79"/>
                <a:cs typeface="Aharoni" panose="02010803020104030203" pitchFamily="2" charset="-79"/>
              </a:rPr>
              <a:t>Ulighed kan ses i generne</a:t>
            </a:r>
          </a:p>
          <a:p>
            <a:pPr lvl="0"/>
            <a:endParaRPr lang="da-DK" sz="1400" dirty="0">
              <a:latin typeface="Lato Black" panose="020F0A02020204030203"/>
            </a:endParaRPr>
          </a:p>
        </p:txBody>
      </p:sp>
    </p:spTree>
    <p:extLst>
      <p:ext uri="{BB962C8B-B14F-4D97-AF65-F5344CB8AC3E}">
        <p14:creationId xmlns:p14="http://schemas.microsoft.com/office/powerpoint/2010/main" val="554889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anim calcmode="lin" valueType="num">
                                      <p:cBhvr additive="base">
                                        <p:cTn id="3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3.8</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 BI/SA</a:t>
            </a:r>
          </a:p>
        </p:txBody>
      </p:sp>
      <p:sp>
        <p:nvSpPr>
          <p:cNvPr id="2" name="Rektangel 1">
            <a:extLst>
              <a:ext uri="{FF2B5EF4-FFF2-40B4-BE49-F238E27FC236}">
                <a16:creationId xmlns:a16="http://schemas.microsoft.com/office/drawing/2014/main" id="{A25EF785-FDD0-4AC1-888B-603A10665672}"/>
              </a:ext>
            </a:extLst>
          </p:cNvPr>
          <p:cNvSpPr/>
          <p:nvPr/>
        </p:nvSpPr>
        <p:spPr>
          <a:xfrm>
            <a:off x="2843038" y="869246"/>
            <a:ext cx="5761410" cy="3323987"/>
          </a:xfrm>
          <a:prstGeom prst="rect">
            <a:avLst/>
          </a:prstGeom>
        </p:spPr>
        <p:txBody>
          <a:bodyPr wrap="square">
            <a:spAutoFit/>
          </a:bodyPr>
          <a:lstStyle/>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Hjernedoping i præstationssamfundet</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Studydrugs</a:t>
            </a:r>
          </a:p>
          <a:p>
            <a:pPr marL="742950" lvl="1" indent="-285750">
              <a:buFont typeface="Arial" panose="020B0604020202020204" pitchFamily="34" charset="0"/>
              <a:buChar char="•"/>
            </a:pPr>
            <a:endParaRPr lang="da-DK" sz="1400" dirty="0">
              <a:latin typeface="Aharoni" panose="02010803020104030203" pitchFamily="2" charset="-79"/>
              <a:cs typeface="Aharoni" panose="02010803020104030203" pitchFamily="2" charset="-79"/>
            </a:endParaRP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Vacciner (HPV, Mæslinger, Covid 19-vaccine mv.) i det senmoderne samfund </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Det postfaktuelle samfund, </a:t>
            </a:r>
            <a:r>
              <a:rPr lang="da-DK" sz="1400" dirty="0" err="1">
                <a:latin typeface="Aharoni" panose="02010803020104030203" pitchFamily="2" charset="-79"/>
                <a:cs typeface="Aharoni" panose="02010803020104030203" pitchFamily="2" charset="-79"/>
              </a:rPr>
              <a:t>antivax’ere</a:t>
            </a:r>
            <a:endParaRPr lang="da-DK" sz="1400" dirty="0">
              <a:latin typeface="Aharoni" panose="02010803020104030203" pitchFamily="2" charset="-79"/>
              <a:cs typeface="Aharoni" panose="02010803020104030203" pitchFamily="2" charset="-79"/>
            </a:endParaRPr>
          </a:p>
          <a:p>
            <a:pPr lvl="1"/>
            <a:endParaRPr lang="da-DK" sz="1400" dirty="0">
              <a:latin typeface="Aharoni" panose="02010803020104030203" pitchFamily="2" charset="-79"/>
              <a:cs typeface="Aharoni" panose="02010803020104030203" pitchFamily="2" charset="-79"/>
            </a:endParaRP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Ulighed i sundhed – Rusmidler, fedme</a:t>
            </a:r>
          </a:p>
          <a:p>
            <a:pPr lvl="0"/>
            <a:endParaRPr lang="da-DK" sz="1400" dirty="0">
              <a:latin typeface="Aharoni" panose="02010803020104030203" pitchFamily="2" charset="-79"/>
              <a:cs typeface="Aharoni" panose="02010803020104030203" pitchFamily="2" charset="-79"/>
            </a:endParaRP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Design af det ’perfekte menneske’ (CRISPR)</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Fertilitetsbehandling og konkurrencestaten</a:t>
            </a:r>
          </a:p>
          <a:p>
            <a:pPr lvl="1"/>
            <a:endParaRPr lang="da-DK" sz="1400" dirty="0">
              <a:latin typeface="Aharoni" panose="02010803020104030203" pitchFamily="2" charset="-79"/>
              <a:cs typeface="Aharoni" panose="02010803020104030203" pitchFamily="2" charset="-79"/>
            </a:endParaRPr>
          </a:p>
          <a:p>
            <a:pPr marL="28575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Danskernes motionsvaner</a:t>
            </a:r>
          </a:p>
          <a:p>
            <a:endParaRPr lang="da-DK" sz="1400" dirty="0">
              <a:latin typeface="Aharoni" panose="02010803020104030203" pitchFamily="2" charset="-79"/>
              <a:cs typeface="Aharoni" panose="02010803020104030203" pitchFamily="2" charset="-79"/>
            </a:endParaRPr>
          </a:p>
          <a:p>
            <a:pPr marL="28575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Klimavenlig mad</a:t>
            </a:r>
          </a:p>
        </p:txBody>
      </p:sp>
    </p:spTree>
    <p:extLst>
      <p:ext uri="{BB962C8B-B14F-4D97-AF65-F5344CB8AC3E}">
        <p14:creationId xmlns:p14="http://schemas.microsoft.com/office/powerpoint/2010/main" val="1762588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3.9</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 ID/SA</a:t>
            </a:r>
          </a:p>
        </p:txBody>
      </p:sp>
      <p:sp>
        <p:nvSpPr>
          <p:cNvPr id="2" name="Rektangel 1">
            <a:extLst>
              <a:ext uri="{FF2B5EF4-FFF2-40B4-BE49-F238E27FC236}">
                <a16:creationId xmlns:a16="http://schemas.microsoft.com/office/drawing/2014/main" id="{A25EF785-FDD0-4AC1-888B-603A10665672}"/>
              </a:ext>
            </a:extLst>
          </p:cNvPr>
          <p:cNvSpPr/>
          <p:nvPr/>
        </p:nvSpPr>
        <p:spPr>
          <a:xfrm>
            <a:off x="2843038" y="869246"/>
            <a:ext cx="5761410" cy="3622530"/>
          </a:xfrm>
          <a:prstGeom prst="rect">
            <a:avLst/>
          </a:prstGeom>
        </p:spPr>
        <p:txBody>
          <a:bodyPr wrap="square">
            <a:spAutoFit/>
          </a:bodyPr>
          <a:lstStyle/>
          <a:p>
            <a:pPr>
              <a:lnSpc>
                <a:spcPct val="115000"/>
              </a:lnSpc>
              <a:spcAft>
                <a:spcPts val="1000"/>
              </a:spcAft>
            </a:pPr>
            <a:r>
              <a:rPr lang="da-DK" sz="1400" dirty="0">
                <a:latin typeface="Aharoni" panose="02010803020104030203" pitchFamily="2" charset="-79"/>
                <a:cs typeface="Aharoni" panose="02010803020104030203" pitchFamily="2" charset="-79"/>
              </a:rPr>
              <a:t>I denne kobling bruges samfundsfag til at give en samfundsfaglig vinkel på idrætsfaglige problemstillinger </a:t>
            </a:r>
          </a:p>
          <a:p>
            <a:pPr>
              <a:lnSpc>
                <a:spcPct val="115000"/>
              </a:lnSpc>
              <a:spcAft>
                <a:spcPts val="1000"/>
              </a:spcAft>
            </a:pPr>
            <a:endParaRPr lang="da-DK" sz="1400" dirty="0">
              <a:latin typeface="Aharoni" panose="02010803020104030203" pitchFamily="2" charset="-79"/>
              <a:cs typeface="Aharoni" panose="02010803020104030203" pitchFamily="2" charset="-79"/>
            </a:endParaRPr>
          </a:p>
          <a:p>
            <a:pPr>
              <a:lnSpc>
                <a:spcPct val="115000"/>
              </a:lnSpc>
              <a:spcAft>
                <a:spcPts val="1000"/>
              </a:spcAft>
            </a:pPr>
            <a:r>
              <a:rPr lang="da-DK" sz="1400" b="1" i="1" dirty="0">
                <a:latin typeface="Aharoni" panose="02010803020104030203" pitchFamily="2" charset="-79"/>
                <a:cs typeface="Aharoni" panose="02010803020104030203" pitchFamily="2" charset="-79"/>
              </a:rPr>
              <a:t>Eksempler på emner:</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Bikinifitness</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Doping</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Danskernes idrætsdeltagelse</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Bekæmpelse af fedme</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Sport og politik</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Kan/skal sport og politik adskilles</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Megaevents som politisk kampplads</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VM i Qatar</a:t>
            </a:r>
          </a:p>
          <a:p>
            <a:pPr marL="742950" lvl="1" indent="-285750">
              <a:buFont typeface="Arial" panose="020B0604020202020204" pitchFamily="34" charset="0"/>
              <a:buChar char="•"/>
            </a:pPr>
            <a:r>
              <a:rPr lang="da-DK" sz="1400" dirty="0" err="1">
                <a:latin typeface="Aharoni" panose="02010803020104030203" pitchFamily="2" charset="-79"/>
                <a:cs typeface="Aharoni" panose="02010803020104030203" pitchFamily="2" charset="-79"/>
              </a:rPr>
              <a:t>Sportswashing</a:t>
            </a:r>
            <a:endParaRPr lang="da-DK" sz="1400" dirty="0">
              <a:latin typeface="Aharoni" panose="02010803020104030203" pitchFamily="2" charset="-79"/>
              <a:cs typeface="Aharoni" panose="02010803020104030203" pitchFamily="2" charset="-79"/>
            </a:endParaRPr>
          </a:p>
          <a:p>
            <a:pPr lvl="0"/>
            <a:endParaRPr lang="da-DK" sz="1400" dirty="0">
              <a:latin typeface="Lato Black" panose="020F0A02020204030203"/>
            </a:endParaRPr>
          </a:p>
        </p:txBody>
      </p:sp>
    </p:spTree>
    <p:extLst>
      <p:ext uri="{BB962C8B-B14F-4D97-AF65-F5344CB8AC3E}">
        <p14:creationId xmlns:p14="http://schemas.microsoft.com/office/powerpoint/2010/main" val="4247326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3.10</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 ID/SA</a:t>
            </a:r>
          </a:p>
        </p:txBody>
      </p:sp>
      <p:sp>
        <p:nvSpPr>
          <p:cNvPr id="2" name="Rektangel 1">
            <a:extLst>
              <a:ext uri="{FF2B5EF4-FFF2-40B4-BE49-F238E27FC236}">
                <a16:creationId xmlns:a16="http://schemas.microsoft.com/office/drawing/2014/main" id="{A25EF785-FDD0-4AC1-888B-603A10665672}"/>
              </a:ext>
            </a:extLst>
          </p:cNvPr>
          <p:cNvSpPr/>
          <p:nvPr/>
        </p:nvSpPr>
        <p:spPr>
          <a:xfrm>
            <a:off x="2843038" y="869246"/>
            <a:ext cx="5761410" cy="2873607"/>
          </a:xfrm>
          <a:prstGeom prst="rect">
            <a:avLst/>
          </a:prstGeom>
        </p:spPr>
        <p:txBody>
          <a:bodyPr wrap="square">
            <a:spAutoFit/>
          </a:bodyPr>
          <a:lstStyle/>
          <a:p>
            <a:pPr>
              <a:lnSpc>
                <a:spcPct val="115000"/>
              </a:lnSpc>
              <a:spcAft>
                <a:spcPts val="1000"/>
              </a:spcAft>
            </a:pPr>
            <a:r>
              <a:rPr lang="da-DK" sz="1600" b="1" i="1" dirty="0">
                <a:latin typeface="Aharoni" panose="02010803020104030203" pitchFamily="2" charset="-79"/>
                <a:cs typeface="Aharoni" panose="02010803020104030203" pitchFamily="2" charset="-79"/>
              </a:rPr>
              <a:t>Eksempler på emner:</a:t>
            </a:r>
          </a:p>
          <a:p>
            <a:pPr marL="28575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Ligestilling i sportens verden</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Løn, træningsmuligheder, udstyr</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Transkønnede i idrættens verden – Fairplay?</a:t>
            </a:r>
          </a:p>
          <a:p>
            <a:pPr lvl="1"/>
            <a:endParaRPr lang="da-DK" sz="1400" dirty="0">
              <a:latin typeface="Aharoni" panose="02010803020104030203" pitchFamily="2" charset="-79"/>
              <a:cs typeface="Aharoni" panose="02010803020104030203" pitchFamily="2" charset="-79"/>
            </a:endParaRP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Sundhedsfremme eller forebyggelse?</a:t>
            </a:r>
          </a:p>
          <a:p>
            <a:pPr marL="285750" lvl="0" indent="-285750">
              <a:buFont typeface="Arial" panose="020B0604020202020204" pitchFamily="34" charset="0"/>
              <a:buChar char="•"/>
            </a:pPr>
            <a:endParaRPr lang="da-DK" sz="1400" dirty="0">
              <a:latin typeface="Aharoni" panose="02010803020104030203" pitchFamily="2" charset="-79"/>
              <a:cs typeface="Aharoni" panose="02010803020104030203" pitchFamily="2" charset="-79"/>
            </a:endParaRP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Ulighed i sundhed</a:t>
            </a:r>
          </a:p>
          <a:p>
            <a:pPr marL="285750" lvl="0" indent="-285750">
              <a:buFont typeface="Arial" panose="020B0604020202020204" pitchFamily="34" charset="0"/>
              <a:buChar char="•"/>
            </a:pPr>
            <a:endParaRPr lang="da-DK" sz="1400" dirty="0">
              <a:latin typeface="Aharoni" panose="02010803020104030203" pitchFamily="2" charset="-79"/>
              <a:cs typeface="Aharoni" panose="02010803020104030203" pitchFamily="2" charset="-79"/>
            </a:endParaRP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Ekstremsport</a:t>
            </a:r>
          </a:p>
          <a:p>
            <a:pPr lvl="0"/>
            <a:endParaRPr lang="da-DK" sz="1400" dirty="0">
              <a:latin typeface="Lato Black" panose="020F0A02020204030203"/>
            </a:endParaRPr>
          </a:p>
          <a:p>
            <a:pPr lvl="0"/>
            <a:endParaRPr lang="da-DK" sz="1400" dirty="0">
              <a:latin typeface="Lato Black" panose="020F0A02020204030203"/>
            </a:endParaRPr>
          </a:p>
        </p:txBody>
      </p:sp>
    </p:spTree>
    <p:extLst>
      <p:ext uri="{BB962C8B-B14F-4D97-AF65-F5344CB8AC3E}">
        <p14:creationId xmlns:p14="http://schemas.microsoft.com/office/powerpoint/2010/main" val="1839793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82D0B62C-CC4A-78EB-B82A-5AEA8D49BC10}"/>
              </a:ext>
            </a:extLst>
          </p:cNvPr>
          <p:cNvSpPr>
            <a:spLocks noGrp="1"/>
          </p:cNvSpPr>
          <p:nvPr>
            <p:ph idx="1"/>
          </p:nvPr>
        </p:nvSpPr>
        <p:spPr/>
        <p:txBody>
          <a:bodyPr/>
          <a:lstStyle/>
          <a:p>
            <a:r>
              <a:rPr lang="da-DK" sz="1800" dirty="0">
                <a:latin typeface="Aharoni" panose="02010803020104030203" pitchFamily="2" charset="-79"/>
                <a:cs typeface="Aharoni" panose="02010803020104030203" pitchFamily="2" charset="-79"/>
              </a:rPr>
              <a:t>Masser af muligheder for god tværfaglighed - MEN</a:t>
            </a:r>
          </a:p>
          <a:p>
            <a:pPr lvl="1"/>
            <a:r>
              <a:rPr lang="da-DK" dirty="0">
                <a:latin typeface="Aharoni" panose="02010803020104030203" pitchFamily="2" charset="-79"/>
                <a:cs typeface="Aharoni" panose="02010803020104030203" pitchFamily="2" charset="-79"/>
              </a:rPr>
              <a:t>Vær opmærksom på at idrætsfaget kan bevæge sig i alle fakulteter</a:t>
            </a:r>
          </a:p>
          <a:p>
            <a:pPr lvl="2"/>
            <a:r>
              <a:rPr lang="da-DK" dirty="0">
                <a:latin typeface="Aharoni" panose="02010803020104030203" pitchFamily="2" charset="-79"/>
                <a:cs typeface="Aharoni" panose="02010803020104030203" pitchFamily="2" charset="-79"/>
              </a:rPr>
              <a:t>Naturvidenskab (Fysik, kemi, matematik, biologi)</a:t>
            </a:r>
          </a:p>
          <a:p>
            <a:pPr lvl="2"/>
            <a:r>
              <a:rPr lang="da-DK" dirty="0">
                <a:latin typeface="Aharoni" panose="02010803020104030203" pitchFamily="2" charset="-79"/>
                <a:cs typeface="Aharoni" panose="02010803020104030203" pitchFamily="2" charset="-79"/>
              </a:rPr>
              <a:t>Humaniora (Idrætspsykologi, idrætshistorie)</a:t>
            </a:r>
          </a:p>
          <a:p>
            <a:pPr lvl="2"/>
            <a:r>
              <a:rPr lang="da-DK" dirty="0">
                <a:latin typeface="Aharoni" panose="02010803020104030203" pitchFamily="2" charset="-79"/>
                <a:cs typeface="Aharoni" panose="02010803020104030203" pitchFamily="2" charset="-79"/>
              </a:rPr>
              <a:t>Samfundsvidenskab</a:t>
            </a:r>
          </a:p>
          <a:p>
            <a:pPr lvl="2"/>
            <a:r>
              <a:rPr lang="da-DK" dirty="0">
                <a:latin typeface="Aharoni" panose="02010803020104030203" pitchFamily="2" charset="-79"/>
                <a:cs typeface="Aharoni" panose="02010803020104030203" pitchFamily="2" charset="-79"/>
              </a:rPr>
              <a:t>+ praktisk fag</a:t>
            </a:r>
          </a:p>
          <a:p>
            <a:pPr marL="914400" lvl="2" indent="0">
              <a:buNone/>
            </a:pPr>
            <a:endParaRPr lang="da-DK" dirty="0">
              <a:latin typeface="Aharoni" panose="02010803020104030203" pitchFamily="2" charset="-79"/>
              <a:cs typeface="Aharoni" panose="02010803020104030203" pitchFamily="2" charset="-79"/>
            </a:endParaRPr>
          </a:p>
          <a:p>
            <a:pPr lvl="1"/>
            <a:r>
              <a:rPr lang="da-DK" dirty="0">
                <a:latin typeface="Aharoni" panose="02010803020104030203" pitchFamily="2" charset="-79"/>
                <a:cs typeface="Aharoni" panose="02010803020104030203" pitchFamily="2" charset="-79"/>
              </a:rPr>
              <a:t>Du skal derfor arbejde i idræt som naturvidenskabeligt eller humanistisk fag (eller som praktisk fag), hvis du kobler det med samfundsfag, så fagene og måden man arbejder på ikke kommer til at ligne hinanden for meget. </a:t>
            </a:r>
          </a:p>
        </p:txBody>
      </p:sp>
      <p:sp>
        <p:nvSpPr>
          <p:cNvPr id="3" name="Pladsholder til indhold 2">
            <a:extLst>
              <a:ext uri="{FF2B5EF4-FFF2-40B4-BE49-F238E27FC236}">
                <a16:creationId xmlns:a16="http://schemas.microsoft.com/office/drawing/2014/main" id="{EE8148D1-BFD8-3DC3-FE31-566844B528B9}"/>
              </a:ext>
            </a:extLst>
          </p:cNvPr>
          <p:cNvSpPr>
            <a:spLocks noGrp="1"/>
          </p:cNvSpPr>
          <p:nvPr>
            <p:ph idx="13"/>
          </p:nvPr>
        </p:nvSpPr>
        <p:spPr/>
        <p:txBody>
          <a:bodyPr/>
          <a:lstStyle/>
          <a:p>
            <a:r>
              <a:rPr lang="da-DK" sz="2400" dirty="0">
                <a:latin typeface="Aharoni" panose="02010803020104030203" pitchFamily="2" charset="-79"/>
                <a:cs typeface="Aharoni" panose="02010803020104030203" pitchFamily="2" charset="-79"/>
              </a:rPr>
              <a:t>Samarbejde mellem Samfundsfag og idræt</a:t>
            </a:r>
          </a:p>
        </p:txBody>
      </p:sp>
      <p:sp>
        <p:nvSpPr>
          <p:cNvPr id="4" name="Pladsholder til indhold 3">
            <a:extLst>
              <a:ext uri="{FF2B5EF4-FFF2-40B4-BE49-F238E27FC236}">
                <a16:creationId xmlns:a16="http://schemas.microsoft.com/office/drawing/2014/main" id="{622FC8B6-88B5-F397-5406-397E974093AA}"/>
              </a:ext>
            </a:extLst>
          </p:cNvPr>
          <p:cNvSpPr>
            <a:spLocks noGrp="1"/>
          </p:cNvSpPr>
          <p:nvPr>
            <p:ph idx="14"/>
          </p:nvPr>
        </p:nvSpPr>
        <p:spPr/>
        <p:txBody>
          <a:bodyPr/>
          <a:lstStyle/>
          <a:p>
            <a:r>
              <a:rPr lang="da-DK" dirty="0"/>
              <a:t>3.11</a:t>
            </a:r>
          </a:p>
        </p:txBody>
      </p:sp>
    </p:spTree>
    <p:extLst>
      <p:ext uri="{BB962C8B-B14F-4D97-AF65-F5344CB8AC3E}">
        <p14:creationId xmlns:p14="http://schemas.microsoft.com/office/powerpoint/2010/main" val="30029846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3.12</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HI/SA</a:t>
            </a:r>
          </a:p>
        </p:txBody>
      </p:sp>
      <p:sp>
        <p:nvSpPr>
          <p:cNvPr id="2" name="Rektangel 1">
            <a:extLst>
              <a:ext uri="{FF2B5EF4-FFF2-40B4-BE49-F238E27FC236}">
                <a16:creationId xmlns:a16="http://schemas.microsoft.com/office/drawing/2014/main" id="{D22E0846-9845-480B-8CEA-4CF74416491F}"/>
              </a:ext>
            </a:extLst>
          </p:cNvPr>
          <p:cNvSpPr/>
          <p:nvPr/>
        </p:nvSpPr>
        <p:spPr>
          <a:xfrm>
            <a:off x="2771799" y="724566"/>
            <a:ext cx="6162817" cy="3949286"/>
          </a:xfrm>
          <a:prstGeom prst="rect">
            <a:avLst/>
          </a:prstGeom>
        </p:spPr>
        <p:txBody>
          <a:bodyPr wrap="square">
            <a:spAutoFit/>
          </a:bodyPr>
          <a:lstStyle/>
          <a:p>
            <a:pPr>
              <a:lnSpc>
                <a:spcPct val="115000"/>
              </a:lnSpc>
              <a:spcAft>
                <a:spcPts val="1000"/>
              </a:spcAft>
            </a:pPr>
            <a:r>
              <a:rPr lang="da-DK" sz="1400" dirty="0">
                <a:latin typeface="Aharoni" panose="02010803020104030203" pitchFamily="2" charset="-79"/>
                <a:cs typeface="Aharoni" panose="02010803020104030203" pitchFamily="2" charset="-79"/>
              </a:rPr>
              <a:t>I </a:t>
            </a:r>
            <a:r>
              <a:rPr lang="da-DK" sz="1400" dirty="0">
                <a:latin typeface="Aharoni" panose="02010803020104030203" pitchFamily="2" charset="-79"/>
                <a:ea typeface="Calibri" panose="020F0502020204030204" pitchFamily="34" charset="0"/>
                <a:cs typeface="Aharoni" panose="02010803020104030203" pitchFamily="2" charset="-79"/>
              </a:rPr>
              <a:t>denne kobling bruges samfundsfag til at give en aktuel/nutidig forklaring på tidligere konflikter eller udviklingen af institutioner, holdninger el. lign.</a:t>
            </a:r>
          </a:p>
          <a:p>
            <a:pPr marL="285750" indent="-285750">
              <a:buFont typeface="Wingdings" pitchFamily="2" charset="2"/>
              <a:buChar char="§"/>
            </a:pPr>
            <a:r>
              <a:rPr lang="da-DK" sz="1400" b="1" i="1" dirty="0">
                <a:latin typeface="Aharoni" panose="02010803020104030203" pitchFamily="2" charset="-79"/>
                <a:cs typeface="Aharoni" panose="02010803020104030203" pitchFamily="2" charset="-79"/>
              </a:rPr>
              <a:t>Eksempler på emner:</a:t>
            </a:r>
          </a:p>
          <a:p>
            <a:pPr marL="628650" lvl="1" indent="-171450">
              <a:buFont typeface="Arial" panose="020B0604020202020204" pitchFamily="34" charset="0"/>
              <a:buChar char="•"/>
            </a:pPr>
            <a:r>
              <a:rPr lang="da-DK" sz="1400" dirty="0">
                <a:latin typeface="Aharoni" panose="02010803020104030203" pitchFamily="2" charset="-79"/>
                <a:cs typeface="Aharoni" panose="02010803020104030203" pitchFamily="2" charset="-79"/>
              </a:rPr>
              <a:t>Putins udenrigspolitik</a:t>
            </a:r>
          </a:p>
          <a:p>
            <a:pPr marL="628650" lvl="1" indent="-171450">
              <a:buFont typeface="Arial" panose="020B0604020202020204" pitchFamily="34" charset="0"/>
              <a:buChar char="•"/>
            </a:pPr>
            <a:endParaRPr lang="da-DK" sz="1400" dirty="0">
              <a:latin typeface="Aharoni" panose="02010803020104030203" pitchFamily="2" charset="-79"/>
              <a:cs typeface="Aharoni" panose="02010803020104030203" pitchFamily="2" charset="-79"/>
            </a:endParaRPr>
          </a:p>
          <a:p>
            <a:pPr marL="628650" lvl="1" indent="-171450">
              <a:buFont typeface="Arial" panose="020B0604020202020204" pitchFamily="34" charset="0"/>
              <a:buChar char="•"/>
            </a:pPr>
            <a:r>
              <a:rPr lang="da-DK" sz="1400" dirty="0">
                <a:latin typeface="Aharoni" panose="02010803020104030203" pitchFamily="2" charset="-79"/>
                <a:cs typeface="Aharoni" panose="02010803020104030203" pitchFamily="2" charset="-79"/>
              </a:rPr>
              <a:t>Udviklingen i dansk udenrigspolitik</a:t>
            </a:r>
          </a:p>
          <a:p>
            <a:pPr marL="1085850" lvl="2" indent="-171450">
              <a:buFont typeface="Arial" panose="020B0604020202020204" pitchFamily="34" charset="0"/>
              <a:buChar char="•"/>
            </a:pPr>
            <a:r>
              <a:rPr lang="da-DK" sz="1400" dirty="0">
                <a:latin typeface="Aharoni" panose="02010803020104030203" pitchFamily="2" charset="-79"/>
                <a:cs typeface="Aharoni" panose="02010803020104030203" pitchFamily="2" charset="-79"/>
              </a:rPr>
              <a:t>Fx Mohammedkrisen vs. Koranafbrændinger</a:t>
            </a:r>
          </a:p>
          <a:p>
            <a:pPr marL="1085850" lvl="2" indent="-171450">
              <a:buFont typeface="Arial" panose="020B0604020202020204" pitchFamily="34" charset="0"/>
              <a:buChar char="•"/>
            </a:pPr>
            <a:r>
              <a:rPr lang="da-DK" sz="1400" dirty="0">
                <a:latin typeface="Aharoni" panose="02010803020104030203" pitchFamily="2" charset="-79"/>
                <a:cs typeface="Aharoni" panose="02010803020104030203" pitchFamily="2" charset="-79"/>
              </a:rPr>
              <a:t>Allieret med USA</a:t>
            </a:r>
          </a:p>
          <a:p>
            <a:pPr marL="1085850" lvl="2" indent="-171450">
              <a:buFont typeface="Arial" panose="020B0604020202020204" pitchFamily="34" charset="0"/>
              <a:buChar char="•"/>
            </a:pPr>
            <a:r>
              <a:rPr lang="da-DK" sz="1400" dirty="0">
                <a:latin typeface="Aharoni" panose="02010803020104030203" pitchFamily="2" charset="-79"/>
                <a:cs typeface="Aharoni" panose="02010803020104030203" pitchFamily="2" charset="-79"/>
              </a:rPr>
              <a:t>Nye allierede i fremtiden?</a:t>
            </a:r>
          </a:p>
          <a:p>
            <a:pPr marL="1085850" lvl="2" indent="-171450">
              <a:buFont typeface="Arial" panose="020B0604020202020204" pitchFamily="34" charset="0"/>
              <a:buChar char="•"/>
            </a:pPr>
            <a:r>
              <a:rPr lang="da-DK" sz="1400" dirty="0">
                <a:latin typeface="Aharoni" panose="02010803020104030203" pitchFamily="2" charset="-79"/>
                <a:cs typeface="Aharoni" panose="02010803020104030203" pitchFamily="2" charset="-79"/>
              </a:rPr>
              <a:t>Danmarks forhold til Afrika</a:t>
            </a:r>
          </a:p>
          <a:p>
            <a:pPr lvl="2"/>
            <a:endParaRPr lang="da-DK" sz="1400" dirty="0">
              <a:latin typeface="Aharoni" panose="02010803020104030203" pitchFamily="2" charset="-79"/>
              <a:cs typeface="Aharoni" panose="02010803020104030203" pitchFamily="2" charset="-79"/>
            </a:endParaRPr>
          </a:p>
          <a:p>
            <a:pPr marL="628650" lvl="1" indent="-171450">
              <a:buFont typeface="Arial" panose="020B0604020202020204" pitchFamily="34" charset="0"/>
              <a:buChar char="•"/>
            </a:pPr>
            <a:r>
              <a:rPr lang="da-DK" sz="1400" dirty="0">
                <a:latin typeface="Aharoni" panose="02010803020104030203" pitchFamily="2" charset="-79"/>
                <a:cs typeface="Aharoni" panose="02010803020104030203" pitchFamily="2" charset="-79"/>
              </a:rPr>
              <a:t>Udviklingen i indvandrerdebatten</a:t>
            </a:r>
          </a:p>
          <a:p>
            <a:pPr marL="1085850" lvl="2" indent="-171450">
              <a:buFont typeface="Arial" panose="020B0604020202020204" pitchFamily="34" charset="0"/>
              <a:buChar char="•"/>
            </a:pPr>
            <a:r>
              <a:rPr lang="da-DK" sz="1400" dirty="0">
                <a:latin typeface="Aharoni" panose="02010803020104030203" pitchFamily="2" charset="-79"/>
                <a:cs typeface="Aharoni" panose="02010803020104030203" pitchFamily="2" charset="-79"/>
              </a:rPr>
              <a:t>Fx fokus på Socialdemokratiet ændrede holdning</a:t>
            </a:r>
          </a:p>
          <a:p>
            <a:pPr marL="1085850" lvl="2" indent="-171450">
              <a:buFont typeface="Arial" panose="020B0604020202020204" pitchFamily="34" charset="0"/>
              <a:buChar char="•"/>
            </a:pPr>
            <a:r>
              <a:rPr lang="da-DK" sz="1400" dirty="0">
                <a:latin typeface="Aharoni" panose="02010803020104030203" pitchFamily="2" charset="-79"/>
                <a:cs typeface="Aharoni" panose="02010803020104030203" pitchFamily="2" charset="-79"/>
              </a:rPr>
              <a:t>Synet på indvandrere fra gæstearbejdere til flygtninge fra Vietnam, Bosnien, Syrien, Mellemøsten og Ukraine</a:t>
            </a:r>
          </a:p>
          <a:p>
            <a:pPr lvl="2"/>
            <a:endParaRPr lang="da-DK" sz="1200" dirty="0">
              <a:latin typeface="Lato Black" panose="020F0A02020204030203"/>
            </a:endParaRPr>
          </a:p>
        </p:txBody>
      </p:sp>
    </p:spTree>
    <p:extLst>
      <p:ext uri="{BB962C8B-B14F-4D97-AF65-F5344CB8AC3E}">
        <p14:creationId xmlns:p14="http://schemas.microsoft.com/office/powerpoint/2010/main" val="1048428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10" end="10"/>
                                            </p:txEl>
                                          </p:spTgt>
                                        </p:tgtEl>
                                        <p:attrNameLst>
                                          <p:attrName>style.visibility</p:attrName>
                                        </p:attrNameLst>
                                      </p:cBhvr>
                                      <p:to>
                                        <p:strVal val="visible"/>
                                      </p:to>
                                    </p:set>
                                    <p:anim calcmode="lin" valueType="num">
                                      <p:cBhvr additive="base">
                                        <p:cTn id="3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11" end="11"/>
                                            </p:txEl>
                                          </p:spTgt>
                                        </p:tgtEl>
                                        <p:attrNameLst>
                                          <p:attrName>style.visibility</p:attrName>
                                        </p:attrNameLst>
                                      </p:cBhvr>
                                      <p:to>
                                        <p:strVal val="visible"/>
                                      </p:to>
                                    </p:set>
                                    <p:anim calcmode="lin" valueType="num">
                                      <p:cBhvr additive="base">
                                        <p:cTn id="3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
                                            <p:txEl>
                                              <p:pRg st="12" end="12"/>
                                            </p:txEl>
                                          </p:spTgt>
                                        </p:tgtEl>
                                        <p:attrNameLst>
                                          <p:attrName>style.visibility</p:attrName>
                                        </p:attrNameLst>
                                      </p:cBhvr>
                                      <p:to>
                                        <p:strVal val="visible"/>
                                      </p:to>
                                    </p:set>
                                    <p:anim calcmode="lin" valueType="num">
                                      <p:cBhvr additive="base">
                                        <p:cTn id="43"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3.13</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HI/SA</a:t>
            </a:r>
          </a:p>
        </p:txBody>
      </p:sp>
      <p:sp>
        <p:nvSpPr>
          <p:cNvPr id="2" name="Rektangel 1">
            <a:extLst>
              <a:ext uri="{FF2B5EF4-FFF2-40B4-BE49-F238E27FC236}">
                <a16:creationId xmlns:a16="http://schemas.microsoft.com/office/drawing/2014/main" id="{D22E0846-9845-480B-8CEA-4CF74416491F}"/>
              </a:ext>
            </a:extLst>
          </p:cNvPr>
          <p:cNvSpPr/>
          <p:nvPr/>
        </p:nvSpPr>
        <p:spPr>
          <a:xfrm>
            <a:off x="2771799" y="724566"/>
            <a:ext cx="6162817" cy="4098814"/>
          </a:xfrm>
          <a:prstGeom prst="rect">
            <a:avLst/>
          </a:prstGeom>
        </p:spPr>
        <p:txBody>
          <a:bodyPr wrap="square">
            <a:spAutoFit/>
          </a:bodyPr>
          <a:lstStyle/>
          <a:p>
            <a:pPr marL="171450" indent="-171450">
              <a:buFont typeface="Arial" panose="020B0604020202020204" pitchFamily="34" charset="0"/>
              <a:buChar char="•"/>
            </a:pPr>
            <a:r>
              <a:rPr lang="da-DK" sz="1200" dirty="0">
                <a:latin typeface="Aharoni" panose="02010803020104030203" pitchFamily="2" charset="-79"/>
                <a:cs typeface="Aharoni" panose="02010803020104030203" pitchFamily="2" charset="-79"/>
              </a:rPr>
              <a:t>Dansk tilslutning til EU</a:t>
            </a:r>
          </a:p>
          <a:p>
            <a:pPr marL="628650" lvl="1" indent="-171450">
              <a:buFont typeface="Arial" panose="020B0604020202020204" pitchFamily="34" charset="0"/>
              <a:buChar char="•"/>
            </a:pPr>
            <a:r>
              <a:rPr lang="da-DK" sz="1200" dirty="0">
                <a:latin typeface="Aharoni" panose="02010803020104030203" pitchFamily="2" charset="-79"/>
                <a:cs typeface="Aharoni" panose="02010803020104030203" pitchFamily="2" charset="-79"/>
              </a:rPr>
              <a:t>EU’s udvikling</a:t>
            </a:r>
          </a:p>
          <a:p>
            <a:pPr marL="628650" lvl="1" indent="-171450">
              <a:buFont typeface="Arial" panose="020B0604020202020204" pitchFamily="34" charset="0"/>
              <a:buChar char="•"/>
            </a:pPr>
            <a:r>
              <a:rPr lang="da-DK" sz="1200" dirty="0">
                <a:latin typeface="Aharoni" panose="02010803020104030203" pitchFamily="2" charset="-79"/>
                <a:cs typeface="Aharoni" panose="02010803020104030203" pitchFamily="2" charset="-79"/>
              </a:rPr>
              <a:t>EU’s kriser</a:t>
            </a:r>
          </a:p>
          <a:p>
            <a:pPr marL="628650" lvl="1" indent="-171450">
              <a:buFont typeface="Arial" panose="020B0604020202020204" pitchFamily="34" charset="0"/>
              <a:buChar char="•"/>
            </a:pPr>
            <a:endParaRPr lang="da-DK" sz="1200" dirty="0">
              <a:latin typeface="Aharoni" panose="02010803020104030203" pitchFamily="2" charset="-79"/>
              <a:cs typeface="Aharoni" panose="02010803020104030203" pitchFamily="2" charset="-79"/>
            </a:endParaRPr>
          </a:p>
          <a:p>
            <a:pPr marL="171450" indent="-171450">
              <a:buFont typeface="Arial" panose="020B0604020202020204" pitchFamily="34" charset="0"/>
              <a:buChar char="•"/>
            </a:pPr>
            <a:r>
              <a:rPr lang="da-DK" sz="1200" dirty="0">
                <a:latin typeface="Aharoni" panose="02010803020104030203" pitchFamily="2" charset="-79"/>
                <a:cs typeface="Aharoni" panose="02010803020104030203" pitchFamily="2" charset="-79"/>
              </a:rPr>
              <a:t>Velfærdsstatens udvikling</a:t>
            </a:r>
          </a:p>
          <a:p>
            <a:pPr marL="1085850" lvl="2" indent="-171450">
              <a:buFont typeface="Arial" panose="020B0604020202020204" pitchFamily="34" charset="0"/>
              <a:buChar char="•"/>
            </a:pPr>
            <a:r>
              <a:rPr lang="da-DK" sz="1200" dirty="0">
                <a:latin typeface="Aharoni" panose="02010803020104030203" pitchFamily="2" charset="-79"/>
                <a:cs typeface="Aharoni" panose="02010803020104030203" pitchFamily="2" charset="-79"/>
              </a:rPr>
              <a:t>Ulighed i velfærdsstaten</a:t>
            </a:r>
          </a:p>
          <a:p>
            <a:pPr lvl="1"/>
            <a:endParaRPr lang="da-DK" sz="1200" dirty="0">
              <a:latin typeface="Aharoni" panose="02010803020104030203" pitchFamily="2" charset="-79"/>
              <a:cs typeface="Aharoni" panose="02010803020104030203" pitchFamily="2" charset="-79"/>
            </a:endParaRPr>
          </a:p>
          <a:p>
            <a:pPr marL="171450" indent="-171450">
              <a:lnSpc>
                <a:spcPct val="115000"/>
              </a:lnSpc>
              <a:buFont typeface="Arial" panose="020B0604020202020204" pitchFamily="34" charset="0"/>
              <a:buChar char="•"/>
            </a:pPr>
            <a:r>
              <a:rPr lang="da-DK" sz="1200" dirty="0">
                <a:latin typeface="Aharoni" panose="02010803020104030203" pitchFamily="2" charset="-79"/>
                <a:cs typeface="Aharoni" panose="02010803020104030203" pitchFamily="2" charset="-79"/>
              </a:rPr>
              <a:t>Kvinders rolle i samfundet – DK, el. andre lande</a:t>
            </a:r>
          </a:p>
          <a:p>
            <a:pPr marL="628650" lvl="1" indent="-171450">
              <a:lnSpc>
                <a:spcPct val="115000"/>
              </a:lnSpc>
              <a:spcAft>
                <a:spcPts val="1000"/>
              </a:spcAft>
              <a:buFont typeface="Arial" panose="020B0604020202020204" pitchFamily="34" charset="0"/>
              <a:buChar char="•"/>
            </a:pPr>
            <a:r>
              <a:rPr lang="da-DK" sz="1200" dirty="0">
                <a:latin typeface="Aharoni" panose="02010803020104030203" pitchFamily="2" charset="-79"/>
                <a:cs typeface="Aharoni" panose="02010803020104030203" pitchFamily="2" charset="-79"/>
              </a:rPr>
              <a:t>Ligestillingsspørgsmål – Er vi i mål? Skal vi i mål?</a:t>
            </a:r>
          </a:p>
          <a:p>
            <a:pPr marL="171450" indent="-171450">
              <a:lnSpc>
                <a:spcPct val="115000"/>
              </a:lnSpc>
              <a:buFont typeface="Arial" panose="020B0604020202020204" pitchFamily="34" charset="0"/>
              <a:buChar char="•"/>
            </a:pPr>
            <a:r>
              <a:rPr lang="da-DK" sz="1200" dirty="0">
                <a:latin typeface="Aharoni" panose="02010803020104030203" pitchFamily="2" charset="-79"/>
                <a:cs typeface="Aharoni" panose="02010803020104030203" pitchFamily="2" charset="-79"/>
              </a:rPr>
              <a:t>Kriminalitet og straf i Danmark</a:t>
            </a:r>
          </a:p>
          <a:p>
            <a:pPr marL="628650" lvl="1" indent="-171450">
              <a:lnSpc>
                <a:spcPct val="115000"/>
              </a:lnSpc>
              <a:buFont typeface="Arial" panose="020B0604020202020204" pitchFamily="34" charset="0"/>
              <a:buChar char="•"/>
            </a:pPr>
            <a:r>
              <a:rPr lang="da-DK" sz="1200" dirty="0" err="1">
                <a:latin typeface="Aharoni" panose="02010803020104030203" pitchFamily="2" charset="-79"/>
                <a:cs typeface="Aharoni" panose="02010803020104030203" pitchFamily="2" charset="-79"/>
              </a:rPr>
              <a:t>Bandepakker</a:t>
            </a:r>
            <a:endParaRPr lang="da-DK" sz="1200" dirty="0">
              <a:latin typeface="Aharoni" panose="02010803020104030203" pitchFamily="2" charset="-79"/>
              <a:cs typeface="Aharoni" panose="02010803020104030203" pitchFamily="2" charset="-79"/>
            </a:endParaRPr>
          </a:p>
          <a:p>
            <a:pPr marL="628650" lvl="1" indent="-171450">
              <a:lnSpc>
                <a:spcPct val="115000"/>
              </a:lnSpc>
              <a:buFont typeface="Arial" panose="020B0604020202020204" pitchFamily="34" charset="0"/>
              <a:buChar char="•"/>
            </a:pPr>
            <a:r>
              <a:rPr lang="da-DK" sz="1200" dirty="0">
                <a:latin typeface="Aharoni" panose="02010803020104030203" pitchFamily="2" charset="-79"/>
                <a:cs typeface="Aharoni" panose="02010803020104030203" pitchFamily="2" charset="-79"/>
              </a:rPr>
              <a:t>Forholdet mellem aktørerne i magtens tredeling</a:t>
            </a:r>
          </a:p>
          <a:p>
            <a:pPr lvl="1">
              <a:lnSpc>
                <a:spcPct val="115000"/>
              </a:lnSpc>
            </a:pPr>
            <a:endParaRPr lang="da-DK" sz="1200" dirty="0">
              <a:latin typeface="Aharoni" panose="02010803020104030203" pitchFamily="2" charset="-79"/>
              <a:cs typeface="Aharoni" panose="02010803020104030203" pitchFamily="2" charset="-79"/>
            </a:endParaRPr>
          </a:p>
          <a:p>
            <a:pPr marL="171450" indent="-171450">
              <a:lnSpc>
                <a:spcPct val="115000"/>
              </a:lnSpc>
              <a:buFont typeface="Arial" panose="020B0604020202020204" pitchFamily="34" charset="0"/>
              <a:buChar char="•"/>
            </a:pPr>
            <a:r>
              <a:rPr lang="da-DK" sz="1200" dirty="0">
                <a:latin typeface="Aharoni" panose="02010803020104030203" pitchFamily="2" charset="-79"/>
                <a:cs typeface="Aharoni" panose="02010803020104030203" pitchFamily="2" charset="-79"/>
              </a:rPr>
              <a:t>Udviklingen i politisk kommunikation</a:t>
            </a:r>
          </a:p>
          <a:p>
            <a:pPr marL="628650" lvl="1" indent="-171450">
              <a:lnSpc>
                <a:spcPct val="115000"/>
              </a:lnSpc>
              <a:spcAft>
                <a:spcPts val="1000"/>
              </a:spcAft>
              <a:buFont typeface="Arial" panose="020B0604020202020204" pitchFamily="34" charset="0"/>
              <a:buChar char="•"/>
            </a:pPr>
            <a:r>
              <a:rPr lang="da-DK" sz="1200" dirty="0">
                <a:latin typeface="Aharoni" panose="02010803020104030203" pitchFamily="2" charset="-79"/>
                <a:cs typeface="Aharoni" panose="02010803020104030203" pitchFamily="2" charset="-79"/>
              </a:rPr>
              <a:t>Vælgermøder, læserbreve </a:t>
            </a:r>
            <a:r>
              <a:rPr lang="da-DK" sz="1200" dirty="0">
                <a:latin typeface="Aharoni" panose="02010803020104030203" pitchFamily="2" charset="-79"/>
                <a:cs typeface="Aharoni" panose="02010803020104030203" pitchFamily="2" charset="-79"/>
                <a:sym typeface="Wingdings" panose="05000000000000000000" pitchFamily="2" charset="2"/>
              </a:rPr>
              <a:t> Sociale medier, algoritmer</a:t>
            </a:r>
            <a:endParaRPr lang="da-DK" sz="1200" dirty="0">
              <a:latin typeface="Aharoni" panose="02010803020104030203" pitchFamily="2" charset="-79"/>
              <a:cs typeface="Aharoni" panose="02010803020104030203" pitchFamily="2" charset="-79"/>
            </a:endParaRPr>
          </a:p>
          <a:p>
            <a:pPr marL="171450" indent="-171450">
              <a:lnSpc>
                <a:spcPct val="115000"/>
              </a:lnSpc>
              <a:spcAft>
                <a:spcPts val="1000"/>
              </a:spcAft>
              <a:buFont typeface="Arial" panose="020B0604020202020204" pitchFamily="34" charset="0"/>
              <a:buChar char="•"/>
            </a:pPr>
            <a:r>
              <a:rPr lang="da-DK" sz="1200" dirty="0">
                <a:latin typeface="Aharoni" panose="02010803020104030203" pitchFamily="2" charset="-79"/>
                <a:cs typeface="Aharoni" panose="02010803020104030203" pitchFamily="2" charset="-79"/>
              </a:rPr>
              <a:t>Udviklingen fra en bipolær til en unipolær verden til måske multipolær i fremtiden?</a:t>
            </a:r>
          </a:p>
          <a:p>
            <a:pPr marL="171450" indent="-171450">
              <a:lnSpc>
                <a:spcPct val="115000"/>
              </a:lnSpc>
              <a:spcAft>
                <a:spcPts val="1000"/>
              </a:spcAft>
              <a:buFont typeface="Arial" panose="020B0604020202020204" pitchFamily="34" charset="0"/>
              <a:buChar char="•"/>
            </a:pPr>
            <a:r>
              <a:rPr lang="da-DK" sz="1200" dirty="0">
                <a:latin typeface="Aharoni" panose="02010803020104030203" pitchFamily="2" charset="-79"/>
                <a:cs typeface="Aharoni" panose="02010803020104030203" pitchFamily="2" charset="-79"/>
              </a:rPr>
              <a:t>Håndteringen af spørgsmålet om klimaforandringer</a:t>
            </a:r>
          </a:p>
        </p:txBody>
      </p:sp>
    </p:spTree>
    <p:extLst>
      <p:ext uri="{BB962C8B-B14F-4D97-AF65-F5344CB8AC3E}">
        <p14:creationId xmlns:p14="http://schemas.microsoft.com/office/powerpoint/2010/main" val="26291165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3.14</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 PS/SA</a:t>
            </a:r>
          </a:p>
        </p:txBody>
      </p:sp>
      <p:sp>
        <p:nvSpPr>
          <p:cNvPr id="2" name="Rektangel 1">
            <a:extLst>
              <a:ext uri="{FF2B5EF4-FFF2-40B4-BE49-F238E27FC236}">
                <a16:creationId xmlns:a16="http://schemas.microsoft.com/office/drawing/2014/main" id="{7311BDDE-2F8C-46B3-A0CA-0443038D067D}"/>
              </a:ext>
            </a:extLst>
          </p:cNvPr>
          <p:cNvSpPr/>
          <p:nvPr/>
        </p:nvSpPr>
        <p:spPr>
          <a:xfrm>
            <a:off x="2699792" y="814885"/>
            <a:ext cx="5832648" cy="4276042"/>
          </a:xfrm>
          <a:prstGeom prst="rect">
            <a:avLst/>
          </a:prstGeom>
        </p:spPr>
        <p:txBody>
          <a:bodyPr wrap="square">
            <a:spAutoFit/>
          </a:bodyPr>
          <a:lstStyle/>
          <a:p>
            <a:pPr>
              <a:lnSpc>
                <a:spcPct val="115000"/>
              </a:lnSpc>
              <a:spcAft>
                <a:spcPts val="1000"/>
              </a:spcAft>
            </a:pPr>
            <a:r>
              <a:rPr lang="da-DK" dirty="0">
                <a:latin typeface="Aharoni" panose="02010803020104030203" pitchFamily="2" charset="-79"/>
                <a:cs typeface="Aharoni" panose="02010803020104030203" pitchFamily="2" charset="-79"/>
              </a:rPr>
              <a:t>I denne kobling giver psykologi ved konkrete cases nogle forklaringer på indre faktorer på den valgte problemstilling, mens samfundsfag forklarer dette vha. ydre faktorer.</a:t>
            </a:r>
          </a:p>
          <a:p>
            <a:pPr>
              <a:lnSpc>
                <a:spcPct val="115000"/>
              </a:lnSpc>
              <a:spcAft>
                <a:spcPts val="1000"/>
              </a:spcAft>
            </a:pPr>
            <a:r>
              <a:rPr lang="da-DK" sz="1600" b="1" i="1" dirty="0">
                <a:latin typeface="Aharoni" panose="02010803020104030203" pitchFamily="2" charset="-79"/>
                <a:cs typeface="Aharoni" panose="02010803020104030203" pitchFamily="2" charset="-79"/>
              </a:rPr>
              <a:t>Eksempler på emner:</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Kriminalitet – bander og vold</a:t>
            </a:r>
          </a:p>
          <a:p>
            <a:pPr marL="28575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Identitetsdannelse i det senmoderne samfund</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Præstationssamfundet</a:t>
            </a:r>
          </a:p>
          <a:p>
            <a:pPr marL="1200150" lvl="2"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Unge og stress i konkurrencestaten</a:t>
            </a:r>
          </a:p>
          <a:p>
            <a:pPr marL="1200150" lvl="2"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Unges mistrivsel</a:t>
            </a:r>
          </a:p>
          <a:p>
            <a:pPr marL="1200150" lvl="2"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Sociale medier og selviscenesættelse</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Social arv og mønsterbrud</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Omsorgssvigt</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Kulturmøder og integration</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Terror og radikalisering </a:t>
            </a:r>
          </a:p>
          <a:p>
            <a:pPr marL="28575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Ondskab</a:t>
            </a:r>
          </a:p>
        </p:txBody>
      </p:sp>
    </p:spTree>
    <p:extLst>
      <p:ext uri="{BB962C8B-B14F-4D97-AF65-F5344CB8AC3E}">
        <p14:creationId xmlns:p14="http://schemas.microsoft.com/office/powerpoint/2010/main" val="1913006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 calcmode="lin" valueType="num">
                                      <p:cBhvr additive="base">
                                        <p:cTn id="3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11" end="11"/>
                                            </p:txEl>
                                          </p:spTgt>
                                        </p:tgtEl>
                                        <p:attrNameLst>
                                          <p:attrName>style.visibility</p:attrName>
                                        </p:attrNameLst>
                                      </p:cBhvr>
                                      <p:to>
                                        <p:strVal val="visible"/>
                                      </p:to>
                                    </p:set>
                                    <p:anim calcmode="lin" valueType="num">
                                      <p:cBhvr additive="base">
                                        <p:cTn id="4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
                                            <p:txEl>
                                              <p:pRg st="12" end="12"/>
                                            </p:txEl>
                                          </p:spTgt>
                                        </p:tgtEl>
                                        <p:attrNameLst>
                                          <p:attrName>style.visibility</p:attrName>
                                        </p:attrNameLst>
                                      </p:cBhvr>
                                      <p:to>
                                        <p:strVal val="visible"/>
                                      </p:to>
                                    </p:set>
                                    <p:anim calcmode="lin" valueType="num">
                                      <p:cBhvr additive="base">
                                        <p:cTn id="51"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extLst>
              <p:ext uri="{D42A27DB-BD31-4B8C-83A1-F6EECF244321}">
                <p14:modId xmlns:p14="http://schemas.microsoft.com/office/powerpoint/2010/main" val="1473052867"/>
              </p:ext>
            </p:extLst>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4524" y="724566"/>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1.1</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Hvad er kravene i SRP?</a:t>
            </a:r>
          </a:p>
        </p:txBody>
      </p:sp>
      <p:sp>
        <p:nvSpPr>
          <p:cNvPr id="10" name="Tekstfelt 9">
            <a:extLst>
              <a:ext uri="{FF2B5EF4-FFF2-40B4-BE49-F238E27FC236}">
                <a16:creationId xmlns:a16="http://schemas.microsoft.com/office/drawing/2014/main" id="{7AC257C8-B102-2A4E-800B-023F6F3690ED}"/>
              </a:ext>
            </a:extLst>
          </p:cNvPr>
          <p:cNvSpPr txBox="1"/>
          <p:nvPr/>
        </p:nvSpPr>
        <p:spPr>
          <a:xfrm>
            <a:off x="2906208" y="835174"/>
            <a:ext cx="5244505" cy="3139321"/>
          </a:xfrm>
          <a:prstGeom prst="rect">
            <a:avLst/>
          </a:prstGeom>
          <a:noFill/>
        </p:spPr>
        <p:txBody>
          <a:bodyPr wrap="square" rtlCol="0">
            <a:spAutoFit/>
          </a:bodyPr>
          <a:lstStyle/>
          <a:p>
            <a:endParaRPr lang="da-DK" dirty="0">
              <a:latin typeface="Lato Black" panose="020F0A02020204030203"/>
            </a:endParaRPr>
          </a:p>
          <a:p>
            <a:r>
              <a:rPr lang="da-DK" i="1" dirty="0">
                <a:latin typeface="Aharoni" panose="02010803020104030203" pitchFamily="2" charset="-79"/>
                <a:cs typeface="Aharoni" panose="02010803020104030203" pitchFamily="2" charset="-79"/>
              </a:rPr>
              <a:t>”Studieretningsprojektet skrives som hovedregel i to fag, hvoraf mindst et fag er på A-niveau og mindst et fag er et studieretningsfag.”</a:t>
            </a:r>
          </a:p>
          <a:p>
            <a:endParaRPr lang="da-DK" dirty="0">
              <a:latin typeface="Aharoni" panose="02010803020104030203" pitchFamily="2" charset="-79"/>
              <a:cs typeface="Aharoni" panose="02010803020104030203" pitchFamily="2" charset="-79"/>
              <a:sym typeface="Wingdings" panose="05000000000000000000" pitchFamily="2" charset="2"/>
            </a:endParaRPr>
          </a:p>
          <a:p>
            <a:pPr marL="285750" indent="-285750">
              <a:buFont typeface="Arial" panose="020B0604020202020204" pitchFamily="34" charset="0"/>
              <a:buChar char="•"/>
            </a:pPr>
            <a:r>
              <a:rPr lang="da-DK" dirty="0">
                <a:latin typeface="Aharoni" panose="02010803020104030203" pitchFamily="2" charset="-79"/>
                <a:cs typeface="Aharoni" panose="02010803020104030203" pitchFamily="2" charset="-79"/>
                <a:sym typeface="Wingdings" panose="05000000000000000000" pitchFamily="2" charset="2"/>
              </a:rPr>
              <a:t>Dette giver anledning til flere samarbejdsmuligheder med samfundsfag</a:t>
            </a:r>
          </a:p>
          <a:p>
            <a:endParaRPr lang="da-DK" dirty="0">
              <a:latin typeface="Aharoni" panose="02010803020104030203" pitchFamily="2" charset="-79"/>
              <a:cs typeface="Aharoni" panose="02010803020104030203" pitchFamily="2" charset="-79"/>
              <a:sym typeface="Wingdings" panose="05000000000000000000" pitchFamily="2" charset="2"/>
            </a:endParaRPr>
          </a:p>
          <a:p>
            <a:pPr marL="285750" indent="-285750">
              <a:buFont typeface="Arial" panose="020B0604020202020204" pitchFamily="34" charset="0"/>
              <a:buChar char="•"/>
            </a:pPr>
            <a:r>
              <a:rPr lang="da-DK" dirty="0">
                <a:latin typeface="Aharoni" panose="02010803020104030203" pitchFamily="2" charset="-79"/>
                <a:cs typeface="Aharoni" panose="02010803020104030203" pitchFamily="2" charset="-79"/>
                <a:sym typeface="Wingdings" panose="05000000000000000000" pitchFamily="2" charset="2"/>
              </a:rPr>
              <a:t>Giver også anledning til flere emner at skrive om</a:t>
            </a:r>
            <a:endParaRPr lang="da-DK"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898117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 calcmode="lin" valueType="num">
                                      <p:cBhvr additive="base">
                                        <p:cTn id="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3" end="3"/>
                                            </p:txEl>
                                          </p:spTgt>
                                        </p:tgtEl>
                                        <p:attrNameLst>
                                          <p:attrName>style.visibility</p:attrName>
                                        </p:attrNameLst>
                                      </p:cBhvr>
                                      <p:to>
                                        <p:strVal val="visible"/>
                                      </p:to>
                                    </p:set>
                                    <p:anim calcmode="lin" valueType="num">
                                      <p:cBhvr additive="base">
                                        <p:cTn id="13"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xEl>
                                              <p:pRg st="5" end="5"/>
                                            </p:txEl>
                                          </p:spTgt>
                                        </p:tgtEl>
                                        <p:attrNameLst>
                                          <p:attrName>style.visibility</p:attrName>
                                        </p:attrNameLst>
                                      </p:cBhvr>
                                      <p:to>
                                        <p:strVal val="visible"/>
                                      </p:to>
                                    </p:set>
                                    <p:anim calcmode="lin" valueType="num">
                                      <p:cBhvr additive="base">
                                        <p:cTn id="19"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F0D1A103-2120-7E29-C68A-4D3578C92F3C}"/>
              </a:ext>
            </a:extLst>
          </p:cNvPr>
          <p:cNvSpPr>
            <a:spLocks noGrp="1"/>
          </p:cNvSpPr>
          <p:nvPr>
            <p:ph idx="1"/>
          </p:nvPr>
        </p:nvSpPr>
        <p:spPr/>
        <p:txBody>
          <a:bodyPr/>
          <a:lstStyle/>
          <a:p>
            <a:pPr lvl="1"/>
            <a:endParaRPr lang="da-DK" b="1" dirty="0"/>
          </a:p>
          <a:p>
            <a:pPr lvl="1"/>
            <a:endParaRPr lang="da-DK" b="1" dirty="0"/>
          </a:p>
          <a:p>
            <a:r>
              <a:rPr lang="da-DK" b="1" dirty="0">
                <a:latin typeface="Aharoni" panose="02010803020104030203" pitchFamily="2" charset="-79"/>
                <a:cs typeface="Aharoni" panose="02010803020104030203" pitchFamily="2" charset="-79"/>
              </a:rPr>
              <a:t>Store muligheder for tværfaglighed - MEN</a:t>
            </a:r>
          </a:p>
          <a:p>
            <a:pPr lvl="1"/>
            <a:r>
              <a:rPr lang="da-DK" b="1" dirty="0">
                <a:latin typeface="Aharoni" panose="02010803020104030203" pitchFamily="2" charset="-79"/>
                <a:cs typeface="Aharoni" panose="02010803020104030203" pitchFamily="2" charset="-79"/>
              </a:rPr>
              <a:t>I skal være meget opmærksomme på – lige fra valget af emnet, hvordan I adskiller de to fag</a:t>
            </a:r>
          </a:p>
          <a:p>
            <a:pPr lvl="2"/>
            <a:r>
              <a:rPr lang="da-DK" b="1" dirty="0">
                <a:latin typeface="Aharoni" panose="02010803020104030203" pitchFamily="2" charset="-79"/>
                <a:cs typeface="Aharoni" panose="02010803020104030203" pitchFamily="2" charset="-79"/>
              </a:rPr>
              <a:t>I nogle tilfælde kan fagene ligne hinanden så meget, og måden man arbejder med dem på, at man kan blive kritiseret for, at opgaven kunne være skrevet i bare det ene fag. </a:t>
            </a:r>
          </a:p>
          <a:p>
            <a:pPr lvl="2"/>
            <a:r>
              <a:rPr lang="da-DK" b="1" dirty="0">
                <a:latin typeface="Aharoni" panose="02010803020104030203" pitchFamily="2" charset="-79"/>
                <a:cs typeface="Aharoni" panose="02010803020104030203" pitchFamily="2" charset="-79"/>
              </a:rPr>
              <a:t>Hav fokus på hvad de to fag skal bidrage med hver især</a:t>
            </a:r>
          </a:p>
          <a:p>
            <a:pPr lvl="1"/>
            <a:endParaRPr lang="da-DK" b="1" dirty="0"/>
          </a:p>
        </p:txBody>
      </p:sp>
      <p:sp>
        <p:nvSpPr>
          <p:cNvPr id="3" name="Pladsholder til indhold 2">
            <a:extLst>
              <a:ext uri="{FF2B5EF4-FFF2-40B4-BE49-F238E27FC236}">
                <a16:creationId xmlns:a16="http://schemas.microsoft.com/office/drawing/2014/main" id="{D425966B-7AF1-35B4-27EF-BE9FC44A789C}"/>
              </a:ext>
            </a:extLst>
          </p:cNvPr>
          <p:cNvSpPr>
            <a:spLocks noGrp="1"/>
          </p:cNvSpPr>
          <p:nvPr>
            <p:ph idx="13"/>
          </p:nvPr>
        </p:nvSpPr>
        <p:spPr/>
        <p:txBody>
          <a:bodyPr/>
          <a:lstStyle/>
          <a:p>
            <a:r>
              <a:rPr lang="da-DK" sz="2400" b="1" dirty="0">
                <a:latin typeface="Aharoni" panose="02010803020104030203" pitchFamily="2" charset="-79"/>
                <a:cs typeface="Aharoni" panose="02010803020104030203" pitchFamily="2" charset="-79"/>
              </a:rPr>
              <a:t>Samarbejdet mellem Samfundsfag og Psykologi</a:t>
            </a:r>
          </a:p>
          <a:p>
            <a:endParaRPr lang="da-DK" dirty="0"/>
          </a:p>
        </p:txBody>
      </p:sp>
      <p:sp>
        <p:nvSpPr>
          <p:cNvPr id="4" name="Pladsholder til indhold 3">
            <a:extLst>
              <a:ext uri="{FF2B5EF4-FFF2-40B4-BE49-F238E27FC236}">
                <a16:creationId xmlns:a16="http://schemas.microsoft.com/office/drawing/2014/main" id="{08B6C7BF-02C4-AAEB-C4D6-6960C6F7D51D}"/>
              </a:ext>
            </a:extLst>
          </p:cNvPr>
          <p:cNvSpPr>
            <a:spLocks noGrp="1"/>
          </p:cNvSpPr>
          <p:nvPr>
            <p:ph idx="14"/>
          </p:nvPr>
        </p:nvSpPr>
        <p:spPr/>
        <p:txBody>
          <a:bodyPr/>
          <a:lstStyle/>
          <a:p>
            <a:r>
              <a:rPr lang="da-DK" dirty="0"/>
              <a:t>3.15</a:t>
            </a:r>
          </a:p>
        </p:txBody>
      </p:sp>
    </p:spTree>
    <p:extLst>
      <p:ext uri="{BB962C8B-B14F-4D97-AF65-F5344CB8AC3E}">
        <p14:creationId xmlns:p14="http://schemas.microsoft.com/office/powerpoint/2010/main" val="1018504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3.16</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a:t>
            </a:r>
          </a:p>
        </p:txBody>
      </p:sp>
      <p:sp>
        <p:nvSpPr>
          <p:cNvPr id="2" name="Rektangel 1">
            <a:extLst>
              <a:ext uri="{FF2B5EF4-FFF2-40B4-BE49-F238E27FC236}">
                <a16:creationId xmlns:a16="http://schemas.microsoft.com/office/drawing/2014/main" id="{A6FCBA93-579B-4D9E-925B-582256223E24}"/>
              </a:ext>
            </a:extLst>
          </p:cNvPr>
          <p:cNvSpPr/>
          <p:nvPr/>
        </p:nvSpPr>
        <p:spPr>
          <a:xfrm>
            <a:off x="2843037" y="835174"/>
            <a:ext cx="6091579" cy="4658519"/>
          </a:xfrm>
          <a:prstGeom prst="rect">
            <a:avLst/>
          </a:prstGeom>
        </p:spPr>
        <p:txBody>
          <a:bodyPr wrap="square">
            <a:spAutoFit/>
          </a:bodyPr>
          <a:lstStyle/>
          <a:p>
            <a:pPr lvl="0">
              <a:lnSpc>
                <a:spcPct val="115000"/>
              </a:lnSpc>
              <a:spcAft>
                <a:spcPts val="0"/>
              </a:spcAft>
            </a:pPr>
            <a:r>
              <a:rPr lang="da-DK" b="1" dirty="0">
                <a:latin typeface="Aharoni" panose="02010803020104030203" pitchFamily="2" charset="-79"/>
                <a:ea typeface="Calibri" panose="020F0502020204030204" pitchFamily="34" charset="0"/>
                <a:cs typeface="Aharoni" panose="02010803020104030203" pitchFamily="2" charset="-79"/>
              </a:rPr>
              <a:t>Andre samarbejdsmuligheder:</a:t>
            </a:r>
          </a:p>
          <a:p>
            <a:pPr lvl="0">
              <a:lnSpc>
                <a:spcPct val="115000"/>
              </a:lnSpc>
              <a:spcAft>
                <a:spcPts val="0"/>
              </a:spcAft>
            </a:pPr>
            <a:r>
              <a:rPr lang="da-DK" sz="1400" b="1" dirty="0">
                <a:latin typeface="Aharoni" panose="02010803020104030203" pitchFamily="2" charset="-79"/>
                <a:ea typeface="Calibri" panose="020F0502020204030204" pitchFamily="34" charset="0"/>
                <a:cs typeface="Aharoni" panose="02010803020104030203" pitchFamily="2" charset="-79"/>
              </a:rPr>
              <a:t>Religion – Samfundsfag</a:t>
            </a:r>
          </a:p>
          <a:p>
            <a:pPr marL="285750" lvl="0" indent="-285750">
              <a:lnSpc>
                <a:spcPct val="115000"/>
              </a:lnSpc>
              <a:spcAft>
                <a:spcPts val="0"/>
              </a:spcAft>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Kultursammenstød</a:t>
            </a:r>
          </a:p>
          <a:p>
            <a:pPr marL="285750" lvl="0" indent="-285750">
              <a:lnSpc>
                <a:spcPct val="115000"/>
              </a:lnSpc>
              <a:spcAft>
                <a:spcPts val="0"/>
              </a:spcAft>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Hellige krigere</a:t>
            </a:r>
            <a:r>
              <a:rPr lang="da-DK" sz="1400" b="1" dirty="0">
                <a:latin typeface="Aharoni" panose="02010803020104030203" pitchFamily="2" charset="-79"/>
                <a:ea typeface="Calibri" panose="020F0502020204030204" pitchFamily="34" charset="0"/>
                <a:cs typeface="Aharoni" panose="02010803020104030203" pitchFamily="2" charset="-79"/>
              </a:rPr>
              <a:t>		</a:t>
            </a:r>
            <a:endParaRPr lang="da-DK" sz="1400" dirty="0">
              <a:latin typeface="Aharoni" panose="02010803020104030203" pitchFamily="2" charset="-79"/>
              <a:cs typeface="Aharoni" panose="02010803020104030203" pitchFamily="2" charset="-79"/>
            </a:endParaRP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Islamisme og radikalisering</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Islamisk stat og terrorens retorik </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Kønsroller i Islam </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Omskæringsdebatten og jødedom i DK. </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Folkekirkens rolle i Danmark</a:t>
            </a:r>
          </a:p>
          <a:p>
            <a:pPr marL="285750" lvl="0" indent="-285750">
              <a:buFont typeface="Arial" panose="020B0604020202020204" pitchFamily="34" charset="0"/>
              <a:buChar char="•"/>
            </a:pPr>
            <a:r>
              <a:rPr lang="da-DK" sz="1400" b="1" dirty="0">
                <a:latin typeface="Aharoni" panose="02010803020104030203" pitchFamily="2" charset="-79"/>
                <a:ea typeface="Calibri" panose="020F0502020204030204" pitchFamily="34" charset="0"/>
                <a:cs typeface="Aharoni" panose="02010803020104030203" pitchFamily="2" charset="-79"/>
              </a:rPr>
              <a:t>Koranafbrændinger</a:t>
            </a:r>
          </a:p>
          <a:p>
            <a:pPr marL="285750" lvl="0" indent="-285750">
              <a:buFont typeface="Arial" panose="020B0604020202020204" pitchFamily="34" charset="0"/>
              <a:buChar char="•"/>
            </a:pPr>
            <a:r>
              <a:rPr lang="da-DK" sz="1400" b="1" dirty="0">
                <a:latin typeface="Aharoni" panose="02010803020104030203" pitchFamily="2" charset="-79"/>
                <a:ea typeface="Calibri" panose="020F0502020204030204" pitchFamily="34" charset="0"/>
                <a:cs typeface="Aharoni" panose="02010803020104030203" pitchFamily="2" charset="-79"/>
              </a:rPr>
              <a:t>Kirkens rolle i det danske samfund</a:t>
            </a:r>
          </a:p>
          <a:p>
            <a:pPr marL="742950" lvl="1" indent="-285750">
              <a:buFont typeface="Arial" panose="020B0604020202020204" pitchFamily="34" charset="0"/>
              <a:buChar char="•"/>
            </a:pPr>
            <a:r>
              <a:rPr lang="da-DK" sz="1400" b="1" dirty="0">
                <a:latin typeface="Aharoni" panose="02010803020104030203" pitchFamily="2" charset="-79"/>
                <a:ea typeface="Calibri" panose="020F0502020204030204" pitchFamily="34" charset="0"/>
                <a:cs typeface="Aharoni" panose="02010803020104030203" pitchFamily="2" charset="-79"/>
              </a:rPr>
              <a:t>Afskaffelsen af Store Bededag</a:t>
            </a:r>
          </a:p>
          <a:p>
            <a:pPr marL="742950" lvl="1" indent="-285750">
              <a:buFont typeface="Arial" panose="020B0604020202020204" pitchFamily="34" charset="0"/>
              <a:buChar char="•"/>
            </a:pPr>
            <a:r>
              <a:rPr lang="da-DK" sz="1400" b="1" dirty="0">
                <a:latin typeface="Aharoni" panose="02010803020104030203" pitchFamily="2" charset="-79"/>
                <a:ea typeface="Calibri" panose="020F0502020204030204" pitchFamily="34" charset="0"/>
                <a:cs typeface="Aharoni" panose="02010803020104030203" pitchFamily="2" charset="-79"/>
              </a:rPr>
              <a:t>Kirken har tilladelse til forskellige ting, som ikke er tilladt i andre steder i DK</a:t>
            </a:r>
          </a:p>
          <a:p>
            <a:pPr marL="1200150" lvl="2" indent="-285750">
              <a:buFont typeface="Arial" panose="020B0604020202020204" pitchFamily="34" charset="0"/>
              <a:buChar char="•"/>
            </a:pPr>
            <a:r>
              <a:rPr lang="da-DK" sz="1400" b="1" dirty="0">
                <a:latin typeface="Aharoni" panose="02010803020104030203" pitchFamily="2" charset="-79"/>
                <a:ea typeface="Calibri" panose="020F0502020204030204" pitchFamily="34" charset="0"/>
                <a:cs typeface="Aharoni" panose="02010803020104030203" pitchFamily="2" charset="-79"/>
              </a:rPr>
              <a:t>Manglende ligestilling</a:t>
            </a:r>
          </a:p>
          <a:p>
            <a:pPr marL="1200150" lvl="2" indent="-285750">
              <a:buFont typeface="Arial" panose="020B0604020202020204" pitchFamily="34" charset="0"/>
              <a:buChar char="•"/>
            </a:pPr>
            <a:r>
              <a:rPr lang="da-DK" sz="1400" b="1" dirty="0">
                <a:latin typeface="Aharoni" panose="02010803020104030203" pitchFamily="2" charset="-79"/>
                <a:ea typeface="Calibri" panose="020F0502020204030204" pitchFamily="34" charset="0"/>
                <a:cs typeface="Aharoni" panose="02010803020104030203" pitchFamily="2" charset="-79"/>
              </a:rPr>
              <a:t>Kan nedlægge veto i </a:t>
            </a:r>
            <a:r>
              <a:rPr lang="da-DK" sz="1400" b="1" dirty="0" err="1">
                <a:latin typeface="Aharoni" panose="02010803020104030203" pitchFamily="2" charset="-79"/>
                <a:ea typeface="Calibri" panose="020F0502020204030204" pitchFamily="34" charset="0"/>
                <a:cs typeface="Aharoni" panose="02010803020104030203" pitchFamily="2" charset="-79"/>
              </a:rPr>
              <a:t>fht</a:t>
            </a:r>
            <a:r>
              <a:rPr lang="da-DK" sz="1400" b="1" dirty="0">
                <a:latin typeface="Aharoni" panose="02010803020104030203" pitchFamily="2" charset="-79"/>
                <a:ea typeface="Calibri" panose="020F0502020204030204" pitchFamily="34" charset="0"/>
                <a:cs typeface="Aharoni" panose="02010803020104030203" pitchFamily="2" charset="-79"/>
              </a:rPr>
              <a:t>. placering af vindmøller</a:t>
            </a:r>
          </a:p>
          <a:p>
            <a:pPr marL="742950" lvl="1" indent="-285750">
              <a:buFont typeface="Arial" panose="020B0604020202020204" pitchFamily="34" charset="0"/>
              <a:buChar char="•"/>
            </a:pPr>
            <a:r>
              <a:rPr lang="da-DK" sz="1400" b="1" dirty="0">
                <a:latin typeface="Aharoni" panose="02010803020104030203" pitchFamily="2" charset="-79"/>
                <a:ea typeface="Calibri" panose="020F0502020204030204" pitchFamily="34" charset="0"/>
                <a:cs typeface="Aharoni" panose="02010803020104030203" pitchFamily="2" charset="-79"/>
              </a:rPr>
              <a:t>Influenceres branding af folkekirken</a:t>
            </a:r>
          </a:p>
          <a:p>
            <a:pPr marL="742950" lvl="1" indent="-285750">
              <a:buFont typeface="Arial" panose="020B0604020202020204" pitchFamily="34" charset="0"/>
              <a:buChar char="•"/>
            </a:pPr>
            <a:endParaRPr lang="da-DK" sz="1400" b="1" dirty="0">
              <a:latin typeface="Aharoni" panose="02010803020104030203" pitchFamily="2" charset="-79"/>
              <a:ea typeface="Calibri" panose="020F0502020204030204" pitchFamily="34" charset="0"/>
              <a:cs typeface="Aharoni" panose="02010803020104030203" pitchFamily="2" charset="-79"/>
            </a:endParaRPr>
          </a:p>
          <a:p>
            <a:pPr marL="1200150" lvl="2" indent="-285750">
              <a:buFont typeface="Arial" panose="020B0604020202020204" pitchFamily="34" charset="0"/>
              <a:buChar char="•"/>
            </a:pPr>
            <a:endParaRPr lang="da-DK" sz="1300" b="1" dirty="0">
              <a:latin typeface="Aharoni" panose="02010803020104030203" pitchFamily="2" charset="-79"/>
              <a:ea typeface="Calibri" panose="020F0502020204030204" pitchFamily="34" charset="0"/>
              <a:cs typeface="Aharoni" panose="02010803020104030203" pitchFamily="2" charset="-79"/>
            </a:endParaRPr>
          </a:p>
          <a:p>
            <a:pPr lvl="0">
              <a:lnSpc>
                <a:spcPct val="115000"/>
              </a:lnSpc>
              <a:spcAft>
                <a:spcPts val="0"/>
              </a:spcAft>
            </a:pPr>
            <a:endParaRPr lang="da-DK" b="1" dirty="0">
              <a:latin typeface="Lato Black" panose="020F0A02020204030203"/>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625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
                                            <p:txEl>
                                              <p:pRg st="10" end="10"/>
                                            </p:txEl>
                                          </p:spTgt>
                                        </p:tgtEl>
                                        <p:attrNameLst>
                                          <p:attrName>style.visibility</p:attrName>
                                        </p:attrNameLst>
                                      </p:cBhvr>
                                      <p:to>
                                        <p:strVal val="visible"/>
                                      </p:to>
                                    </p:set>
                                    <p:anim calcmode="lin" valueType="num">
                                      <p:cBhvr additive="base">
                                        <p:cTn id="5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2">
                                            <p:txEl>
                                              <p:pRg st="12" end="12"/>
                                            </p:txEl>
                                          </p:spTgt>
                                        </p:tgtEl>
                                        <p:attrNameLst>
                                          <p:attrName>style.visibility</p:attrName>
                                        </p:attrNameLst>
                                      </p:cBhvr>
                                      <p:to>
                                        <p:strVal val="visible"/>
                                      </p:to>
                                    </p:set>
                                    <p:anim calcmode="lin" valueType="num">
                                      <p:cBhvr additive="base">
                                        <p:cTn id="5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2" end="12"/>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2">
                                            <p:txEl>
                                              <p:pRg st="13" end="13"/>
                                            </p:txEl>
                                          </p:spTgt>
                                        </p:tgtEl>
                                        <p:attrNameLst>
                                          <p:attrName>style.visibility</p:attrName>
                                        </p:attrNameLst>
                                      </p:cBhvr>
                                      <p:to>
                                        <p:strVal val="visible"/>
                                      </p:to>
                                    </p:set>
                                    <p:anim calcmode="lin" valueType="num">
                                      <p:cBhvr additive="base">
                                        <p:cTn id="63"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2">
                                            <p:txEl>
                                              <p:pRg st="13" end="13"/>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2">
                                            <p:txEl>
                                              <p:pRg st="14" end="14"/>
                                            </p:txEl>
                                          </p:spTgt>
                                        </p:tgtEl>
                                        <p:attrNameLst>
                                          <p:attrName>style.visibility</p:attrName>
                                        </p:attrNameLst>
                                      </p:cBhvr>
                                      <p:to>
                                        <p:strVal val="visible"/>
                                      </p:to>
                                    </p:set>
                                    <p:anim calcmode="lin" valueType="num">
                                      <p:cBhvr additive="base">
                                        <p:cTn id="67"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4" end="14"/>
                                            </p:txEl>
                                          </p:spTgt>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2">
                                            <p:txEl>
                                              <p:pRg st="15" end="15"/>
                                            </p:txEl>
                                          </p:spTgt>
                                        </p:tgtEl>
                                        <p:attrNameLst>
                                          <p:attrName>style.visibility</p:attrName>
                                        </p:attrNameLst>
                                      </p:cBhvr>
                                      <p:to>
                                        <p:strVal val="visible"/>
                                      </p:to>
                                    </p:set>
                                    <p:anim calcmode="lin" valueType="num">
                                      <p:cBhvr additive="base">
                                        <p:cTn id="71" dur="500" fill="hold"/>
                                        <p:tgtEl>
                                          <p:spTgt spid="2">
                                            <p:txEl>
                                              <p:pRg st="15" end="15"/>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2">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3.17</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a:t>
            </a:r>
          </a:p>
        </p:txBody>
      </p:sp>
      <p:sp>
        <p:nvSpPr>
          <p:cNvPr id="2" name="Rektangel 1">
            <a:extLst>
              <a:ext uri="{FF2B5EF4-FFF2-40B4-BE49-F238E27FC236}">
                <a16:creationId xmlns:a16="http://schemas.microsoft.com/office/drawing/2014/main" id="{A6FCBA93-579B-4D9E-925B-582256223E24}"/>
              </a:ext>
            </a:extLst>
          </p:cNvPr>
          <p:cNvSpPr/>
          <p:nvPr/>
        </p:nvSpPr>
        <p:spPr>
          <a:xfrm>
            <a:off x="2843037" y="835174"/>
            <a:ext cx="6091579" cy="4757008"/>
          </a:xfrm>
          <a:prstGeom prst="rect">
            <a:avLst/>
          </a:prstGeom>
        </p:spPr>
        <p:txBody>
          <a:bodyPr wrap="square">
            <a:spAutoFit/>
          </a:bodyPr>
          <a:lstStyle/>
          <a:p>
            <a:pPr lvl="0">
              <a:lnSpc>
                <a:spcPct val="115000"/>
              </a:lnSpc>
              <a:spcAft>
                <a:spcPts val="0"/>
              </a:spcAft>
            </a:pPr>
            <a:r>
              <a:rPr lang="da-DK" b="1" dirty="0">
                <a:latin typeface="Aharoni" panose="02010803020104030203" pitchFamily="2" charset="-79"/>
                <a:ea typeface="Calibri" panose="020F0502020204030204" pitchFamily="34" charset="0"/>
                <a:cs typeface="Aharoni" panose="02010803020104030203" pitchFamily="2" charset="-79"/>
              </a:rPr>
              <a:t>Nogle andre samarbejdsmuligheder:</a:t>
            </a:r>
          </a:p>
          <a:p>
            <a:pPr lvl="0">
              <a:lnSpc>
                <a:spcPct val="115000"/>
              </a:lnSpc>
              <a:spcAft>
                <a:spcPts val="0"/>
              </a:spcAft>
            </a:pPr>
            <a:endParaRPr lang="da-DK" sz="1400" b="1" dirty="0">
              <a:latin typeface="Aharoni" panose="02010803020104030203" pitchFamily="2" charset="-79"/>
              <a:ea typeface="Calibri" panose="020F0502020204030204" pitchFamily="34" charset="0"/>
              <a:cs typeface="Aharoni" panose="02010803020104030203" pitchFamily="2" charset="-79"/>
            </a:endParaRPr>
          </a:p>
          <a:p>
            <a:pPr lvl="0">
              <a:lnSpc>
                <a:spcPct val="115000"/>
              </a:lnSpc>
              <a:spcAft>
                <a:spcPts val="0"/>
              </a:spcAft>
            </a:pPr>
            <a:r>
              <a:rPr lang="da-DK" sz="1400" b="1" dirty="0">
                <a:latin typeface="Aharoni" panose="02010803020104030203" pitchFamily="2" charset="-79"/>
                <a:ea typeface="Calibri" panose="020F0502020204030204" pitchFamily="34" charset="0"/>
                <a:cs typeface="Aharoni" panose="02010803020104030203" pitchFamily="2" charset="-79"/>
              </a:rPr>
              <a:t>Fysik – Samfundsfag</a:t>
            </a:r>
          </a:p>
          <a:p>
            <a:pPr marL="285750" lvl="0" indent="-285750">
              <a:lnSpc>
                <a:spcPct val="115000"/>
              </a:lnSpc>
              <a:spcAft>
                <a:spcPts val="0"/>
              </a:spcAft>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Power to X</a:t>
            </a:r>
          </a:p>
          <a:p>
            <a:pPr marL="285750" lvl="0" indent="-285750">
              <a:lnSpc>
                <a:spcPct val="115000"/>
              </a:lnSpc>
              <a:spcAft>
                <a:spcPts val="0"/>
              </a:spcAft>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Klimaløsninger</a:t>
            </a:r>
          </a:p>
          <a:p>
            <a:pPr marL="742950" lvl="1"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Atomkraft?</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Rumfart</a:t>
            </a:r>
          </a:p>
          <a:p>
            <a:pPr>
              <a:lnSpc>
                <a:spcPct val="115000"/>
              </a:lnSpc>
            </a:pPr>
            <a:endParaRPr lang="da-DK" sz="1400" dirty="0">
              <a:latin typeface="Aharoni" panose="02010803020104030203" pitchFamily="2" charset="-79"/>
              <a:ea typeface="Calibri" panose="020F0502020204030204" pitchFamily="34" charset="0"/>
              <a:cs typeface="Aharoni" panose="02010803020104030203" pitchFamily="2" charset="-79"/>
            </a:endParaRPr>
          </a:p>
          <a:p>
            <a:pPr>
              <a:lnSpc>
                <a:spcPct val="115000"/>
              </a:lnSpc>
            </a:pPr>
            <a:r>
              <a:rPr lang="da-DK" sz="1400" dirty="0">
                <a:latin typeface="Aharoni" panose="02010803020104030203" pitchFamily="2" charset="-79"/>
                <a:ea typeface="Calibri" panose="020F0502020204030204" pitchFamily="34" charset="0"/>
                <a:cs typeface="Aharoni" panose="02010803020104030203" pitchFamily="2" charset="-79"/>
              </a:rPr>
              <a:t>Spansk/Fransk/Tysk – Samfundsfag</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Integration </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SP: Illegal indvandring til USA</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FR/TY: Sammenligning af velfærdsstaterne, De gule veste og andre demonstrationer</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Forholdet til EU</a:t>
            </a:r>
          </a:p>
          <a:p>
            <a:pPr marL="285750" lvl="0" indent="-285750">
              <a:lnSpc>
                <a:spcPct val="115000"/>
              </a:lnSpc>
              <a:spcAft>
                <a:spcPts val="0"/>
              </a:spcAft>
              <a:buFont typeface="Arial" panose="020B0604020202020204" pitchFamily="34" charset="0"/>
              <a:buChar char="•"/>
            </a:pPr>
            <a:endParaRPr lang="da-DK" b="1" dirty="0">
              <a:latin typeface="Lato Black" panose="020F0A02020204030203"/>
              <a:ea typeface="Calibri" panose="020F0502020204030204" pitchFamily="34" charset="0"/>
              <a:cs typeface="Times New Roman" panose="02020603050405020304" pitchFamily="18" charset="0"/>
            </a:endParaRPr>
          </a:p>
          <a:p>
            <a:pPr lvl="0">
              <a:lnSpc>
                <a:spcPct val="115000"/>
              </a:lnSpc>
              <a:spcAft>
                <a:spcPts val="0"/>
              </a:spcAft>
            </a:pPr>
            <a:r>
              <a:rPr lang="da-DK" b="1" dirty="0">
                <a:latin typeface="Lato Black" panose="020F0A02020204030203"/>
                <a:ea typeface="Calibri" panose="020F0502020204030204" pitchFamily="34" charset="0"/>
                <a:cs typeface="Times New Roman" panose="02020603050405020304" pitchFamily="18" charset="0"/>
              </a:rPr>
              <a:t> </a:t>
            </a:r>
          </a:p>
          <a:p>
            <a:pPr marL="1200150" lvl="2" indent="-285750">
              <a:buFont typeface="Arial" panose="020B0604020202020204" pitchFamily="34" charset="0"/>
              <a:buChar char="•"/>
            </a:pPr>
            <a:endParaRPr lang="da-DK" sz="1300" b="1" dirty="0">
              <a:latin typeface="Lato Black" panose="020F0A02020204030203"/>
              <a:ea typeface="Calibri" panose="020F0502020204030204" pitchFamily="34" charset="0"/>
              <a:cs typeface="Times New Roman" panose="02020603050405020304" pitchFamily="18" charset="0"/>
            </a:endParaRPr>
          </a:p>
          <a:p>
            <a:pPr lvl="0">
              <a:lnSpc>
                <a:spcPct val="115000"/>
              </a:lnSpc>
              <a:spcAft>
                <a:spcPts val="0"/>
              </a:spcAft>
            </a:pPr>
            <a:endParaRPr lang="da-DK" b="1" dirty="0">
              <a:latin typeface="Lato Black" panose="020F0A02020204030203"/>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6657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3.18</a:t>
            </a:r>
          </a:p>
          <a:p>
            <a:endParaRPr lang="da-DK" dirty="0"/>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a:t>
            </a:r>
          </a:p>
        </p:txBody>
      </p:sp>
      <p:sp>
        <p:nvSpPr>
          <p:cNvPr id="2" name="Rektangel 1">
            <a:extLst>
              <a:ext uri="{FF2B5EF4-FFF2-40B4-BE49-F238E27FC236}">
                <a16:creationId xmlns:a16="http://schemas.microsoft.com/office/drawing/2014/main" id="{A6FCBA93-579B-4D9E-925B-582256223E24}"/>
              </a:ext>
            </a:extLst>
          </p:cNvPr>
          <p:cNvSpPr/>
          <p:nvPr/>
        </p:nvSpPr>
        <p:spPr>
          <a:xfrm>
            <a:off x="2843038" y="724566"/>
            <a:ext cx="6091579" cy="5748048"/>
          </a:xfrm>
          <a:prstGeom prst="rect">
            <a:avLst/>
          </a:prstGeom>
        </p:spPr>
        <p:txBody>
          <a:bodyPr wrap="square">
            <a:spAutoFit/>
          </a:bodyPr>
          <a:lstStyle/>
          <a:p>
            <a:pPr lvl="0">
              <a:lnSpc>
                <a:spcPct val="115000"/>
              </a:lnSpc>
              <a:spcAft>
                <a:spcPts val="0"/>
              </a:spcAft>
            </a:pPr>
            <a:r>
              <a:rPr lang="da-DK" b="1" dirty="0">
                <a:latin typeface="Aharoni" panose="02010803020104030203" pitchFamily="2" charset="-79"/>
                <a:ea typeface="Calibri" panose="020F0502020204030204" pitchFamily="34" charset="0"/>
                <a:cs typeface="Aharoni" panose="02010803020104030203" pitchFamily="2" charset="-79"/>
              </a:rPr>
              <a:t>Nogle andre samarbejdsmuligheder:</a:t>
            </a:r>
          </a:p>
          <a:p>
            <a:pPr lvl="0">
              <a:lnSpc>
                <a:spcPct val="115000"/>
              </a:lnSpc>
              <a:spcAft>
                <a:spcPts val="0"/>
              </a:spcAft>
            </a:pPr>
            <a:endParaRPr lang="da-DK" sz="1400" b="1" dirty="0">
              <a:latin typeface="Aharoni" panose="02010803020104030203" pitchFamily="2" charset="-79"/>
              <a:ea typeface="Calibri" panose="020F0502020204030204" pitchFamily="34" charset="0"/>
              <a:cs typeface="Aharoni" panose="02010803020104030203" pitchFamily="2" charset="-79"/>
            </a:endParaRPr>
          </a:p>
          <a:p>
            <a:pPr lvl="0">
              <a:lnSpc>
                <a:spcPct val="115000"/>
              </a:lnSpc>
              <a:spcAft>
                <a:spcPts val="0"/>
              </a:spcAft>
            </a:pPr>
            <a:r>
              <a:rPr lang="da-DK" sz="1400" b="1" dirty="0">
                <a:latin typeface="Aharoni" panose="02010803020104030203" pitchFamily="2" charset="-79"/>
                <a:ea typeface="Calibri" panose="020F0502020204030204" pitchFamily="34" charset="0"/>
                <a:cs typeface="Aharoni" panose="02010803020104030203" pitchFamily="2" charset="-79"/>
              </a:rPr>
              <a:t>Matematik – Samfundsfag</a:t>
            </a:r>
          </a:p>
          <a:p>
            <a:pPr marL="285750" lvl="0" indent="-285750">
              <a:lnSpc>
                <a:spcPct val="115000"/>
              </a:lnSpc>
              <a:spcAft>
                <a:spcPts val="0"/>
              </a:spcAft>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Skat og fordeling.</a:t>
            </a:r>
          </a:p>
          <a:p>
            <a:pPr marL="742950" lvl="1"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Ulighed – </a:t>
            </a:r>
            <a:r>
              <a:rPr lang="da-DK" sz="1400" dirty="0" err="1">
                <a:latin typeface="Aharoni" panose="02010803020104030203" pitchFamily="2" charset="-79"/>
                <a:ea typeface="Calibri" panose="020F0502020204030204" pitchFamily="34" charset="0"/>
                <a:cs typeface="Aharoni" panose="02010803020104030203" pitchFamily="2" charset="-79"/>
              </a:rPr>
              <a:t>Ginikoefficent</a:t>
            </a:r>
            <a:r>
              <a:rPr lang="da-DK" sz="1400" dirty="0">
                <a:latin typeface="Aharoni" panose="02010803020104030203" pitchFamily="2" charset="-79"/>
                <a:ea typeface="Calibri" panose="020F0502020204030204" pitchFamily="34" charset="0"/>
                <a:cs typeface="Aharoni" panose="02010803020104030203" pitchFamily="2" charset="-79"/>
              </a:rPr>
              <a:t> og andre ulighedsmål</a:t>
            </a:r>
          </a:p>
          <a:p>
            <a:pPr marL="285750" lvl="0" indent="-285750">
              <a:lnSpc>
                <a:spcPct val="115000"/>
              </a:lnSpc>
              <a:spcAft>
                <a:spcPts val="0"/>
              </a:spcAft>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Vælgeradfærd i DK - Konfidensintervaller</a:t>
            </a:r>
          </a:p>
          <a:p>
            <a:pPr marL="285750" lvl="0" indent="-285750">
              <a:lnSpc>
                <a:spcPct val="115000"/>
              </a:lnSpc>
              <a:spcAft>
                <a:spcPts val="0"/>
              </a:spcAft>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Afgifter og adfærdsregulering</a:t>
            </a:r>
          </a:p>
          <a:p>
            <a:pPr marL="742950" lvl="1" indent="-285750">
              <a:lnSpc>
                <a:spcPct val="115000"/>
              </a:lnSpc>
              <a:buFont typeface="Arial" panose="020B0604020202020204" pitchFamily="34" charset="0"/>
              <a:buChar char="•"/>
            </a:pPr>
            <a:endParaRPr lang="da-DK" sz="1400" dirty="0">
              <a:latin typeface="Aharoni" panose="02010803020104030203" pitchFamily="2" charset="-79"/>
              <a:ea typeface="Calibri" panose="020F0502020204030204" pitchFamily="34" charset="0"/>
              <a:cs typeface="Aharoni" panose="02010803020104030203" pitchFamily="2" charset="-79"/>
            </a:endParaRPr>
          </a:p>
          <a:p>
            <a:pPr lvl="0">
              <a:lnSpc>
                <a:spcPct val="115000"/>
              </a:lnSpc>
              <a:spcAft>
                <a:spcPts val="0"/>
              </a:spcAft>
            </a:pPr>
            <a:r>
              <a:rPr lang="da-DK" sz="1400" b="1" dirty="0">
                <a:latin typeface="Aharoni" panose="02010803020104030203" pitchFamily="2" charset="-79"/>
                <a:ea typeface="Calibri" panose="020F0502020204030204" pitchFamily="34" charset="0"/>
                <a:cs typeface="Aharoni" panose="02010803020104030203" pitchFamily="2" charset="-79"/>
              </a:rPr>
              <a:t>Informatik- Samfundsfag</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Cambridge </a:t>
            </a:r>
            <a:r>
              <a:rPr lang="da-DK" sz="1400" dirty="0" err="1">
                <a:latin typeface="Aharoni" panose="02010803020104030203" pitchFamily="2" charset="-79"/>
                <a:ea typeface="Calibri" panose="020F0502020204030204" pitchFamily="34" charset="0"/>
                <a:cs typeface="Aharoni" panose="02010803020104030203" pitchFamily="2" charset="-79"/>
              </a:rPr>
              <a:t>Analytica</a:t>
            </a:r>
            <a:r>
              <a:rPr lang="da-DK" sz="1400" dirty="0">
                <a:latin typeface="Aharoni" panose="02010803020104030203" pitchFamily="2" charset="-79"/>
                <a:ea typeface="Calibri" panose="020F0502020204030204" pitchFamily="34" charset="0"/>
                <a:cs typeface="Aharoni" panose="02010803020104030203" pitchFamily="2" charset="-79"/>
              </a:rPr>
              <a:t> og politisk meningsdannelse.</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Overvågning</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Unge på sociale medier/algoritmer</a:t>
            </a:r>
          </a:p>
          <a:p>
            <a:pPr marL="742950" lvl="1" indent="-285750">
              <a:lnSpc>
                <a:spcPct val="115000"/>
              </a:lnSpc>
              <a:buFont typeface="Arial" panose="020B0604020202020204" pitchFamily="34" charset="0"/>
              <a:buChar char="•"/>
            </a:pPr>
            <a:endParaRPr lang="da-DK" sz="1400" dirty="0">
              <a:latin typeface="Aharoni" panose="02010803020104030203" pitchFamily="2" charset="-79"/>
              <a:ea typeface="Calibri" panose="020F0502020204030204" pitchFamily="34" charset="0"/>
              <a:cs typeface="Aharoni" panose="02010803020104030203" pitchFamily="2" charset="-79"/>
            </a:endParaRPr>
          </a:p>
          <a:p>
            <a:pPr lvl="0">
              <a:lnSpc>
                <a:spcPct val="115000"/>
              </a:lnSpc>
              <a:spcAft>
                <a:spcPts val="0"/>
              </a:spcAft>
            </a:pPr>
            <a:r>
              <a:rPr lang="da-DK" sz="1400" b="1" dirty="0">
                <a:latin typeface="Aharoni" panose="02010803020104030203" pitchFamily="2" charset="-79"/>
                <a:ea typeface="Calibri" panose="020F0502020204030204" pitchFamily="34" charset="0"/>
                <a:cs typeface="Aharoni" panose="02010803020104030203" pitchFamily="2" charset="-79"/>
              </a:rPr>
              <a:t>Naturgeografi - Samfundsfag</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Klimaforandringer</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Klimapolitik</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Klimaflygtninge</a:t>
            </a:r>
          </a:p>
          <a:p>
            <a:pPr marL="742950" lvl="1" indent="-285750">
              <a:lnSpc>
                <a:spcPct val="115000"/>
              </a:lnSpc>
              <a:buFont typeface="Arial" panose="020B0604020202020204" pitchFamily="34" charset="0"/>
              <a:buChar char="•"/>
            </a:pPr>
            <a:endParaRPr lang="da-DK" sz="1400" dirty="0">
              <a:latin typeface="Lato Black" panose="020F0A02020204030203"/>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endParaRPr lang="da-DK" b="1" dirty="0">
              <a:latin typeface="Lato Black" panose="020F0A02020204030203"/>
              <a:ea typeface="Calibri" panose="020F0502020204030204" pitchFamily="34" charset="0"/>
              <a:cs typeface="Times New Roman" panose="02020603050405020304" pitchFamily="18" charset="0"/>
            </a:endParaRPr>
          </a:p>
          <a:p>
            <a:pPr lvl="0">
              <a:lnSpc>
                <a:spcPct val="115000"/>
              </a:lnSpc>
              <a:spcAft>
                <a:spcPts val="0"/>
              </a:spcAft>
            </a:pPr>
            <a:r>
              <a:rPr lang="da-DK" b="1" dirty="0">
                <a:latin typeface="Lato Black" panose="020F0A02020204030203"/>
                <a:ea typeface="Calibri" panose="020F0502020204030204" pitchFamily="34" charset="0"/>
                <a:cs typeface="Times New Roman" panose="02020603050405020304" pitchFamily="18" charset="0"/>
              </a:rPr>
              <a:t> </a:t>
            </a:r>
          </a:p>
          <a:p>
            <a:pPr marL="1200150" lvl="2" indent="-285750">
              <a:buFont typeface="Arial" panose="020B0604020202020204" pitchFamily="34" charset="0"/>
              <a:buChar char="•"/>
            </a:pPr>
            <a:endParaRPr lang="da-DK" sz="1300" b="1" dirty="0">
              <a:latin typeface="Lato Black" panose="020F0A02020204030203"/>
              <a:ea typeface="Calibri" panose="020F0502020204030204" pitchFamily="34" charset="0"/>
              <a:cs typeface="Times New Roman" panose="02020603050405020304" pitchFamily="18" charset="0"/>
            </a:endParaRPr>
          </a:p>
          <a:p>
            <a:pPr lvl="0">
              <a:lnSpc>
                <a:spcPct val="115000"/>
              </a:lnSpc>
              <a:spcAft>
                <a:spcPts val="0"/>
              </a:spcAft>
            </a:pPr>
            <a:endParaRPr lang="da-DK" b="1" dirty="0">
              <a:latin typeface="Lato Black" panose="020F0A02020204030203"/>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5607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3.19</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a:t>
            </a:r>
          </a:p>
        </p:txBody>
      </p:sp>
      <p:sp>
        <p:nvSpPr>
          <p:cNvPr id="2" name="Rektangel 1">
            <a:extLst>
              <a:ext uri="{FF2B5EF4-FFF2-40B4-BE49-F238E27FC236}">
                <a16:creationId xmlns:a16="http://schemas.microsoft.com/office/drawing/2014/main" id="{A6FCBA93-579B-4D9E-925B-582256223E24}"/>
              </a:ext>
            </a:extLst>
          </p:cNvPr>
          <p:cNvSpPr/>
          <p:nvPr/>
        </p:nvSpPr>
        <p:spPr>
          <a:xfrm>
            <a:off x="2843038" y="724566"/>
            <a:ext cx="6091579" cy="4013727"/>
          </a:xfrm>
          <a:prstGeom prst="rect">
            <a:avLst/>
          </a:prstGeom>
        </p:spPr>
        <p:txBody>
          <a:bodyPr wrap="square">
            <a:spAutoFit/>
          </a:bodyPr>
          <a:lstStyle/>
          <a:p>
            <a:pPr lvl="0">
              <a:lnSpc>
                <a:spcPct val="115000"/>
              </a:lnSpc>
              <a:spcAft>
                <a:spcPts val="0"/>
              </a:spcAft>
            </a:pPr>
            <a:r>
              <a:rPr lang="da-DK" b="1" dirty="0">
                <a:latin typeface="Aharoni" panose="02010803020104030203" pitchFamily="2" charset="-79"/>
                <a:ea typeface="Calibri" panose="020F0502020204030204" pitchFamily="34" charset="0"/>
                <a:cs typeface="Aharoni" panose="02010803020104030203" pitchFamily="2" charset="-79"/>
              </a:rPr>
              <a:t>Nogle andre samarbejdsmuligheder:</a:t>
            </a:r>
          </a:p>
          <a:p>
            <a:pPr lvl="0">
              <a:lnSpc>
                <a:spcPct val="115000"/>
              </a:lnSpc>
              <a:spcAft>
                <a:spcPts val="0"/>
              </a:spcAft>
            </a:pPr>
            <a:endParaRPr lang="da-DK" sz="1400" b="1" dirty="0">
              <a:latin typeface="Aharoni" panose="02010803020104030203" pitchFamily="2" charset="-79"/>
              <a:ea typeface="Calibri" panose="020F0502020204030204" pitchFamily="34" charset="0"/>
              <a:cs typeface="Aharoni" panose="02010803020104030203" pitchFamily="2" charset="-79"/>
            </a:endParaRPr>
          </a:p>
          <a:p>
            <a:pPr lvl="0">
              <a:lnSpc>
                <a:spcPct val="115000"/>
              </a:lnSpc>
              <a:spcAft>
                <a:spcPts val="0"/>
              </a:spcAft>
            </a:pPr>
            <a:r>
              <a:rPr lang="da-DK" sz="1400" b="1" dirty="0">
                <a:latin typeface="Aharoni" panose="02010803020104030203" pitchFamily="2" charset="-79"/>
                <a:ea typeface="Calibri" panose="020F0502020204030204" pitchFamily="34" charset="0"/>
                <a:cs typeface="Aharoni" panose="02010803020104030203" pitchFamily="2" charset="-79"/>
              </a:rPr>
              <a:t>Billedkunst – Samfundsfag</a:t>
            </a:r>
          </a:p>
          <a:p>
            <a:pPr marL="285750" lvl="0" indent="-285750">
              <a:lnSpc>
                <a:spcPct val="115000"/>
              </a:lnSpc>
              <a:spcAft>
                <a:spcPts val="0"/>
              </a:spcAft>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Aktivistisk kunst</a:t>
            </a:r>
          </a:p>
          <a:p>
            <a:pPr marL="285750" lvl="0" indent="-285750">
              <a:lnSpc>
                <a:spcPct val="115000"/>
              </a:lnSpc>
              <a:spcAft>
                <a:spcPts val="0"/>
              </a:spcAft>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Byplanlægning</a:t>
            </a:r>
          </a:p>
          <a:p>
            <a:pPr marL="285750" lvl="0" indent="-285750">
              <a:lnSpc>
                <a:spcPct val="115000"/>
              </a:lnSpc>
              <a:spcAft>
                <a:spcPts val="0"/>
              </a:spcAft>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Innovation: Øge unges kulturelle kapital vha. kulturpas?</a:t>
            </a:r>
          </a:p>
          <a:p>
            <a:pPr lvl="1">
              <a:lnSpc>
                <a:spcPct val="115000"/>
              </a:lnSpc>
            </a:pPr>
            <a:endParaRPr lang="da-DK" sz="1400" dirty="0">
              <a:latin typeface="Aharoni" panose="02010803020104030203" pitchFamily="2" charset="-79"/>
              <a:ea typeface="Calibri" panose="020F0502020204030204" pitchFamily="34" charset="0"/>
              <a:cs typeface="Aharoni" panose="02010803020104030203" pitchFamily="2" charset="-79"/>
            </a:endParaRPr>
          </a:p>
          <a:p>
            <a:pPr lvl="0">
              <a:lnSpc>
                <a:spcPct val="115000"/>
              </a:lnSpc>
              <a:spcAft>
                <a:spcPts val="0"/>
              </a:spcAft>
            </a:pPr>
            <a:r>
              <a:rPr lang="da-DK" sz="1400" b="1" dirty="0">
                <a:latin typeface="Aharoni" panose="02010803020104030203" pitchFamily="2" charset="-79"/>
                <a:ea typeface="Calibri" panose="020F0502020204030204" pitchFamily="34" charset="0"/>
                <a:cs typeface="Aharoni" panose="02010803020104030203" pitchFamily="2" charset="-79"/>
              </a:rPr>
              <a:t>Oldtidskundskab - Samfundsfag</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Demokrati</a:t>
            </a:r>
          </a:p>
          <a:p>
            <a:pPr marL="285750" indent="-285750">
              <a:lnSpc>
                <a:spcPct val="115000"/>
              </a:lnSpc>
              <a:buFont typeface="Arial" panose="020B0604020202020204" pitchFamily="34" charset="0"/>
              <a:buChar char="•"/>
            </a:pPr>
            <a:r>
              <a:rPr lang="da-DK" sz="1400" dirty="0">
                <a:latin typeface="Aharoni" panose="02010803020104030203" pitchFamily="2" charset="-79"/>
                <a:ea typeface="Calibri" panose="020F0502020204030204" pitchFamily="34" charset="0"/>
                <a:cs typeface="Aharoni" panose="02010803020104030203" pitchFamily="2" charset="-79"/>
              </a:rPr>
              <a:t>USA vs. Kina </a:t>
            </a:r>
            <a:r>
              <a:rPr lang="da-DK" sz="1400" dirty="0">
                <a:latin typeface="Aharoni" panose="02010803020104030203" pitchFamily="2" charset="-79"/>
                <a:ea typeface="Calibri" panose="020F0502020204030204" pitchFamily="34" charset="0"/>
                <a:cs typeface="Aharoni" panose="02010803020104030203" pitchFamily="2" charset="-79"/>
                <a:sym typeface="Wingdings" panose="05000000000000000000" pitchFamily="2" charset="2"/>
              </a:rPr>
              <a:t> </a:t>
            </a:r>
            <a:r>
              <a:rPr lang="da-DK" sz="1400" dirty="0" err="1">
                <a:latin typeface="Aharoni" panose="02010803020104030203" pitchFamily="2" charset="-79"/>
                <a:ea typeface="Calibri" panose="020F0502020204030204" pitchFamily="34" charset="0"/>
                <a:cs typeface="Aharoni" panose="02010803020104030203" pitchFamily="2" charset="-79"/>
                <a:sym typeface="Wingdings" panose="05000000000000000000" pitchFamily="2" charset="2"/>
              </a:rPr>
              <a:t>Thukydids</a:t>
            </a:r>
            <a:r>
              <a:rPr lang="da-DK" sz="1400" dirty="0">
                <a:latin typeface="Aharoni" panose="02010803020104030203" pitchFamily="2" charset="-79"/>
                <a:ea typeface="Calibri" panose="020F0502020204030204" pitchFamily="34" charset="0"/>
                <a:cs typeface="Aharoni" panose="02010803020104030203" pitchFamily="2" charset="-79"/>
                <a:sym typeface="Wingdings" panose="05000000000000000000" pitchFamily="2" charset="2"/>
              </a:rPr>
              <a:t> fælde</a:t>
            </a:r>
            <a:endParaRPr lang="da-DK" sz="1400" dirty="0">
              <a:latin typeface="Aharoni" panose="02010803020104030203" pitchFamily="2" charset="-79"/>
              <a:ea typeface="Calibri" panose="020F0502020204030204" pitchFamily="34" charset="0"/>
              <a:cs typeface="Aharoni" panose="02010803020104030203" pitchFamily="2" charset="-79"/>
            </a:endParaRPr>
          </a:p>
          <a:p>
            <a:pPr lvl="1">
              <a:lnSpc>
                <a:spcPct val="115000"/>
              </a:lnSpc>
            </a:pPr>
            <a:endParaRPr lang="da-DK" sz="1400" dirty="0">
              <a:latin typeface="Lato Black" panose="020F0A02020204030203"/>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endParaRPr lang="da-DK" b="1" dirty="0">
              <a:latin typeface="Lato Black" panose="020F0A02020204030203"/>
              <a:ea typeface="Calibri" panose="020F0502020204030204" pitchFamily="34" charset="0"/>
              <a:cs typeface="Times New Roman" panose="02020603050405020304" pitchFamily="18" charset="0"/>
            </a:endParaRPr>
          </a:p>
          <a:p>
            <a:pPr lvl="0">
              <a:lnSpc>
                <a:spcPct val="115000"/>
              </a:lnSpc>
              <a:spcAft>
                <a:spcPts val="0"/>
              </a:spcAft>
            </a:pPr>
            <a:r>
              <a:rPr lang="da-DK" b="1" dirty="0">
                <a:latin typeface="Lato Black" panose="020F0A02020204030203"/>
                <a:ea typeface="Calibri" panose="020F0502020204030204" pitchFamily="34" charset="0"/>
                <a:cs typeface="Times New Roman" panose="02020603050405020304" pitchFamily="18" charset="0"/>
              </a:rPr>
              <a:t> </a:t>
            </a:r>
          </a:p>
          <a:p>
            <a:pPr marL="1200150" lvl="2" indent="-285750">
              <a:buFont typeface="Arial" panose="020B0604020202020204" pitchFamily="34" charset="0"/>
              <a:buChar char="•"/>
            </a:pPr>
            <a:endParaRPr lang="da-DK" sz="1300" b="1" dirty="0">
              <a:latin typeface="Lato Black" panose="020F0A02020204030203"/>
              <a:ea typeface="Calibri" panose="020F0502020204030204" pitchFamily="34" charset="0"/>
              <a:cs typeface="Times New Roman" panose="02020603050405020304" pitchFamily="18" charset="0"/>
            </a:endParaRPr>
          </a:p>
          <a:p>
            <a:pPr lvl="0">
              <a:lnSpc>
                <a:spcPct val="115000"/>
              </a:lnSpc>
              <a:spcAft>
                <a:spcPts val="0"/>
              </a:spcAft>
            </a:pPr>
            <a:endParaRPr lang="da-DK" b="1" dirty="0">
              <a:latin typeface="Lato Black" panose="020F0A02020204030203"/>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2112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EA3A25E6-4D31-4BF0-898E-716DFA8E235B}"/>
              </a:ext>
            </a:extLst>
          </p:cNvPr>
          <p:cNvSpPr>
            <a:spLocks noGrp="1"/>
          </p:cNvSpPr>
          <p:nvPr>
            <p:ph idx="1"/>
          </p:nvPr>
        </p:nvSpPr>
        <p:spPr>
          <a:xfrm>
            <a:off x="467544" y="939044"/>
            <a:ext cx="8064896" cy="4032448"/>
          </a:xfrm>
        </p:spPr>
        <p:txBody>
          <a:bodyPr/>
          <a:lstStyle/>
          <a:p>
            <a:r>
              <a:rPr lang="da-DK" sz="2000" dirty="0">
                <a:latin typeface="Aharoni" panose="02010803020104030203" pitchFamily="2" charset="-79"/>
                <a:ea typeface="Calibri" charset="0"/>
                <a:cs typeface="Aharoni" panose="02010803020104030203" pitchFamily="2" charset="-79"/>
              </a:rPr>
              <a:t>D. 29/11, kl. 12 - Sidste frist for valg af fag/område</a:t>
            </a:r>
          </a:p>
          <a:p>
            <a:pPr lvl="1"/>
            <a:r>
              <a:rPr lang="da-DK" sz="1600" dirty="0">
                <a:latin typeface="Aharoni" panose="02010803020104030203" pitchFamily="2" charset="-79"/>
                <a:ea typeface="Calibri" charset="0"/>
                <a:cs typeface="Aharoni" panose="02010803020104030203" pitchFamily="2" charset="-79"/>
              </a:rPr>
              <a:t>Fagene er I bundet af </a:t>
            </a:r>
          </a:p>
          <a:p>
            <a:pPr lvl="1"/>
            <a:r>
              <a:rPr lang="da-DK" sz="1600" dirty="0">
                <a:latin typeface="Aharoni" panose="02010803020104030203" pitchFamily="2" charset="-79"/>
                <a:ea typeface="Calibri" charset="0"/>
                <a:cs typeface="Aharoni" panose="02010803020104030203" pitchFamily="2" charset="-79"/>
              </a:rPr>
              <a:t>Det er dog muligt at ændre emne i forbindelse med vejledningsprocessen</a:t>
            </a:r>
          </a:p>
          <a:p>
            <a:pPr marL="274320" lvl="1" indent="0">
              <a:buNone/>
            </a:pPr>
            <a:endParaRPr lang="da-DK" sz="2000" dirty="0">
              <a:latin typeface="Aharoni" panose="02010803020104030203" pitchFamily="2" charset="-79"/>
              <a:ea typeface="Calibri" charset="0"/>
              <a:cs typeface="Aharoni" panose="02010803020104030203" pitchFamily="2" charset="-79"/>
            </a:endParaRPr>
          </a:p>
          <a:p>
            <a:r>
              <a:rPr lang="da-DK" sz="2000" dirty="0">
                <a:latin typeface="Aharoni" panose="02010803020104030203" pitchFamily="2" charset="-79"/>
                <a:ea typeface="Calibri" charset="0"/>
                <a:cs typeface="Aharoni" panose="02010803020104030203" pitchFamily="2" charset="-79"/>
              </a:rPr>
              <a:t>D. 14/1 og 15/1 - Obligatorisk SRP-vejledning </a:t>
            </a:r>
          </a:p>
          <a:p>
            <a:r>
              <a:rPr lang="da-DK" sz="2000" dirty="0">
                <a:latin typeface="Aharoni" panose="02010803020104030203" pitchFamily="2" charset="-79"/>
                <a:ea typeface="Calibri" charset="0"/>
                <a:cs typeface="Aharoni" panose="02010803020104030203" pitchFamily="2" charset="-79"/>
              </a:rPr>
              <a:t>D. 5/2: Aflevering af problemformulering (Der udleveres en skabelon, der skal udfyldes - svarer til Skrivedag 5) </a:t>
            </a:r>
          </a:p>
          <a:p>
            <a:r>
              <a:rPr lang="da-DK" sz="2000" dirty="0">
                <a:latin typeface="Aharoni" panose="02010803020104030203" pitchFamily="2" charset="-79"/>
                <a:ea typeface="Calibri" charset="0"/>
                <a:cs typeface="Aharoni" panose="02010803020104030203" pitchFamily="2" charset="-79"/>
              </a:rPr>
              <a:t>D. 28.3 kl. 08.00 – 10.4. kl. 14: </a:t>
            </a:r>
            <a:r>
              <a:rPr lang="da-DK" sz="2000" dirty="0" err="1">
                <a:latin typeface="Aharoni" panose="02010803020104030203" pitchFamily="2" charset="-79"/>
                <a:ea typeface="Calibri" charset="0"/>
                <a:cs typeface="Aharoni" panose="02010803020104030203" pitchFamily="2" charset="-79"/>
              </a:rPr>
              <a:t>SRP’en</a:t>
            </a:r>
            <a:r>
              <a:rPr lang="da-DK" sz="2000" dirty="0">
                <a:latin typeface="Aharoni" panose="02010803020104030203" pitchFamily="2" charset="-79"/>
                <a:ea typeface="Calibri" charset="0"/>
                <a:cs typeface="Aharoni" panose="02010803020104030203" pitchFamily="2" charset="-79"/>
              </a:rPr>
              <a:t> skrives.</a:t>
            </a:r>
          </a:p>
          <a:p>
            <a:r>
              <a:rPr lang="da-DK" sz="2000" dirty="0">
                <a:latin typeface="Aharoni" panose="02010803020104030203" pitchFamily="2" charset="-79"/>
                <a:ea typeface="Calibri" charset="0"/>
                <a:cs typeface="Aharoni" panose="02010803020104030203" pitchFamily="2" charset="-79"/>
              </a:rPr>
              <a:t>Det mundtlige forsvar af opgaven ligger i eksamensperioden</a:t>
            </a:r>
          </a:p>
          <a:p>
            <a:pPr marL="0" indent="0">
              <a:buNone/>
            </a:pPr>
            <a:endParaRPr lang="da-DK" sz="2300" dirty="0">
              <a:latin typeface="Calibri" charset="0"/>
              <a:ea typeface="Calibri" charset="0"/>
              <a:cs typeface="Calibri" charset="0"/>
            </a:endParaRPr>
          </a:p>
          <a:p>
            <a:endParaRPr lang="da-DK" sz="2300" dirty="0"/>
          </a:p>
        </p:txBody>
      </p:sp>
      <p:sp>
        <p:nvSpPr>
          <p:cNvPr id="3" name="Pladsholder til indhold 2">
            <a:extLst>
              <a:ext uri="{FF2B5EF4-FFF2-40B4-BE49-F238E27FC236}">
                <a16:creationId xmlns:a16="http://schemas.microsoft.com/office/drawing/2014/main" id="{1B43B6E1-8DC1-4D66-86F4-2DCFACB35AE8}"/>
              </a:ext>
            </a:extLst>
          </p:cNvPr>
          <p:cNvSpPr>
            <a:spLocks noGrp="1"/>
          </p:cNvSpPr>
          <p:nvPr>
            <p:ph idx="13"/>
          </p:nvPr>
        </p:nvSpPr>
        <p:spPr>
          <a:xfrm>
            <a:off x="467544" y="188941"/>
            <a:ext cx="7620000" cy="639688"/>
          </a:xfrm>
        </p:spPr>
        <p:txBody>
          <a:bodyPr/>
          <a:lstStyle/>
          <a:p>
            <a:r>
              <a:rPr lang="da-DK" sz="2800" b="1" dirty="0">
                <a:latin typeface="Aharoni" panose="02010803020104030203" pitchFamily="2" charset="-79"/>
                <a:cs typeface="Aharoni" panose="02010803020104030203" pitchFamily="2" charset="-79"/>
              </a:rPr>
              <a:t>Køreplan for SRP – 2024/2025</a:t>
            </a:r>
          </a:p>
        </p:txBody>
      </p:sp>
      <p:sp>
        <p:nvSpPr>
          <p:cNvPr id="4" name="Pladsholder til indhold 3">
            <a:extLst>
              <a:ext uri="{FF2B5EF4-FFF2-40B4-BE49-F238E27FC236}">
                <a16:creationId xmlns:a16="http://schemas.microsoft.com/office/drawing/2014/main" id="{9713B7CA-4E40-4FA3-B8C6-DAAAB79091D2}"/>
              </a:ext>
            </a:extLst>
          </p:cNvPr>
          <p:cNvSpPr>
            <a:spLocks noGrp="1"/>
          </p:cNvSpPr>
          <p:nvPr>
            <p:ph idx="14"/>
          </p:nvPr>
        </p:nvSpPr>
        <p:spPr/>
        <p:txBody>
          <a:bodyPr/>
          <a:lstStyle/>
          <a:p>
            <a:r>
              <a:rPr lang="da-DK" dirty="0"/>
              <a:t>4.1</a:t>
            </a:r>
          </a:p>
        </p:txBody>
      </p:sp>
    </p:spTree>
    <p:extLst>
      <p:ext uri="{BB962C8B-B14F-4D97-AF65-F5344CB8AC3E}">
        <p14:creationId xmlns:p14="http://schemas.microsoft.com/office/powerpoint/2010/main" val="4106909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extLst>
              <p:ext uri="{D42A27DB-BD31-4B8C-83A1-F6EECF244321}">
                <p14:modId xmlns:p14="http://schemas.microsoft.com/office/powerpoint/2010/main" val="3754687095"/>
              </p:ext>
            </p:extLst>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753120"/>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4.2</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Spørgsmål </a:t>
            </a:r>
          </a:p>
        </p:txBody>
      </p:sp>
      <p:sp>
        <p:nvSpPr>
          <p:cNvPr id="2" name="Rektangel 1">
            <a:extLst>
              <a:ext uri="{FF2B5EF4-FFF2-40B4-BE49-F238E27FC236}">
                <a16:creationId xmlns:a16="http://schemas.microsoft.com/office/drawing/2014/main" id="{B9B7C843-AB9D-41BE-B922-87F6073B8BB7}"/>
              </a:ext>
            </a:extLst>
          </p:cNvPr>
          <p:cNvSpPr/>
          <p:nvPr/>
        </p:nvSpPr>
        <p:spPr>
          <a:xfrm>
            <a:off x="2915816" y="835174"/>
            <a:ext cx="4896544" cy="3884461"/>
          </a:xfrm>
          <a:prstGeom prst="rect">
            <a:avLst/>
          </a:prstGeom>
        </p:spPr>
        <p:txBody>
          <a:bodyPr wrap="square">
            <a:spAutoFit/>
          </a:bodyPr>
          <a:lstStyle/>
          <a:p>
            <a:pPr lvl="0">
              <a:lnSpc>
                <a:spcPct val="115000"/>
              </a:lnSpc>
              <a:spcAft>
                <a:spcPts val="0"/>
              </a:spcAft>
            </a:pPr>
            <a:r>
              <a:rPr lang="da-DK" b="1" dirty="0">
                <a:latin typeface="Aharoni" panose="02010803020104030203" pitchFamily="2" charset="-79"/>
                <a:ea typeface="Calibri" panose="020F0502020204030204" pitchFamily="34" charset="0"/>
                <a:cs typeface="Aharoni" panose="02010803020104030203" pitchFamily="2" charset="-79"/>
                <a:sym typeface="Wingdings" panose="05000000000000000000" pitchFamily="2" charset="2"/>
              </a:rPr>
              <a:t>Valg af fagkombination samt sag</a:t>
            </a:r>
          </a:p>
          <a:p>
            <a:pPr lvl="0">
              <a:lnSpc>
                <a:spcPct val="115000"/>
              </a:lnSpc>
              <a:spcAft>
                <a:spcPts val="0"/>
              </a:spcAft>
            </a:pPr>
            <a:endParaRPr lang="da-DK" b="1" dirty="0">
              <a:latin typeface="Aharoni" panose="02010803020104030203" pitchFamily="2" charset="-79"/>
              <a:ea typeface="Calibri" panose="020F0502020204030204" pitchFamily="34" charset="0"/>
              <a:cs typeface="Aharoni" panose="02010803020104030203" pitchFamily="2" charset="-79"/>
              <a:sym typeface="Wingdings" panose="05000000000000000000" pitchFamily="2" charset="2"/>
            </a:endParaRPr>
          </a:p>
          <a:p>
            <a:pPr marL="285750" lvl="0" indent="-285750">
              <a:lnSpc>
                <a:spcPct val="115000"/>
              </a:lnSpc>
              <a:spcAft>
                <a:spcPts val="0"/>
              </a:spcAft>
              <a:buFont typeface="Arial" panose="020B0604020202020204" pitchFamily="34" charset="0"/>
              <a:buChar char="•"/>
            </a:pPr>
            <a:r>
              <a:rPr lang="da-DK" dirty="0">
                <a:latin typeface="Aharoni" panose="02010803020104030203" pitchFamily="2" charset="-79"/>
                <a:ea typeface="Calibri" panose="020F0502020204030204" pitchFamily="34" charset="0"/>
                <a:cs typeface="Aharoni" panose="02010803020104030203" pitchFamily="2" charset="-79"/>
                <a:sym typeface="Wingdings" panose="05000000000000000000" pitchFamily="2" charset="2"/>
              </a:rPr>
              <a:t>Alt her er vejledende og kun I ved, hvad I vil skrive om, og hvad der interesserer jer, så derfor endelig brug tiden på at stille spørgsmål til fag og sag.</a:t>
            </a:r>
          </a:p>
          <a:p>
            <a:pPr marL="285750" lvl="0" indent="-285750">
              <a:lnSpc>
                <a:spcPct val="115000"/>
              </a:lnSpc>
              <a:spcAft>
                <a:spcPts val="0"/>
              </a:spcAft>
              <a:buFont typeface="Arial" panose="020B0604020202020204" pitchFamily="34" charset="0"/>
              <a:buChar char="•"/>
            </a:pPr>
            <a:endParaRPr lang="da-DK" dirty="0">
              <a:latin typeface="Aharoni" panose="02010803020104030203" pitchFamily="2" charset="-79"/>
              <a:ea typeface="Calibri" panose="020F0502020204030204" pitchFamily="34" charset="0"/>
              <a:cs typeface="Aharoni" panose="02010803020104030203" pitchFamily="2" charset="-79"/>
              <a:sym typeface="Wingdings" panose="05000000000000000000" pitchFamily="2" charset="2"/>
            </a:endParaRPr>
          </a:p>
          <a:p>
            <a:pPr marL="285750" lvl="0" indent="-285750">
              <a:lnSpc>
                <a:spcPct val="115000"/>
              </a:lnSpc>
              <a:spcAft>
                <a:spcPts val="0"/>
              </a:spcAft>
              <a:buFont typeface="Arial" panose="020B0604020202020204" pitchFamily="34" charset="0"/>
              <a:buChar char="•"/>
            </a:pPr>
            <a:r>
              <a:rPr lang="da-DK" dirty="0">
                <a:latin typeface="Aharoni" panose="02010803020104030203" pitchFamily="2" charset="-79"/>
                <a:ea typeface="Calibri" panose="020F0502020204030204" pitchFamily="34" charset="0"/>
                <a:cs typeface="Aharoni" panose="02010803020104030203" pitchFamily="2" charset="-79"/>
                <a:sym typeface="Wingdings" panose="05000000000000000000" pitchFamily="2" charset="2"/>
              </a:rPr>
              <a:t>Måske I ender med noget helt andet end I havde regnet med. </a:t>
            </a:r>
          </a:p>
          <a:p>
            <a:pPr marL="285750" lvl="0" indent="-285750">
              <a:lnSpc>
                <a:spcPct val="115000"/>
              </a:lnSpc>
              <a:spcAft>
                <a:spcPts val="0"/>
              </a:spcAft>
              <a:buFont typeface="Arial" panose="020B0604020202020204" pitchFamily="34" charset="0"/>
              <a:buChar char="•"/>
            </a:pPr>
            <a:endParaRPr lang="da-DK" dirty="0">
              <a:latin typeface="Aharoni" panose="02010803020104030203" pitchFamily="2" charset="-79"/>
              <a:ea typeface="Calibri" panose="020F0502020204030204" pitchFamily="34" charset="0"/>
              <a:cs typeface="Aharoni" panose="02010803020104030203" pitchFamily="2" charset="-79"/>
              <a:sym typeface="Wingdings" panose="05000000000000000000" pitchFamily="2" charset="2"/>
            </a:endParaRPr>
          </a:p>
          <a:p>
            <a:pPr marL="285750" lvl="0" indent="-285750">
              <a:lnSpc>
                <a:spcPct val="115000"/>
              </a:lnSpc>
              <a:spcAft>
                <a:spcPts val="0"/>
              </a:spcAft>
              <a:buFont typeface="Arial" panose="020B0604020202020204" pitchFamily="34" charset="0"/>
              <a:buChar char="•"/>
            </a:pPr>
            <a:r>
              <a:rPr lang="da-DK" dirty="0">
                <a:latin typeface="Aharoni" panose="02010803020104030203" pitchFamily="2" charset="-79"/>
                <a:ea typeface="Calibri" panose="020F0502020204030204" pitchFamily="34" charset="0"/>
                <a:cs typeface="Aharoni" panose="02010803020104030203" pitchFamily="2" charset="-79"/>
                <a:sym typeface="Wingdings" panose="05000000000000000000" pitchFamily="2" charset="2"/>
              </a:rPr>
              <a:t>VIGTIGST er det at tænke over hvad faget kan – hvilke metoder anvendes.</a:t>
            </a:r>
            <a:endParaRPr lang="da-DK" dirty="0">
              <a:latin typeface="Aharoni" panose="02010803020104030203" pitchFamily="2" charset="-79"/>
              <a:ea typeface="Calibri" panose="020F0502020204030204" pitchFamily="34" charset="0"/>
              <a:cs typeface="Aharoni" panose="02010803020104030203" pitchFamily="2" charset="-79"/>
            </a:endParaRPr>
          </a:p>
        </p:txBody>
      </p:sp>
    </p:spTree>
    <p:extLst>
      <p:ext uri="{BB962C8B-B14F-4D97-AF65-F5344CB8AC3E}">
        <p14:creationId xmlns:p14="http://schemas.microsoft.com/office/powerpoint/2010/main" val="2783723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extLst>
              <p:ext uri="{D42A27DB-BD31-4B8C-83A1-F6EECF244321}">
                <p14:modId xmlns:p14="http://schemas.microsoft.com/office/powerpoint/2010/main" val="4275660462"/>
              </p:ext>
            </p:extLst>
          </p:nvPr>
        </p:nvGraphicFramePr>
        <p:xfrm>
          <a:off x="209383" y="724566"/>
          <a:ext cx="2361890" cy="1431060"/>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7765">
                <a:tc>
                  <a:txBody>
                    <a:bodyPr/>
                    <a:lstStyle/>
                    <a:p>
                      <a:r>
                        <a:rPr lang="da-DK" sz="1100" dirty="0"/>
                        <a:t>Hvad er kravene i SRP? </a:t>
                      </a:r>
                    </a:p>
                  </a:txBody>
                  <a:tcPr/>
                </a:tc>
                <a:extLst>
                  <a:ext uri="{0D108BD9-81ED-4DB2-BD59-A6C34878D82A}">
                    <a16:rowId xmlns:a16="http://schemas.microsoft.com/office/drawing/2014/main" val="1810310298"/>
                  </a:ext>
                </a:extLst>
              </a:tr>
              <a:tr h="357765">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7765">
                <a:tc>
                  <a:txBody>
                    <a:bodyPr/>
                    <a:lstStyle/>
                    <a:p>
                      <a:r>
                        <a:rPr lang="da-DK" sz="1100" dirty="0"/>
                        <a:t>Udpluk af SRP ideer</a:t>
                      </a:r>
                    </a:p>
                  </a:txBody>
                  <a:tcPr/>
                </a:tc>
                <a:extLst>
                  <a:ext uri="{0D108BD9-81ED-4DB2-BD59-A6C34878D82A}">
                    <a16:rowId xmlns:a16="http://schemas.microsoft.com/office/drawing/2014/main" val="3500903950"/>
                  </a:ext>
                </a:extLst>
              </a:tr>
              <a:tr h="357765">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9534" y="98757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2.1</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Det metodiske </a:t>
            </a:r>
          </a:p>
        </p:txBody>
      </p:sp>
      <p:sp>
        <p:nvSpPr>
          <p:cNvPr id="10" name="Tekstfelt 9">
            <a:extLst>
              <a:ext uri="{FF2B5EF4-FFF2-40B4-BE49-F238E27FC236}">
                <a16:creationId xmlns:a16="http://schemas.microsoft.com/office/drawing/2014/main" id="{7AC257C8-B102-2A4E-800B-023F6F3690ED}"/>
              </a:ext>
            </a:extLst>
          </p:cNvPr>
          <p:cNvSpPr txBox="1"/>
          <p:nvPr/>
        </p:nvSpPr>
        <p:spPr>
          <a:xfrm>
            <a:off x="2843038" y="677247"/>
            <a:ext cx="5586897" cy="4247317"/>
          </a:xfrm>
          <a:prstGeom prst="rect">
            <a:avLst/>
          </a:prstGeom>
          <a:noFill/>
        </p:spPr>
        <p:txBody>
          <a:bodyPr wrap="square" rtlCol="0">
            <a:spAutoFit/>
          </a:bodyPr>
          <a:lstStyle/>
          <a:p>
            <a:pPr marL="342900" indent="-342900">
              <a:buFont typeface="Arial" panose="020B0604020202020204" pitchFamily="34" charset="0"/>
              <a:buChar char="•"/>
            </a:pPr>
            <a:r>
              <a:rPr lang="da-DK" dirty="0">
                <a:latin typeface="Aharoni" panose="02010803020104030203" pitchFamily="2" charset="-79"/>
                <a:cs typeface="Aharoni" panose="02010803020104030203" pitchFamily="2" charset="-79"/>
              </a:rPr>
              <a:t>Anvende samfundsfaglige begreber/teorier (sociologiske, politologiske (herunder også IP på A-niveau) eller økonomiske) i en undersøgelse </a:t>
            </a:r>
            <a:r>
              <a:rPr lang="da-DK" b="1" i="1" dirty="0">
                <a:solidFill>
                  <a:schemeClr val="tx2"/>
                </a:solidFill>
                <a:latin typeface="Aharoni" panose="02010803020104030203" pitchFamily="2" charset="-79"/>
                <a:cs typeface="Aharoni" panose="02010803020104030203" pitchFamily="2" charset="-79"/>
              </a:rPr>
              <a:t>og</a:t>
            </a:r>
          </a:p>
          <a:p>
            <a:pPr marL="342900" indent="-342900">
              <a:buFont typeface="Arial" panose="020B0604020202020204" pitchFamily="34" charset="0"/>
              <a:buChar char="•"/>
            </a:pPr>
            <a:endParaRPr lang="da-DK" b="1" i="1" dirty="0">
              <a:solidFill>
                <a:schemeClr val="tx2"/>
              </a:solidFill>
              <a:latin typeface="Aharoni" panose="02010803020104030203" pitchFamily="2" charset="-79"/>
              <a:cs typeface="Aharoni" panose="02010803020104030203" pitchFamily="2" charset="-79"/>
            </a:endParaRPr>
          </a:p>
          <a:p>
            <a:pPr marL="342900" indent="-342900">
              <a:buFont typeface="Arial" panose="020B0604020202020204" pitchFamily="34" charset="0"/>
              <a:buChar char="•"/>
            </a:pPr>
            <a:r>
              <a:rPr lang="da-DK" dirty="0">
                <a:latin typeface="Aharoni" panose="02010803020104030203" pitchFamily="2" charset="-79"/>
                <a:cs typeface="Aharoni" panose="02010803020104030203" pitchFamily="2" charset="-79"/>
              </a:rPr>
              <a:t>Selv anvende kvantitativ, kvalitativ eller komparativ metode </a:t>
            </a:r>
            <a:r>
              <a:rPr lang="da-DK" b="1" i="1" dirty="0">
                <a:solidFill>
                  <a:schemeClr val="tx2"/>
                </a:solidFill>
                <a:latin typeface="Aharoni" panose="02010803020104030203" pitchFamily="2" charset="-79"/>
                <a:cs typeface="Aharoni" panose="02010803020104030203" pitchFamily="2" charset="-79"/>
              </a:rPr>
              <a:t>eller</a:t>
            </a:r>
          </a:p>
          <a:p>
            <a:pPr marL="342900" indent="-342900">
              <a:buFont typeface="Arial" panose="020B0604020202020204" pitchFamily="34" charset="0"/>
              <a:buChar char="•"/>
            </a:pPr>
            <a:endParaRPr lang="da-DK" dirty="0">
              <a:latin typeface="Aharoni" panose="02010803020104030203" pitchFamily="2" charset="-79"/>
              <a:cs typeface="Aharoni" panose="02010803020104030203" pitchFamily="2" charset="-79"/>
            </a:endParaRPr>
          </a:p>
          <a:p>
            <a:pPr marL="342900" indent="-342900">
              <a:buFont typeface="Arial" panose="020B0604020202020204" pitchFamily="34" charset="0"/>
              <a:buChar char="•"/>
            </a:pPr>
            <a:r>
              <a:rPr lang="da-DK" dirty="0">
                <a:latin typeface="Aharoni" panose="02010803020104030203" pitchFamily="2" charset="-79"/>
                <a:cs typeface="Aharoni" panose="02010803020104030203" pitchFamily="2" charset="-79"/>
              </a:rPr>
              <a:t>Bruge andres anvendelse heraf </a:t>
            </a:r>
            <a:r>
              <a:rPr lang="da-DK" b="1" i="1" dirty="0">
                <a:solidFill>
                  <a:schemeClr val="tx2"/>
                </a:solidFill>
                <a:latin typeface="Aharoni" panose="02010803020104030203" pitchFamily="2" charset="-79"/>
                <a:cs typeface="Aharoni" panose="02010803020104030203" pitchFamily="2" charset="-79"/>
              </a:rPr>
              <a:t>eller</a:t>
            </a:r>
          </a:p>
          <a:p>
            <a:pPr marL="342900" indent="-342900">
              <a:buFont typeface="Arial" panose="020B0604020202020204" pitchFamily="34" charset="0"/>
              <a:buChar char="•"/>
            </a:pPr>
            <a:endParaRPr lang="da-DK" dirty="0">
              <a:latin typeface="Aharoni" panose="02010803020104030203" pitchFamily="2" charset="-79"/>
              <a:cs typeface="Aharoni" panose="02010803020104030203" pitchFamily="2" charset="-79"/>
            </a:endParaRPr>
          </a:p>
          <a:p>
            <a:pPr marL="342900" indent="-342900">
              <a:buFont typeface="Arial" panose="020B0604020202020204" pitchFamily="34" charset="0"/>
              <a:buChar char="•"/>
            </a:pPr>
            <a:r>
              <a:rPr lang="da-DK" dirty="0">
                <a:latin typeface="Aharoni" panose="02010803020104030203" pitchFamily="2" charset="-79"/>
                <a:cs typeface="Aharoni" panose="02010803020104030203" pitchFamily="2" charset="-79"/>
              </a:rPr>
              <a:t>Vide hvordan man kunne bruge metoderne til at undersøge problemstillingen </a:t>
            </a:r>
            <a:r>
              <a:rPr lang="da-DK" b="1" i="1" dirty="0">
                <a:solidFill>
                  <a:schemeClr val="tx2"/>
                </a:solidFill>
                <a:latin typeface="Aharoni" panose="02010803020104030203" pitchFamily="2" charset="-79"/>
                <a:cs typeface="Aharoni" panose="02010803020104030203" pitchFamily="2" charset="-79"/>
              </a:rPr>
              <a:t>samt</a:t>
            </a:r>
          </a:p>
          <a:p>
            <a:pPr marL="342900" indent="-342900">
              <a:buFont typeface="Arial" panose="020B0604020202020204" pitchFamily="34" charset="0"/>
              <a:buChar char="•"/>
            </a:pPr>
            <a:endParaRPr lang="da-DK" b="1" dirty="0">
              <a:solidFill>
                <a:schemeClr val="tx2"/>
              </a:solidFill>
              <a:latin typeface="Aharoni" panose="02010803020104030203" pitchFamily="2" charset="-79"/>
              <a:cs typeface="Aharoni" panose="02010803020104030203" pitchFamily="2" charset="-79"/>
            </a:endParaRPr>
          </a:p>
          <a:p>
            <a:pPr marL="342900" indent="-342900">
              <a:buFont typeface="Arial" panose="020B0604020202020204" pitchFamily="34" charset="0"/>
              <a:buChar char="•"/>
            </a:pPr>
            <a:r>
              <a:rPr lang="da-DK" b="1" dirty="0">
                <a:solidFill>
                  <a:schemeClr val="tx2"/>
                </a:solidFill>
                <a:latin typeface="Aharoni" panose="02010803020104030203" pitchFamily="2" charset="-79"/>
                <a:cs typeface="Aharoni" panose="02010803020104030203" pitchFamily="2" charset="-79"/>
              </a:rPr>
              <a:t>Reflektere</a:t>
            </a:r>
            <a:r>
              <a:rPr lang="da-DK" dirty="0">
                <a:latin typeface="Aharoni" panose="02010803020104030203" pitchFamily="2" charset="-79"/>
                <a:cs typeface="Aharoni" panose="02010803020104030203" pitchFamily="2" charset="-79"/>
              </a:rPr>
              <a:t> over anvendt metode: Muligheder og begrænsninger</a:t>
            </a:r>
          </a:p>
        </p:txBody>
      </p:sp>
    </p:spTree>
    <p:extLst>
      <p:ext uri="{BB962C8B-B14F-4D97-AF65-F5344CB8AC3E}">
        <p14:creationId xmlns:p14="http://schemas.microsoft.com/office/powerpoint/2010/main" val="2726056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randombar(horizontal)">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randombar(horizontal)">
                                      <p:cBhvr>
                                        <p:cTn id="12" dur="5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anim calcmode="lin" valueType="num">
                                      <p:cBhvr additive="base">
                                        <p:cTn id="17"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0">
                                            <p:txEl>
                                              <p:pRg st="6" end="6"/>
                                            </p:txEl>
                                          </p:spTgt>
                                        </p:tgtEl>
                                        <p:attrNameLst>
                                          <p:attrName>style.visibility</p:attrName>
                                        </p:attrNameLst>
                                      </p:cBhvr>
                                      <p:to>
                                        <p:strVal val="visible"/>
                                      </p:to>
                                    </p:set>
                                    <p:anim calcmode="lin" valueType="num">
                                      <p:cBhvr additive="base">
                                        <p:cTn id="23"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0">
                                            <p:txEl>
                                              <p:pRg st="8" end="8"/>
                                            </p:txEl>
                                          </p:spTgt>
                                        </p:tgtEl>
                                        <p:attrNameLst>
                                          <p:attrName>style.visibility</p:attrName>
                                        </p:attrNameLst>
                                      </p:cBhvr>
                                      <p:to>
                                        <p:strVal val="visible"/>
                                      </p:to>
                                    </p:set>
                                    <p:anim calcmode="lin" valueType="num">
                                      <p:cBhvr additive="base">
                                        <p:cTn id="29"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extLst>
              <p:ext uri="{D42A27DB-BD31-4B8C-83A1-F6EECF244321}">
                <p14:modId xmlns:p14="http://schemas.microsoft.com/office/powerpoint/2010/main" val="1137606453"/>
              </p:ext>
            </p:extLst>
          </p:nvPr>
        </p:nvGraphicFramePr>
        <p:xfrm>
          <a:off x="209383" y="724566"/>
          <a:ext cx="2346393" cy="1421956"/>
        </p:xfrm>
        <a:graphic>
          <a:graphicData uri="http://schemas.openxmlformats.org/drawingml/2006/table">
            <a:tbl>
              <a:tblPr firstRow="1" bandRow="1">
                <a:tableStyleId>{21E4AEA4-8DFA-4A89-87EB-49C32662AFE0}</a:tableStyleId>
              </a:tblPr>
              <a:tblGrid>
                <a:gridCol w="2346393">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1077" y="1059582"/>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2.2</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Det metodiske </a:t>
            </a:r>
          </a:p>
        </p:txBody>
      </p:sp>
      <p:sp>
        <p:nvSpPr>
          <p:cNvPr id="10" name="Tekstfelt 9">
            <a:extLst>
              <a:ext uri="{FF2B5EF4-FFF2-40B4-BE49-F238E27FC236}">
                <a16:creationId xmlns:a16="http://schemas.microsoft.com/office/drawing/2014/main" id="{7AC257C8-B102-2A4E-800B-023F6F3690ED}"/>
              </a:ext>
            </a:extLst>
          </p:cNvPr>
          <p:cNvSpPr txBox="1"/>
          <p:nvPr/>
        </p:nvSpPr>
        <p:spPr>
          <a:xfrm>
            <a:off x="3017551" y="807512"/>
            <a:ext cx="5442881" cy="4431983"/>
          </a:xfrm>
          <a:prstGeom prst="rect">
            <a:avLst/>
          </a:prstGeom>
          <a:noFill/>
        </p:spPr>
        <p:txBody>
          <a:bodyPr wrap="square" rtlCol="0">
            <a:spAutoFit/>
          </a:bodyPr>
          <a:lstStyle/>
          <a:p>
            <a:r>
              <a:rPr lang="da-DK" sz="1600" b="1" dirty="0">
                <a:latin typeface="Aharoni" panose="02010803020104030203" pitchFamily="2" charset="-79"/>
                <a:cs typeface="Aharoni" panose="02010803020104030203" pitchFamily="2" charset="-79"/>
              </a:rPr>
              <a:t>Kvantitative</a:t>
            </a:r>
          </a:p>
          <a:p>
            <a:pPr marL="742950" lvl="1" indent="-285750">
              <a:buFont typeface="Arial" panose="020B0604020202020204" pitchFamily="34" charset="0"/>
              <a:buChar char="•"/>
            </a:pPr>
            <a:r>
              <a:rPr lang="da-DK" sz="1600" b="1" dirty="0">
                <a:latin typeface="Aharoni" panose="02010803020104030203" pitchFamily="2" charset="-79"/>
                <a:cs typeface="Aharoni" panose="02010803020104030203" pitchFamily="2" charset="-79"/>
              </a:rPr>
              <a:t>Spørgeskemaer</a:t>
            </a:r>
          </a:p>
          <a:p>
            <a:pPr marL="742950" lvl="1" indent="-285750">
              <a:buFont typeface="Arial" panose="020B0604020202020204" pitchFamily="34" charset="0"/>
              <a:buChar char="•"/>
            </a:pPr>
            <a:r>
              <a:rPr lang="da-DK" sz="1600" b="1" dirty="0">
                <a:latin typeface="Aharoni" panose="02010803020104030203" pitchFamily="2" charset="-79"/>
                <a:cs typeface="Aharoni" panose="02010803020104030203" pitchFamily="2" charset="-79"/>
              </a:rPr>
              <a:t>Statistikker på baggrund af registerdata</a:t>
            </a:r>
          </a:p>
          <a:p>
            <a:pPr lvl="1"/>
            <a:endParaRPr lang="da-DK" sz="1600" dirty="0">
              <a:latin typeface="Aharoni" panose="02010803020104030203" pitchFamily="2" charset="-79"/>
              <a:cs typeface="Aharoni" panose="02010803020104030203" pitchFamily="2" charset="-79"/>
            </a:endParaRPr>
          </a:p>
          <a:p>
            <a:r>
              <a:rPr lang="da-DK" sz="1600" b="1" dirty="0">
                <a:latin typeface="Aharoni" panose="02010803020104030203" pitchFamily="2" charset="-79"/>
                <a:cs typeface="Aharoni" panose="02010803020104030203" pitchFamily="2" charset="-79"/>
              </a:rPr>
              <a:t>Kvalitative</a:t>
            </a:r>
          </a:p>
          <a:p>
            <a:pPr marL="742950" lvl="1" indent="-285750">
              <a:buFont typeface="Arial" panose="020B0604020202020204" pitchFamily="34" charset="0"/>
              <a:buChar char="•"/>
            </a:pPr>
            <a:r>
              <a:rPr lang="da-DK" sz="1600" dirty="0">
                <a:latin typeface="Aharoni" panose="02010803020104030203" pitchFamily="2" charset="-79"/>
                <a:cs typeface="Aharoni" panose="02010803020104030203" pitchFamily="2" charset="-79"/>
              </a:rPr>
              <a:t>Interviews (strukturerede, semistrukturerede, fokusgruppe)</a:t>
            </a:r>
          </a:p>
          <a:p>
            <a:pPr marL="742950" lvl="1" indent="-285750">
              <a:buFont typeface="Arial" panose="020B0604020202020204" pitchFamily="34" charset="0"/>
              <a:buChar char="•"/>
            </a:pPr>
            <a:r>
              <a:rPr lang="da-DK" sz="1600" dirty="0">
                <a:latin typeface="Aharoni" panose="02010803020104030203" pitchFamily="2" charset="-79"/>
                <a:cs typeface="Aharoni" panose="02010803020104030203" pitchFamily="2" charset="-79"/>
              </a:rPr>
              <a:t>Observationer</a:t>
            </a:r>
          </a:p>
          <a:p>
            <a:pPr lvl="1"/>
            <a:endParaRPr lang="da-DK" sz="1600" dirty="0">
              <a:latin typeface="Aharoni" panose="02010803020104030203" pitchFamily="2" charset="-79"/>
              <a:cs typeface="Aharoni" panose="02010803020104030203" pitchFamily="2" charset="-79"/>
            </a:endParaRPr>
          </a:p>
          <a:p>
            <a:r>
              <a:rPr lang="da-DK" sz="1600" b="1" dirty="0">
                <a:latin typeface="Aharoni" panose="02010803020104030203" pitchFamily="2" charset="-79"/>
                <a:cs typeface="Aharoni" panose="02010803020104030203" pitchFamily="2" charset="-79"/>
              </a:rPr>
              <a:t>Komparative</a:t>
            </a:r>
          </a:p>
          <a:p>
            <a:pPr marL="742950" lvl="1" indent="-285750">
              <a:buFont typeface="Arial" panose="020B0604020202020204" pitchFamily="34" charset="0"/>
              <a:buChar char="•"/>
            </a:pPr>
            <a:r>
              <a:rPr lang="da-DK" sz="1600" dirty="0">
                <a:latin typeface="Aharoni" panose="02010803020104030203" pitchFamily="2" charset="-79"/>
                <a:cs typeface="Aharoni" panose="02010803020104030203" pitchFamily="2" charset="-79"/>
              </a:rPr>
              <a:t>Most </a:t>
            </a:r>
            <a:r>
              <a:rPr lang="da-DK" sz="1600" dirty="0" err="1">
                <a:latin typeface="Aharoni" panose="02010803020104030203" pitchFamily="2" charset="-79"/>
                <a:cs typeface="Aharoni" panose="02010803020104030203" pitchFamily="2" charset="-79"/>
              </a:rPr>
              <a:t>similar</a:t>
            </a:r>
            <a:r>
              <a:rPr lang="da-DK" sz="1600" dirty="0">
                <a:latin typeface="Aharoni" panose="02010803020104030203" pitchFamily="2" charset="-79"/>
                <a:cs typeface="Aharoni" panose="02010803020104030203" pitchFamily="2" charset="-79"/>
              </a:rPr>
              <a:t> </a:t>
            </a:r>
            <a:r>
              <a:rPr lang="da-DK" sz="1600" dirty="0">
                <a:latin typeface="Aharoni" panose="02010803020104030203" pitchFamily="2" charset="-79"/>
                <a:cs typeface="Aharoni" panose="02010803020104030203" pitchFamily="2" charset="-79"/>
                <a:sym typeface="Wingdings" panose="05000000000000000000" pitchFamily="2" charset="2"/>
              </a:rPr>
              <a:t> Find forskelle</a:t>
            </a:r>
          </a:p>
          <a:p>
            <a:pPr marL="742950" lvl="1" indent="-285750">
              <a:buFont typeface="Arial" panose="020B0604020202020204" pitchFamily="34" charset="0"/>
              <a:buChar char="•"/>
            </a:pPr>
            <a:r>
              <a:rPr lang="da-DK" sz="1600" dirty="0">
                <a:latin typeface="Aharoni" panose="02010803020104030203" pitchFamily="2" charset="-79"/>
                <a:cs typeface="Aharoni" panose="02010803020104030203" pitchFamily="2" charset="-79"/>
                <a:sym typeface="Wingdings" panose="05000000000000000000" pitchFamily="2" charset="2"/>
              </a:rPr>
              <a:t>Most </a:t>
            </a:r>
            <a:r>
              <a:rPr lang="da-DK" sz="1600" dirty="0" err="1">
                <a:latin typeface="Aharoni" panose="02010803020104030203" pitchFamily="2" charset="-79"/>
                <a:cs typeface="Aharoni" panose="02010803020104030203" pitchFamily="2" charset="-79"/>
                <a:sym typeface="Wingdings" panose="05000000000000000000" pitchFamily="2" charset="2"/>
              </a:rPr>
              <a:t>different</a:t>
            </a:r>
            <a:r>
              <a:rPr lang="da-DK" sz="1600" dirty="0">
                <a:latin typeface="Aharoni" panose="02010803020104030203" pitchFamily="2" charset="-79"/>
                <a:cs typeface="Aharoni" panose="02010803020104030203" pitchFamily="2" charset="-79"/>
                <a:sym typeface="Wingdings" panose="05000000000000000000" pitchFamily="2" charset="2"/>
              </a:rPr>
              <a:t>  Find ligheder</a:t>
            </a:r>
          </a:p>
          <a:p>
            <a:pPr lvl="1"/>
            <a:endParaRPr lang="da-DK" sz="1600" b="1" dirty="0">
              <a:latin typeface="Aharoni" panose="02010803020104030203" pitchFamily="2" charset="-79"/>
              <a:cs typeface="Aharoni" panose="02010803020104030203" pitchFamily="2" charset="-79"/>
              <a:sym typeface="Wingdings" panose="05000000000000000000" pitchFamily="2" charset="2"/>
            </a:endParaRPr>
          </a:p>
          <a:p>
            <a:r>
              <a:rPr lang="da-DK" sz="1600" b="1" dirty="0">
                <a:latin typeface="Aharoni" panose="02010803020104030203" pitchFamily="2" charset="-79"/>
                <a:cs typeface="Aharoni" panose="02010803020104030203" pitchFamily="2" charset="-79"/>
                <a:sym typeface="Wingdings" panose="05000000000000000000" pitchFamily="2" charset="2"/>
              </a:rPr>
              <a:t>Andet</a:t>
            </a:r>
          </a:p>
          <a:p>
            <a:pPr marL="742950" lvl="1" indent="-285750">
              <a:buFont typeface="Arial" panose="020B0604020202020204" pitchFamily="34" charset="0"/>
              <a:buChar char="•"/>
            </a:pPr>
            <a:r>
              <a:rPr lang="da-DK" sz="1600" dirty="0">
                <a:latin typeface="Aharoni" panose="02010803020104030203" pitchFamily="2" charset="-79"/>
                <a:cs typeface="Aharoni" panose="02010803020104030203" pitchFamily="2" charset="-79"/>
                <a:sym typeface="Wingdings" panose="05000000000000000000" pitchFamily="2" charset="2"/>
              </a:rPr>
              <a:t>Diskursanalyse</a:t>
            </a:r>
          </a:p>
          <a:p>
            <a:pPr marL="742950" lvl="1" indent="-285750">
              <a:buFont typeface="Arial" panose="020B0604020202020204" pitchFamily="34" charset="0"/>
              <a:buChar char="•"/>
            </a:pPr>
            <a:r>
              <a:rPr lang="da-DK" sz="1600" dirty="0">
                <a:latin typeface="Aharoni" panose="02010803020104030203" pitchFamily="2" charset="-79"/>
                <a:cs typeface="Aharoni" panose="02010803020104030203" pitchFamily="2" charset="-79"/>
                <a:sym typeface="Wingdings" panose="05000000000000000000" pitchFamily="2" charset="2"/>
              </a:rPr>
              <a:t>Brug af teorier/begreber</a:t>
            </a:r>
            <a:endParaRPr lang="da-DK" sz="1600" dirty="0">
              <a:latin typeface="Aharoni" panose="02010803020104030203" pitchFamily="2" charset="-79"/>
              <a:cs typeface="Aharoni" panose="02010803020104030203" pitchFamily="2" charset="-79"/>
            </a:endParaRPr>
          </a:p>
          <a:p>
            <a:endParaRPr lang="da-DK" sz="2000" dirty="0">
              <a:latin typeface="Lato Black" panose="020F0A02020204030203"/>
            </a:endParaRPr>
          </a:p>
        </p:txBody>
      </p:sp>
    </p:spTree>
    <p:extLst>
      <p:ext uri="{BB962C8B-B14F-4D97-AF65-F5344CB8AC3E}">
        <p14:creationId xmlns:p14="http://schemas.microsoft.com/office/powerpoint/2010/main" val="183981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anim calcmode="lin" valueType="num">
                                      <p:cBhvr additive="base">
                                        <p:cTn id="11"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anim calcmode="lin" valueType="num">
                                      <p:cBhvr additive="base">
                                        <p:cTn id="15"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0">
                                            <p:txEl>
                                              <p:pRg st="4" end="4"/>
                                            </p:txEl>
                                          </p:spTgt>
                                        </p:tgtEl>
                                        <p:attrNameLst>
                                          <p:attrName>style.visibility</p:attrName>
                                        </p:attrNameLst>
                                      </p:cBhvr>
                                      <p:to>
                                        <p:strVal val="visible"/>
                                      </p:to>
                                    </p:set>
                                    <p:anim calcmode="lin" valueType="num">
                                      <p:cBhvr additive="base">
                                        <p:cTn id="21"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0">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0">
                                            <p:txEl>
                                              <p:pRg st="5" end="5"/>
                                            </p:txEl>
                                          </p:spTgt>
                                        </p:tgtEl>
                                        <p:attrNameLst>
                                          <p:attrName>style.visibility</p:attrName>
                                        </p:attrNameLst>
                                      </p:cBhvr>
                                      <p:to>
                                        <p:strVal val="visible"/>
                                      </p:to>
                                    </p:set>
                                    <p:anim calcmode="lin" valueType="num">
                                      <p:cBhvr additive="base">
                                        <p:cTn id="25"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0">
                                            <p:txEl>
                                              <p:pRg st="6" end="6"/>
                                            </p:txEl>
                                          </p:spTgt>
                                        </p:tgtEl>
                                        <p:attrNameLst>
                                          <p:attrName>style.visibility</p:attrName>
                                        </p:attrNameLst>
                                      </p:cBhvr>
                                      <p:to>
                                        <p:strVal val="visible"/>
                                      </p:to>
                                    </p:set>
                                    <p:anim calcmode="lin" valueType="num">
                                      <p:cBhvr additive="base">
                                        <p:cTn id="29"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0">
                                            <p:txEl>
                                              <p:pRg st="8" end="8"/>
                                            </p:txEl>
                                          </p:spTgt>
                                        </p:tgtEl>
                                        <p:attrNameLst>
                                          <p:attrName>style.visibility</p:attrName>
                                        </p:attrNameLst>
                                      </p:cBhvr>
                                      <p:to>
                                        <p:strVal val="visible"/>
                                      </p:to>
                                    </p:set>
                                    <p:anim calcmode="lin" valueType="num">
                                      <p:cBhvr additive="base">
                                        <p:cTn id="35"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0">
                                            <p:txEl>
                                              <p:pRg st="9" end="9"/>
                                            </p:txEl>
                                          </p:spTgt>
                                        </p:tgtEl>
                                        <p:attrNameLst>
                                          <p:attrName>style.visibility</p:attrName>
                                        </p:attrNameLst>
                                      </p:cBhvr>
                                      <p:to>
                                        <p:strVal val="visible"/>
                                      </p:to>
                                    </p:set>
                                    <p:anim calcmode="lin" valueType="num">
                                      <p:cBhvr additive="base">
                                        <p:cTn id="39"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0">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0">
                                            <p:txEl>
                                              <p:pRg st="10" end="10"/>
                                            </p:txEl>
                                          </p:spTgt>
                                        </p:tgtEl>
                                        <p:attrNameLst>
                                          <p:attrName>style.visibility</p:attrName>
                                        </p:attrNameLst>
                                      </p:cBhvr>
                                      <p:to>
                                        <p:strVal val="visible"/>
                                      </p:to>
                                    </p:set>
                                    <p:anim calcmode="lin" valueType="num">
                                      <p:cBhvr additive="base">
                                        <p:cTn id="43" dur="500" fill="hold"/>
                                        <p:tgtEl>
                                          <p:spTgt spid="10">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0">
                                            <p:txEl>
                                              <p:pRg st="12" end="12"/>
                                            </p:txEl>
                                          </p:spTgt>
                                        </p:tgtEl>
                                        <p:attrNameLst>
                                          <p:attrName>style.visibility</p:attrName>
                                        </p:attrNameLst>
                                      </p:cBhvr>
                                      <p:to>
                                        <p:strVal val="visible"/>
                                      </p:to>
                                    </p:set>
                                    <p:anim calcmode="lin" valueType="num">
                                      <p:cBhvr additive="base">
                                        <p:cTn id="49" dur="500" fill="hold"/>
                                        <p:tgtEl>
                                          <p:spTgt spid="10">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txEl>
                                              <p:pRg st="12" end="12"/>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10">
                                            <p:txEl>
                                              <p:pRg st="13" end="13"/>
                                            </p:txEl>
                                          </p:spTgt>
                                        </p:tgtEl>
                                        <p:attrNameLst>
                                          <p:attrName>style.visibility</p:attrName>
                                        </p:attrNameLst>
                                      </p:cBhvr>
                                      <p:to>
                                        <p:strVal val="visible"/>
                                      </p:to>
                                    </p:set>
                                    <p:anim calcmode="lin" valueType="num">
                                      <p:cBhvr additive="base">
                                        <p:cTn id="53" dur="500" fill="hold"/>
                                        <p:tgtEl>
                                          <p:spTgt spid="10">
                                            <p:txEl>
                                              <p:pRg st="13" end="13"/>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0">
                                            <p:txEl>
                                              <p:pRg st="13" end="13"/>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10">
                                            <p:txEl>
                                              <p:pRg st="14" end="14"/>
                                            </p:txEl>
                                          </p:spTgt>
                                        </p:tgtEl>
                                        <p:attrNameLst>
                                          <p:attrName>style.visibility</p:attrName>
                                        </p:attrNameLst>
                                      </p:cBhvr>
                                      <p:to>
                                        <p:strVal val="visible"/>
                                      </p:to>
                                    </p:set>
                                    <p:anim calcmode="lin" valueType="num">
                                      <p:cBhvr additive="base">
                                        <p:cTn id="57" dur="500" fill="hold"/>
                                        <p:tgtEl>
                                          <p:spTgt spid="10">
                                            <p:txEl>
                                              <p:pRg st="14" end="14"/>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0">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31060"/>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7765">
                <a:tc>
                  <a:txBody>
                    <a:bodyPr/>
                    <a:lstStyle/>
                    <a:p>
                      <a:r>
                        <a:rPr lang="da-DK" sz="1100" dirty="0"/>
                        <a:t>Hvad er kravene i SRP? </a:t>
                      </a:r>
                    </a:p>
                  </a:txBody>
                  <a:tcPr/>
                </a:tc>
                <a:extLst>
                  <a:ext uri="{0D108BD9-81ED-4DB2-BD59-A6C34878D82A}">
                    <a16:rowId xmlns:a16="http://schemas.microsoft.com/office/drawing/2014/main" val="1810310298"/>
                  </a:ext>
                </a:extLst>
              </a:tr>
              <a:tr h="357765">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7765">
                <a:tc>
                  <a:txBody>
                    <a:bodyPr/>
                    <a:lstStyle/>
                    <a:p>
                      <a:r>
                        <a:rPr lang="da-DK" sz="1100" dirty="0"/>
                        <a:t>Udpluk af SRP ideer</a:t>
                      </a:r>
                    </a:p>
                  </a:txBody>
                  <a:tcPr/>
                </a:tc>
                <a:extLst>
                  <a:ext uri="{0D108BD9-81ED-4DB2-BD59-A6C34878D82A}">
                    <a16:rowId xmlns:a16="http://schemas.microsoft.com/office/drawing/2014/main" val="3500903950"/>
                  </a:ext>
                </a:extLst>
              </a:tr>
              <a:tr h="357765">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9534" y="98757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2.3</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Det metodiske </a:t>
            </a:r>
          </a:p>
        </p:txBody>
      </p:sp>
      <p:sp>
        <p:nvSpPr>
          <p:cNvPr id="10" name="Tekstfelt 9">
            <a:extLst>
              <a:ext uri="{FF2B5EF4-FFF2-40B4-BE49-F238E27FC236}">
                <a16:creationId xmlns:a16="http://schemas.microsoft.com/office/drawing/2014/main" id="{7AC257C8-B102-2A4E-800B-023F6F3690ED}"/>
              </a:ext>
            </a:extLst>
          </p:cNvPr>
          <p:cNvSpPr txBox="1"/>
          <p:nvPr/>
        </p:nvSpPr>
        <p:spPr>
          <a:xfrm>
            <a:off x="2843038" y="1440096"/>
            <a:ext cx="5586897" cy="2031325"/>
          </a:xfrm>
          <a:prstGeom prst="rect">
            <a:avLst/>
          </a:prstGeom>
          <a:noFill/>
        </p:spPr>
        <p:txBody>
          <a:bodyPr wrap="square" rtlCol="0">
            <a:spAutoFit/>
          </a:bodyPr>
          <a:lstStyle/>
          <a:p>
            <a:pPr marL="342900" indent="-342900">
              <a:buFont typeface="Arial" panose="020B0604020202020204" pitchFamily="34" charset="0"/>
              <a:buChar char="•"/>
            </a:pPr>
            <a:r>
              <a:rPr lang="da-DK" b="1" dirty="0">
                <a:solidFill>
                  <a:schemeClr val="tx2"/>
                </a:solidFill>
                <a:latin typeface="Aharoni" panose="02010803020104030203" pitchFamily="2" charset="-79"/>
                <a:cs typeface="Aharoni" panose="02010803020104030203" pitchFamily="2" charset="-79"/>
              </a:rPr>
              <a:t>Aktualitetskrav: </a:t>
            </a:r>
            <a:r>
              <a:rPr lang="da-DK" dirty="0">
                <a:latin typeface="Aharoni" panose="02010803020104030203" pitchFamily="2" charset="-79"/>
                <a:cs typeface="Aharoni" panose="02010803020104030203" pitchFamily="2" charset="-79"/>
              </a:rPr>
              <a:t>Der skal som minimum være en perspektivering til nutiden.</a:t>
            </a:r>
          </a:p>
          <a:p>
            <a:pPr marL="342900" indent="-342900">
              <a:buFont typeface="Arial" panose="020B0604020202020204" pitchFamily="34" charset="0"/>
              <a:buChar char="•"/>
            </a:pPr>
            <a:endParaRPr lang="da-DK" dirty="0">
              <a:latin typeface="Aharoni" panose="02010803020104030203" pitchFamily="2" charset="-79"/>
              <a:cs typeface="Aharoni" panose="02010803020104030203" pitchFamily="2" charset="-79"/>
            </a:endParaRPr>
          </a:p>
          <a:p>
            <a:pPr marL="342900" indent="-342900">
              <a:buFont typeface="Arial" panose="020B0604020202020204" pitchFamily="34" charset="0"/>
              <a:buChar char="•"/>
            </a:pPr>
            <a:endParaRPr lang="da-DK" dirty="0">
              <a:latin typeface="Aharoni" panose="02010803020104030203" pitchFamily="2" charset="-79"/>
              <a:cs typeface="Aharoni" panose="02010803020104030203" pitchFamily="2" charset="-79"/>
            </a:endParaRPr>
          </a:p>
          <a:p>
            <a:pPr marL="342900" indent="-342900">
              <a:buFont typeface="Arial" panose="020B0604020202020204" pitchFamily="34" charset="0"/>
              <a:buChar char="•"/>
            </a:pPr>
            <a:r>
              <a:rPr lang="da-DK" b="1" dirty="0">
                <a:solidFill>
                  <a:schemeClr val="tx2"/>
                </a:solidFill>
                <a:latin typeface="Aharoni" panose="02010803020104030203" pitchFamily="2" charset="-79"/>
                <a:cs typeface="Aharoni" panose="02010803020104030203" pitchFamily="2" charset="-79"/>
              </a:rPr>
              <a:t>Empiri-kravet: </a:t>
            </a:r>
            <a:r>
              <a:rPr lang="da-DK" dirty="0">
                <a:latin typeface="Aharoni" panose="02010803020104030203" pitchFamily="2" charset="-79"/>
                <a:cs typeface="Aharoni" panose="02010803020104030203" pitchFamily="2" charset="-79"/>
              </a:rPr>
              <a:t>Litteratur(i form af fx grundbogsmateriale) må ikke bruges som (eneste) samfundsfaglige empiri. </a:t>
            </a:r>
          </a:p>
        </p:txBody>
      </p:sp>
    </p:spTree>
    <p:extLst>
      <p:ext uri="{BB962C8B-B14F-4D97-AF65-F5344CB8AC3E}">
        <p14:creationId xmlns:p14="http://schemas.microsoft.com/office/powerpoint/2010/main" val="14563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3" end="3"/>
                                            </p:txEl>
                                          </p:spTgt>
                                        </p:tgtEl>
                                        <p:attrNameLst>
                                          <p:attrName>style.visibility</p:attrName>
                                        </p:attrNameLst>
                                      </p:cBhvr>
                                      <p:to>
                                        <p:strVal val="visible"/>
                                      </p:to>
                                    </p:set>
                                    <p:anim calcmode="lin" valueType="num">
                                      <p:cBhvr additive="base">
                                        <p:cTn id="13"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extLst>
              <p:ext uri="{D42A27DB-BD31-4B8C-83A1-F6EECF244321}">
                <p14:modId xmlns:p14="http://schemas.microsoft.com/office/powerpoint/2010/main" val="3747914418"/>
              </p:ext>
            </p:extLst>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6136"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3.1</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 SA/DA</a:t>
            </a:r>
          </a:p>
        </p:txBody>
      </p:sp>
      <p:sp>
        <p:nvSpPr>
          <p:cNvPr id="10" name="Tekstfelt 9">
            <a:extLst>
              <a:ext uri="{FF2B5EF4-FFF2-40B4-BE49-F238E27FC236}">
                <a16:creationId xmlns:a16="http://schemas.microsoft.com/office/drawing/2014/main" id="{7AC257C8-B102-2A4E-800B-023F6F3690ED}"/>
              </a:ext>
            </a:extLst>
          </p:cNvPr>
          <p:cNvSpPr txBox="1"/>
          <p:nvPr/>
        </p:nvSpPr>
        <p:spPr>
          <a:xfrm>
            <a:off x="3017551" y="724566"/>
            <a:ext cx="5442881" cy="4524315"/>
          </a:xfrm>
          <a:prstGeom prst="rect">
            <a:avLst/>
          </a:prstGeom>
          <a:noFill/>
        </p:spPr>
        <p:txBody>
          <a:bodyPr wrap="square" rtlCol="0">
            <a:spAutoFit/>
          </a:bodyPr>
          <a:lstStyle/>
          <a:p>
            <a:r>
              <a:rPr lang="da-DK" sz="1600" dirty="0">
                <a:latin typeface="Aharoni" panose="02010803020104030203" pitchFamily="2" charset="-79"/>
                <a:cs typeface="Aharoni" panose="02010803020104030203" pitchFamily="2" charset="-79"/>
              </a:rPr>
              <a:t>I denne kobling bruges samfundsfag til at forklare/perspektivere resultater af en danskfaglig analyse af fx noveller, romaner, digte, taler, film </a:t>
            </a:r>
            <a:r>
              <a:rPr lang="da-DK" sz="1600" dirty="0" err="1">
                <a:latin typeface="Aharoni" panose="02010803020104030203" pitchFamily="2" charset="-79"/>
                <a:cs typeface="Aharoni" panose="02010803020104030203" pitchFamily="2" charset="-79"/>
              </a:rPr>
              <a:t>o.lign</a:t>
            </a:r>
            <a:r>
              <a:rPr lang="da-DK" sz="1600" dirty="0">
                <a:latin typeface="Aharoni" panose="02010803020104030203" pitchFamily="2" charset="-79"/>
                <a:cs typeface="Aharoni" panose="02010803020104030203" pitchFamily="2" charset="-79"/>
              </a:rPr>
              <a:t>.</a:t>
            </a:r>
          </a:p>
          <a:p>
            <a:endParaRPr lang="da-DK" dirty="0">
              <a:latin typeface="Aharoni" panose="02010803020104030203" pitchFamily="2" charset="-79"/>
              <a:cs typeface="Aharoni" panose="02010803020104030203" pitchFamily="2" charset="-79"/>
            </a:endParaRPr>
          </a:p>
          <a:p>
            <a:r>
              <a:rPr lang="da-DK" sz="1600" b="1" i="1" dirty="0">
                <a:latin typeface="Aharoni" panose="02010803020104030203" pitchFamily="2" charset="-79"/>
                <a:cs typeface="Aharoni" panose="02010803020104030203" pitchFamily="2" charset="-79"/>
              </a:rPr>
              <a:t>Eksempler på emner:</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Bandekriminalitet </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Præsentationen af </a:t>
            </a:r>
            <a:r>
              <a:rPr lang="da-DK" sz="1400" dirty="0" err="1">
                <a:latin typeface="Aharoni" panose="02010803020104030203" pitchFamily="2" charset="-79"/>
                <a:cs typeface="Aharoni" panose="02010803020104030203" pitchFamily="2" charset="-79"/>
              </a:rPr>
              <a:t>bandepakker</a:t>
            </a:r>
            <a:endParaRPr lang="da-DK" sz="1400" dirty="0">
              <a:latin typeface="Aharoni" panose="02010803020104030203" pitchFamily="2" charset="-79"/>
              <a:cs typeface="Aharoni" panose="02010803020104030203" pitchFamily="2" charset="-79"/>
            </a:endParaRP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Hvorfor bliver man bandemedlem?</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Afstemningen til afskaffelse af EU’s forsvarsforbehold</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Diskussionen for/imod nødvendigheden af afskaffelsen</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Identitetsdannelse i det senmoderne samfund</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Unges mistrivsel</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Sociale medier og selviscenesættelse</a:t>
            </a: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Social arv og mønsterbrud. </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Hvordan påvirker det individet at vokse op i en familie i laveste socialklasser</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Social ulighed</a:t>
            </a:r>
          </a:p>
        </p:txBody>
      </p:sp>
    </p:spTree>
    <p:extLst>
      <p:ext uri="{BB962C8B-B14F-4D97-AF65-F5344CB8AC3E}">
        <p14:creationId xmlns:p14="http://schemas.microsoft.com/office/powerpoint/2010/main" val="310348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 calcmode="lin" valueType="num">
                                      <p:cBhvr additive="base">
                                        <p:cTn id="7"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3" end="3"/>
                                            </p:txEl>
                                          </p:spTgt>
                                        </p:tgtEl>
                                        <p:attrNameLst>
                                          <p:attrName>style.visibility</p:attrName>
                                        </p:attrNameLst>
                                      </p:cBhvr>
                                      <p:to>
                                        <p:strVal val="visible"/>
                                      </p:to>
                                    </p:set>
                                    <p:anim calcmode="lin" valueType="num">
                                      <p:cBhvr additive="base">
                                        <p:cTn id="13"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anim calcmode="lin" valueType="num">
                                      <p:cBhvr additive="base">
                                        <p:cTn id="19"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5" end="5"/>
                                            </p:txEl>
                                          </p:spTgt>
                                        </p:tgtEl>
                                        <p:attrNameLst>
                                          <p:attrName>style.visibility</p:attrName>
                                        </p:attrNameLst>
                                      </p:cBhvr>
                                      <p:to>
                                        <p:strVal val="visible"/>
                                      </p:to>
                                    </p:set>
                                    <p:anim calcmode="lin" valueType="num">
                                      <p:cBhvr additive="base">
                                        <p:cTn id="25"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
                                            <p:txEl>
                                              <p:pRg st="6" end="6"/>
                                            </p:txEl>
                                          </p:spTgt>
                                        </p:tgtEl>
                                        <p:attrNameLst>
                                          <p:attrName>style.visibility</p:attrName>
                                        </p:attrNameLst>
                                      </p:cBhvr>
                                      <p:to>
                                        <p:strVal val="visible"/>
                                      </p:to>
                                    </p:set>
                                    <p:anim calcmode="lin" valueType="num">
                                      <p:cBhvr additive="base">
                                        <p:cTn id="31"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7" end="7"/>
                                            </p:txEl>
                                          </p:spTgt>
                                        </p:tgtEl>
                                        <p:attrNameLst>
                                          <p:attrName>style.visibility</p:attrName>
                                        </p:attrNameLst>
                                      </p:cBhvr>
                                      <p:to>
                                        <p:strVal val="visible"/>
                                      </p:to>
                                    </p:set>
                                    <p:anim calcmode="lin" valueType="num">
                                      <p:cBhvr additive="base">
                                        <p:cTn id="37" dur="500" fill="hold"/>
                                        <p:tgtEl>
                                          <p:spTgt spid="10">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0">
                                            <p:txEl>
                                              <p:pRg st="8" end="8"/>
                                            </p:txEl>
                                          </p:spTgt>
                                        </p:tgtEl>
                                        <p:attrNameLst>
                                          <p:attrName>style.visibility</p:attrName>
                                        </p:attrNameLst>
                                      </p:cBhvr>
                                      <p:to>
                                        <p:strVal val="visible"/>
                                      </p:to>
                                    </p:set>
                                    <p:anim calcmode="lin" valueType="num">
                                      <p:cBhvr additive="base">
                                        <p:cTn id="41"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0">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0">
                                            <p:txEl>
                                              <p:pRg st="9" end="9"/>
                                            </p:txEl>
                                          </p:spTgt>
                                        </p:tgtEl>
                                        <p:attrNameLst>
                                          <p:attrName>style.visibility</p:attrName>
                                        </p:attrNameLst>
                                      </p:cBhvr>
                                      <p:to>
                                        <p:strVal val="visible"/>
                                      </p:to>
                                    </p:set>
                                    <p:anim calcmode="lin" valueType="num">
                                      <p:cBhvr additive="base">
                                        <p:cTn id="45"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0">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10">
                                            <p:txEl>
                                              <p:pRg st="10" end="10"/>
                                            </p:txEl>
                                          </p:spTgt>
                                        </p:tgtEl>
                                        <p:attrNameLst>
                                          <p:attrName>style.visibility</p:attrName>
                                        </p:attrNameLst>
                                      </p:cBhvr>
                                      <p:to>
                                        <p:strVal val="visible"/>
                                      </p:to>
                                    </p:set>
                                    <p:anim calcmode="lin" valueType="num">
                                      <p:cBhvr additive="base">
                                        <p:cTn id="49" dur="500" fill="hold"/>
                                        <p:tgtEl>
                                          <p:spTgt spid="10">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txEl>
                                              <p:pRg st="10" end="10"/>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10">
                                            <p:txEl>
                                              <p:pRg st="11" end="11"/>
                                            </p:txEl>
                                          </p:spTgt>
                                        </p:tgtEl>
                                        <p:attrNameLst>
                                          <p:attrName>style.visibility</p:attrName>
                                        </p:attrNameLst>
                                      </p:cBhvr>
                                      <p:to>
                                        <p:strVal val="visible"/>
                                      </p:to>
                                    </p:set>
                                    <p:anim calcmode="lin" valueType="num">
                                      <p:cBhvr additive="base">
                                        <p:cTn id="53" dur="500" fill="hold"/>
                                        <p:tgtEl>
                                          <p:spTgt spid="10">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0">
                                            <p:txEl>
                                              <p:pRg st="11" end="11"/>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10">
                                            <p:txEl>
                                              <p:pRg st="12" end="12"/>
                                            </p:txEl>
                                          </p:spTgt>
                                        </p:tgtEl>
                                        <p:attrNameLst>
                                          <p:attrName>style.visibility</p:attrName>
                                        </p:attrNameLst>
                                      </p:cBhvr>
                                      <p:to>
                                        <p:strVal val="visible"/>
                                      </p:to>
                                    </p:set>
                                    <p:anim calcmode="lin" valueType="num">
                                      <p:cBhvr additive="base">
                                        <p:cTn id="57" dur="500" fill="hold"/>
                                        <p:tgtEl>
                                          <p:spTgt spid="10">
                                            <p:txEl>
                                              <p:pRg st="12" end="1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0">
                                            <p:txEl>
                                              <p:pRg st="12" end="12"/>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10">
                                            <p:txEl>
                                              <p:pRg st="13" end="13"/>
                                            </p:txEl>
                                          </p:spTgt>
                                        </p:tgtEl>
                                        <p:attrNameLst>
                                          <p:attrName>style.visibility</p:attrName>
                                        </p:attrNameLst>
                                      </p:cBhvr>
                                      <p:to>
                                        <p:strVal val="visible"/>
                                      </p:to>
                                    </p:set>
                                    <p:anim calcmode="lin" valueType="num">
                                      <p:cBhvr additive="base">
                                        <p:cTn id="61" dur="500" fill="hold"/>
                                        <p:tgtEl>
                                          <p:spTgt spid="10">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0">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6136"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3.2</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 SA/DA</a:t>
            </a:r>
          </a:p>
        </p:txBody>
      </p:sp>
      <p:sp>
        <p:nvSpPr>
          <p:cNvPr id="10" name="Tekstfelt 9">
            <a:extLst>
              <a:ext uri="{FF2B5EF4-FFF2-40B4-BE49-F238E27FC236}">
                <a16:creationId xmlns:a16="http://schemas.microsoft.com/office/drawing/2014/main" id="{7AC257C8-B102-2A4E-800B-023F6F3690ED}"/>
              </a:ext>
            </a:extLst>
          </p:cNvPr>
          <p:cNvSpPr txBox="1"/>
          <p:nvPr/>
        </p:nvSpPr>
        <p:spPr>
          <a:xfrm>
            <a:off x="2699791" y="807512"/>
            <a:ext cx="6234826" cy="3785652"/>
          </a:xfrm>
          <a:prstGeom prst="rect">
            <a:avLst/>
          </a:prstGeom>
          <a:noFill/>
        </p:spPr>
        <p:txBody>
          <a:bodyPr wrap="square" rtlCol="0">
            <a:spAutoFit/>
          </a:bodyPr>
          <a:lstStyle/>
          <a:p>
            <a:r>
              <a:rPr lang="da-DK" sz="1600" b="1" i="1" dirty="0">
                <a:latin typeface="Aharoni" panose="02010803020104030203" pitchFamily="2" charset="-79"/>
                <a:cs typeface="Aharoni" panose="02010803020104030203" pitchFamily="2" charset="-79"/>
              </a:rPr>
              <a:t>Eksempler på emner:</a:t>
            </a:r>
          </a:p>
          <a:p>
            <a:pPr marL="285750"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Kønsdebatten i Danmark</a:t>
            </a:r>
          </a:p>
          <a:p>
            <a:pPr marL="742950" lvl="1"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#metoo, juridisk kønsskifte til børn, kønsforskelle i uddannelsessystemet</a:t>
            </a:r>
          </a:p>
          <a:p>
            <a:pPr marL="742950" lvl="1"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Er ligestillingskampen kun for kvinder?</a:t>
            </a:r>
          </a:p>
          <a:p>
            <a:pPr marL="742950" lvl="1"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Sexisme i forskellige brancher</a:t>
            </a:r>
          </a:p>
          <a:p>
            <a:pPr marL="285750" lvl="0"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Integration/radikalisering</a:t>
            </a:r>
          </a:p>
          <a:p>
            <a:pPr marL="742950" lvl="1"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Dokumentarer, fiktion, biografier</a:t>
            </a:r>
          </a:p>
          <a:p>
            <a:pPr marL="285750"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Rusmidler</a:t>
            </a:r>
          </a:p>
          <a:p>
            <a:pPr marL="742950" lvl="1"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Den danske alkoholkultur</a:t>
            </a:r>
          </a:p>
          <a:p>
            <a:pPr marL="1200150" lvl="2"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Filmen Druk</a:t>
            </a:r>
          </a:p>
          <a:p>
            <a:pPr marL="1200150" lvl="2"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Alkoholreklamer/markedsføring</a:t>
            </a:r>
          </a:p>
          <a:p>
            <a:pPr marL="742950" lvl="1"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Rygning</a:t>
            </a:r>
          </a:p>
          <a:p>
            <a:pPr marL="1200150" lvl="2"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Tobaksfirmaers magt i dansk lovgivning</a:t>
            </a:r>
          </a:p>
          <a:p>
            <a:pPr marL="742950" lvl="1" indent="-285750">
              <a:buFont typeface="Arial" panose="020B0604020202020204" pitchFamily="34" charset="0"/>
              <a:buChar char="•"/>
            </a:pPr>
            <a:r>
              <a:rPr lang="da-DK" sz="1400" b="1" dirty="0" err="1">
                <a:latin typeface="Aharoni" panose="02010803020104030203" pitchFamily="2" charset="-79"/>
                <a:cs typeface="Aharoni" panose="02010803020104030203" pitchFamily="2" charset="-79"/>
              </a:rPr>
              <a:t>Betting</a:t>
            </a:r>
            <a:endParaRPr lang="da-DK" sz="1400" b="1" dirty="0">
              <a:latin typeface="Aharoni" panose="02010803020104030203" pitchFamily="2" charset="-79"/>
              <a:cs typeface="Aharoni" panose="02010803020104030203" pitchFamily="2" charset="-79"/>
            </a:endParaRPr>
          </a:p>
          <a:p>
            <a:pPr marL="1200150" lvl="2" indent="-285750">
              <a:buFont typeface="Arial" panose="020B0604020202020204" pitchFamily="34" charset="0"/>
              <a:buChar char="•"/>
            </a:pPr>
            <a:r>
              <a:rPr lang="da-DK" sz="1400" b="1" dirty="0" err="1">
                <a:latin typeface="Aharoni" panose="02010803020104030203" pitchFamily="2" charset="-79"/>
                <a:cs typeface="Aharoni" panose="02010803020104030203" pitchFamily="2" charset="-79"/>
              </a:rPr>
              <a:t>Bettingreklamer</a:t>
            </a:r>
            <a:endParaRPr lang="da-DK" sz="1400" b="1" dirty="0">
              <a:latin typeface="Aharoni" panose="02010803020104030203" pitchFamily="2" charset="-79"/>
              <a:cs typeface="Aharoni" panose="02010803020104030203" pitchFamily="2" charset="-79"/>
            </a:endParaRPr>
          </a:p>
          <a:p>
            <a:pPr marL="1200150" lvl="2"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Liberalisering af spilloven</a:t>
            </a:r>
          </a:p>
        </p:txBody>
      </p:sp>
    </p:spTree>
    <p:extLst>
      <p:ext uri="{BB962C8B-B14F-4D97-AF65-F5344CB8AC3E}">
        <p14:creationId xmlns:p14="http://schemas.microsoft.com/office/powerpoint/2010/main" val="1224479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additive="base">
                                        <p:cTn id="13"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3" end="3"/>
                                            </p:txEl>
                                          </p:spTgt>
                                        </p:tgtEl>
                                        <p:attrNameLst>
                                          <p:attrName>style.visibility</p:attrName>
                                        </p:attrNameLst>
                                      </p:cBhvr>
                                      <p:to>
                                        <p:strVal val="visible"/>
                                      </p:to>
                                    </p:set>
                                    <p:anim calcmode="lin" valueType="num">
                                      <p:cBhvr additive="base">
                                        <p:cTn id="25"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anim calcmode="lin" valueType="num">
                                      <p:cBhvr additive="base">
                                        <p:cTn id="31"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5" end="5"/>
                                            </p:txEl>
                                          </p:spTgt>
                                        </p:tgtEl>
                                        <p:attrNameLst>
                                          <p:attrName>style.visibility</p:attrName>
                                        </p:attrNameLst>
                                      </p:cBhvr>
                                      <p:to>
                                        <p:strVal val="visible"/>
                                      </p:to>
                                    </p:set>
                                    <p:anim calcmode="lin" valueType="num">
                                      <p:cBhvr additive="base">
                                        <p:cTn id="37"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0">
                                            <p:txEl>
                                              <p:pRg st="6" end="6"/>
                                            </p:txEl>
                                          </p:spTgt>
                                        </p:tgtEl>
                                        <p:attrNameLst>
                                          <p:attrName>style.visibility</p:attrName>
                                        </p:attrNameLst>
                                      </p:cBhvr>
                                      <p:to>
                                        <p:strVal val="visible"/>
                                      </p:to>
                                    </p:set>
                                    <p:anim calcmode="lin" valueType="num">
                                      <p:cBhvr additive="base">
                                        <p:cTn id="43"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0">
                                            <p:txEl>
                                              <p:pRg st="7" end="7"/>
                                            </p:txEl>
                                          </p:spTgt>
                                        </p:tgtEl>
                                        <p:attrNameLst>
                                          <p:attrName>style.visibility</p:attrName>
                                        </p:attrNameLst>
                                      </p:cBhvr>
                                      <p:to>
                                        <p:strVal val="visible"/>
                                      </p:to>
                                    </p:set>
                                    <p:anim calcmode="lin" valueType="num">
                                      <p:cBhvr additive="base">
                                        <p:cTn id="49" dur="500" fill="hold"/>
                                        <p:tgtEl>
                                          <p:spTgt spid="10">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0">
                                            <p:txEl>
                                              <p:pRg st="8" end="8"/>
                                            </p:txEl>
                                          </p:spTgt>
                                        </p:tgtEl>
                                        <p:attrNameLst>
                                          <p:attrName>style.visibility</p:attrName>
                                        </p:attrNameLst>
                                      </p:cBhvr>
                                      <p:to>
                                        <p:strVal val="visible"/>
                                      </p:to>
                                    </p:set>
                                    <p:anim calcmode="lin" valueType="num">
                                      <p:cBhvr additive="base">
                                        <p:cTn id="55"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0">
                                            <p:txEl>
                                              <p:pRg st="9" end="9"/>
                                            </p:txEl>
                                          </p:spTgt>
                                        </p:tgtEl>
                                        <p:attrNameLst>
                                          <p:attrName>style.visibility</p:attrName>
                                        </p:attrNameLst>
                                      </p:cBhvr>
                                      <p:to>
                                        <p:strVal val="visible"/>
                                      </p:to>
                                    </p:set>
                                    <p:anim calcmode="lin" valueType="num">
                                      <p:cBhvr additive="base">
                                        <p:cTn id="61"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10">
                                            <p:txEl>
                                              <p:pRg st="10" end="10"/>
                                            </p:txEl>
                                          </p:spTgt>
                                        </p:tgtEl>
                                        <p:attrNameLst>
                                          <p:attrName>style.visibility</p:attrName>
                                        </p:attrNameLst>
                                      </p:cBhvr>
                                      <p:to>
                                        <p:strVal val="visible"/>
                                      </p:to>
                                    </p:set>
                                    <p:anim calcmode="lin" valueType="num">
                                      <p:cBhvr additive="base">
                                        <p:cTn id="67" dur="500" fill="hold"/>
                                        <p:tgtEl>
                                          <p:spTgt spid="10">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0">
                                            <p:txEl>
                                              <p:pRg st="11" end="11"/>
                                            </p:txEl>
                                          </p:spTgt>
                                        </p:tgtEl>
                                        <p:attrNameLst>
                                          <p:attrName>style.visibility</p:attrName>
                                        </p:attrNameLst>
                                      </p:cBhvr>
                                      <p:to>
                                        <p:strVal val="visible"/>
                                      </p:to>
                                    </p:set>
                                    <p:anim calcmode="lin" valueType="num">
                                      <p:cBhvr additive="base">
                                        <p:cTn id="73" dur="500" fill="hold"/>
                                        <p:tgtEl>
                                          <p:spTgt spid="10">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0">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10">
                                            <p:txEl>
                                              <p:pRg st="12" end="12"/>
                                            </p:txEl>
                                          </p:spTgt>
                                        </p:tgtEl>
                                        <p:attrNameLst>
                                          <p:attrName>style.visibility</p:attrName>
                                        </p:attrNameLst>
                                      </p:cBhvr>
                                      <p:to>
                                        <p:strVal val="visible"/>
                                      </p:to>
                                    </p:set>
                                    <p:anim calcmode="lin" valueType="num">
                                      <p:cBhvr additive="base">
                                        <p:cTn id="79" dur="500" fill="hold"/>
                                        <p:tgtEl>
                                          <p:spTgt spid="10">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0">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10">
                                            <p:txEl>
                                              <p:pRg st="13" end="13"/>
                                            </p:txEl>
                                          </p:spTgt>
                                        </p:tgtEl>
                                        <p:attrNameLst>
                                          <p:attrName>style.visibility</p:attrName>
                                        </p:attrNameLst>
                                      </p:cBhvr>
                                      <p:to>
                                        <p:strVal val="visible"/>
                                      </p:to>
                                    </p:set>
                                    <p:anim calcmode="lin" valueType="num">
                                      <p:cBhvr additive="base">
                                        <p:cTn id="85" dur="500" fill="hold"/>
                                        <p:tgtEl>
                                          <p:spTgt spid="10">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10">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10">
                                            <p:txEl>
                                              <p:pRg st="14" end="14"/>
                                            </p:txEl>
                                          </p:spTgt>
                                        </p:tgtEl>
                                        <p:attrNameLst>
                                          <p:attrName>style.visibility</p:attrName>
                                        </p:attrNameLst>
                                      </p:cBhvr>
                                      <p:to>
                                        <p:strVal val="visible"/>
                                      </p:to>
                                    </p:set>
                                    <p:anim calcmode="lin" valueType="num">
                                      <p:cBhvr additive="base">
                                        <p:cTn id="91" dur="500" fill="hold"/>
                                        <p:tgtEl>
                                          <p:spTgt spid="10">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10">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10">
                                            <p:txEl>
                                              <p:pRg st="15" end="15"/>
                                            </p:txEl>
                                          </p:spTgt>
                                        </p:tgtEl>
                                        <p:attrNameLst>
                                          <p:attrName>style.visibility</p:attrName>
                                        </p:attrNameLst>
                                      </p:cBhvr>
                                      <p:to>
                                        <p:strVal val="visible"/>
                                      </p:to>
                                    </p:set>
                                    <p:anim calcmode="lin" valueType="num">
                                      <p:cBhvr additive="base">
                                        <p:cTn id="97" dur="500" fill="hold"/>
                                        <p:tgtEl>
                                          <p:spTgt spid="10">
                                            <p:txEl>
                                              <p:pRg st="15" end="1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10">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6136"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3.3</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 SA/DA</a:t>
            </a:r>
          </a:p>
        </p:txBody>
      </p:sp>
      <p:sp>
        <p:nvSpPr>
          <p:cNvPr id="10" name="Tekstfelt 9">
            <a:extLst>
              <a:ext uri="{FF2B5EF4-FFF2-40B4-BE49-F238E27FC236}">
                <a16:creationId xmlns:a16="http://schemas.microsoft.com/office/drawing/2014/main" id="{7AC257C8-B102-2A4E-800B-023F6F3690ED}"/>
              </a:ext>
            </a:extLst>
          </p:cNvPr>
          <p:cNvSpPr txBox="1"/>
          <p:nvPr/>
        </p:nvSpPr>
        <p:spPr>
          <a:xfrm>
            <a:off x="3017551" y="807512"/>
            <a:ext cx="5442881" cy="4062651"/>
          </a:xfrm>
          <a:prstGeom prst="rect">
            <a:avLst/>
          </a:prstGeom>
          <a:noFill/>
        </p:spPr>
        <p:txBody>
          <a:bodyPr wrap="square" rtlCol="0">
            <a:spAutoFit/>
          </a:bodyPr>
          <a:lstStyle/>
          <a:p>
            <a:r>
              <a:rPr lang="da-DK" sz="1600" b="1" i="1" dirty="0">
                <a:latin typeface="Aharoni" panose="02010803020104030203" pitchFamily="2" charset="-79"/>
                <a:cs typeface="Aharoni" panose="02010803020104030203" pitchFamily="2" charset="-79"/>
              </a:rPr>
              <a:t>Eksempler på emner:</a:t>
            </a:r>
          </a:p>
          <a:p>
            <a:endParaRPr lang="da-DK" sz="1600" b="1" i="1" dirty="0">
              <a:latin typeface="Aharoni" panose="02010803020104030203" pitchFamily="2" charset="-79"/>
              <a:cs typeface="Aharoni" panose="02010803020104030203" pitchFamily="2" charset="-79"/>
            </a:endParaRPr>
          </a:p>
          <a:p>
            <a:pPr marL="285750" lvl="0"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Dansk politik </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Diskurs- og argumentationsanalyser</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Parti- og vælgeradfærd</a:t>
            </a:r>
          </a:p>
          <a:p>
            <a:pPr marL="1200150" lvl="2"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Nye partiers opståen – Alternativet, Nye borgerlige, Stram Kurs, Veganerpartiet, Danmarks-demokraterne – Inger Støjberg</a:t>
            </a:r>
          </a:p>
          <a:p>
            <a:pPr lvl="2"/>
            <a:endParaRPr lang="da-DK" sz="1400" dirty="0">
              <a:latin typeface="Aharoni" panose="02010803020104030203" pitchFamily="2" charset="-79"/>
              <a:cs typeface="Aharoni" panose="02010803020104030203" pitchFamily="2" charset="-79"/>
            </a:endParaRPr>
          </a:p>
          <a:p>
            <a:pPr marL="285750"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Politisk kommunikation</a:t>
            </a:r>
          </a:p>
          <a:p>
            <a:pPr marL="742950" lvl="1"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På sociale medier</a:t>
            </a:r>
          </a:p>
          <a:p>
            <a:pPr marL="742950" lvl="1"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Under valgkampen 2022</a:t>
            </a:r>
          </a:p>
          <a:p>
            <a:pPr lvl="1"/>
            <a:endParaRPr lang="da-DK" sz="1400" b="1" dirty="0">
              <a:latin typeface="Aharoni" panose="02010803020104030203" pitchFamily="2" charset="-79"/>
              <a:cs typeface="Aharoni" panose="02010803020104030203" pitchFamily="2" charset="-79"/>
            </a:endParaRPr>
          </a:p>
          <a:p>
            <a:pPr marL="285750"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Dansk miljøpolitik</a:t>
            </a:r>
          </a:p>
          <a:p>
            <a:pPr marL="742950" lvl="1"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Politisk argumentation </a:t>
            </a:r>
          </a:p>
          <a:p>
            <a:pPr marL="742950" lvl="1"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Kobling med IP – Ønske om first-mover </a:t>
            </a:r>
            <a:r>
              <a:rPr lang="da-DK" sz="1400" b="1" dirty="0" err="1">
                <a:latin typeface="Aharoni" panose="02010803020104030203" pitchFamily="2" charset="-79"/>
                <a:cs typeface="Aharoni" panose="02010803020104030203" pitchFamily="2" charset="-79"/>
              </a:rPr>
              <a:t>advantages</a:t>
            </a:r>
            <a:endParaRPr lang="da-DK" sz="1400" b="1" dirty="0">
              <a:latin typeface="Aharoni" panose="02010803020104030203" pitchFamily="2" charset="-79"/>
              <a:cs typeface="Aharoni" panose="02010803020104030203" pitchFamily="2" charset="-79"/>
            </a:endParaRPr>
          </a:p>
          <a:p>
            <a:pPr marL="742950" lvl="1" indent="-285750">
              <a:buFont typeface="Arial" panose="020B0604020202020204" pitchFamily="34" charset="0"/>
              <a:buChar char="•"/>
            </a:pPr>
            <a:r>
              <a:rPr lang="da-DK" sz="1400" b="1" dirty="0">
                <a:latin typeface="Aharoni" panose="02010803020104030203" pitchFamily="2" charset="-79"/>
                <a:cs typeface="Aharoni" panose="02010803020104030203" pitchFamily="2" charset="-79"/>
              </a:rPr>
              <a:t>Fast </a:t>
            </a:r>
            <a:r>
              <a:rPr lang="da-DK" sz="1400" b="1" dirty="0" err="1">
                <a:latin typeface="Aharoni" panose="02010803020104030203" pitchFamily="2" charset="-79"/>
                <a:cs typeface="Aharoni" panose="02010803020104030203" pitchFamily="2" charset="-79"/>
              </a:rPr>
              <a:t>fashion</a:t>
            </a:r>
            <a:endParaRPr lang="da-DK" sz="1400" dirty="0">
              <a:latin typeface="Aharoni" panose="02010803020104030203" pitchFamily="2" charset="-79"/>
              <a:cs typeface="Aharoni" panose="02010803020104030203" pitchFamily="2" charset="-79"/>
            </a:endParaRPr>
          </a:p>
          <a:p>
            <a:pPr marL="285750" indent="-285750">
              <a:buFont typeface="Arial" panose="020B0604020202020204" pitchFamily="34" charset="0"/>
              <a:buChar char="•"/>
            </a:pPr>
            <a:endParaRPr lang="da-DK" sz="1600" b="1" i="1"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346868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dsholder til indhold 5">
            <a:extLst>
              <a:ext uri="{FF2B5EF4-FFF2-40B4-BE49-F238E27FC236}">
                <a16:creationId xmlns:a16="http://schemas.microsoft.com/office/drawing/2014/main" id="{F101B04D-7830-0044-BC20-87E27F6E84C6}"/>
              </a:ext>
            </a:extLst>
          </p:cNvPr>
          <p:cNvGraphicFramePr>
            <a:graphicFrameLocks noGrp="1"/>
          </p:cNvGraphicFramePr>
          <p:nvPr>
            <p:ph idx="1"/>
            <p:extLst>
              <p:ext uri="{D42A27DB-BD31-4B8C-83A1-F6EECF244321}">
                <p14:modId xmlns:p14="http://schemas.microsoft.com/office/powerpoint/2010/main" val="4279236068"/>
              </p:ext>
            </p:extLst>
          </p:nvPr>
        </p:nvGraphicFramePr>
        <p:xfrm>
          <a:off x="209383" y="724566"/>
          <a:ext cx="2361890" cy="1421956"/>
        </p:xfrm>
        <a:graphic>
          <a:graphicData uri="http://schemas.openxmlformats.org/drawingml/2006/table">
            <a:tbl>
              <a:tblPr firstRow="1" bandRow="1">
                <a:tableStyleId>{21E4AEA4-8DFA-4A89-87EB-49C32662AFE0}</a:tableStyleId>
              </a:tblPr>
              <a:tblGrid>
                <a:gridCol w="2361890">
                  <a:extLst>
                    <a:ext uri="{9D8B030D-6E8A-4147-A177-3AD203B41FA5}">
                      <a16:colId xmlns:a16="http://schemas.microsoft.com/office/drawing/2014/main" val="3873269853"/>
                    </a:ext>
                  </a:extLst>
                </a:gridCol>
              </a:tblGrid>
              <a:tr h="355489">
                <a:tc>
                  <a:txBody>
                    <a:bodyPr/>
                    <a:lstStyle/>
                    <a:p>
                      <a:r>
                        <a:rPr lang="da-DK" sz="1100" dirty="0"/>
                        <a:t>Hvad er kravene i SRP? </a:t>
                      </a:r>
                    </a:p>
                  </a:txBody>
                  <a:tcPr/>
                </a:tc>
                <a:extLst>
                  <a:ext uri="{0D108BD9-81ED-4DB2-BD59-A6C34878D82A}">
                    <a16:rowId xmlns:a16="http://schemas.microsoft.com/office/drawing/2014/main" val="1810310298"/>
                  </a:ext>
                </a:extLst>
              </a:tr>
              <a:tr h="355489">
                <a:tc>
                  <a:txBody>
                    <a:bodyPr/>
                    <a:lstStyle/>
                    <a:p>
                      <a:r>
                        <a:rPr lang="da-DK" sz="1100" dirty="0"/>
                        <a:t>Det metodiske</a:t>
                      </a:r>
                    </a:p>
                  </a:txBody>
                  <a:tc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2372617276"/>
                  </a:ext>
                </a:extLst>
              </a:tr>
              <a:tr h="355489">
                <a:tc>
                  <a:txBody>
                    <a:bodyPr/>
                    <a:lstStyle/>
                    <a:p>
                      <a:r>
                        <a:rPr lang="da-DK" sz="1100" dirty="0"/>
                        <a:t>Udpluk af SRP ideer</a:t>
                      </a:r>
                    </a:p>
                  </a:txBody>
                  <a:tcPr/>
                </a:tc>
                <a:extLst>
                  <a:ext uri="{0D108BD9-81ED-4DB2-BD59-A6C34878D82A}">
                    <a16:rowId xmlns:a16="http://schemas.microsoft.com/office/drawing/2014/main" val="3500903950"/>
                  </a:ext>
                </a:extLst>
              </a:tr>
              <a:tr h="355489">
                <a:tc>
                  <a:txBody>
                    <a:bodyPr/>
                    <a:lstStyle/>
                    <a:p>
                      <a:r>
                        <a:rPr lang="da-DK" sz="1100" dirty="0"/>
                        <a:t>Spørgsmål </a:t>
                      </a:r>
                    </a:p>
                  </a:txBody>
                  <a:tcPr/>
                </a:tc>
                <a:extLst>
                  <a:ext uri="{0D108BD9-81ED-4DB2-BD59-A6C34878D82A}">
                    <a16:rowId xmlns:a16="http://schemas.microsoft.com/office/drawing/2014/main" val="3892102243"/>
                  </a:ext>
                </a:extLst>
              </a:tr>
            </a:tbl>
          </a:graphicData>
        </a:graphic>
      </p:graphicFrame>
      <p:pic>
        <p:nvPicPr>
          <p:cNvPr id="8" name="Pladsholder til indhold 7" descr="Pil: Let kurve">
            <a:extLst>
              <a:ext uri="{FF2B5EF4-FFF2-40B4-BE49-F238E27FC236}">
                <a16:creationId xmlns:a16="http://schemas.microsoft.com/office/drawing/2014/main" id="{FA453F96-1E9F-BA4A-9BB8-23DB1012A780}"/>
              </a:ext>
            </a:extLst>
          </p:cNvPr>
          <p:cNvPicPr>
            <a:picLocks noGrp="1" noChangeAspect="1"/>
          </p:cNvPicPr>
          <p:nvPr>
            <p:ph idx="1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895" y="1406984"/>
            <a:ext cx="432271" cy="432271"/>
          </a:xfrm>
        </p:spPr>
      </p:pic>
      <p:sp>
        <p:nvSpPr>
          <p:cNvPr id="4" name="Pladsholder til indhold 3">
            <a:extLst>
              <a:ext uri="{FF2B5EF4-FFF2-40B4-BE49-F238E27FC236}">
                <a16:creationId xmlns:a16="http://schemas.microsoft.com/office/drawing/2014/main" id="{09647EB5-804C-5B4F-BA92-0D71A199A7E3}"/>
              </a:ext>
            </a:extLst>
          </p:cNvPr>
          <p:cNvSpPr>
            <a:spLocks noGrp="1"/>
          </p:cNvSpPr>
          <p:nvPr>
            <p:ph idx="14"/>
          </p:nvPr>
        </p:nvSpPr>
        <p:spPr/>
        <p:txBody>
          <a:bodyPr/>
          <a:lstStyle/>
          <a:p>
            <a:r>
              <a:rPr lang="da-DK" dirty="0"/>
              <a:t>3.4</a:t>
            </a:r>
          </a:p>
        </p:txBody>
      </p:sp>
      <p:sp>
        <p:nvSpPr>
          <p:cNvPr id="9" name="Pladsholder til indhold 2">
            <a:extLst>
              <a:ext uri="{FF2B5EF4-FFF2-40B4-BE49-F238E27FC236}">
                <a16:creationId xmlns:a16="http://schemas.microsoft.com/office/drawing/2014/main" id="{8A4EEBC2-D7FF-8144-9083-329B7BF2FCC9}"/>
              </a:ext>
            </a:extLst>
          </p:cNvPr>
          <p:cNvSpPr txBox="1">
            <a:spLocks/>
          </p:cNvSpPr>
          <p:nvPr/>
        </p:nvSpPr>
        <p:spPr>
          <a:xfrm>
            <a:off x="2843038" y="195486"/>
            <a:ext cx="5244505" cy="639688"/>
          </a:xfrm>
          <a:prstGeom prst="rect">
            <a:avLst/>
          </a:prstGeom>
        </p:spPr>
        <p:txBody>
          <a:bodyPr/>
          <a:lstStyle>
            <a:lvl1pPr marL="0" indent="0" algn="ctr" defTabSz="914400" rtl="0" eaLnBrk="1" latinLnBrk="0" hangingPunct="1">
              <a:spcBef>
                <a:spcPct val="20000"/>
              </a:spcBef>
              <a:spcAft>
                <a:spcPts val="600"/>
              </a:spcAft>
              <a:buFont typeface="Courier New" panose="02070309020205020404" pitchFamily="49" charset="0"/>
              <a:buNone/>
              <a:defRPr sz="1800" b="0" kern="1200" baseline="0">
                <a:solidFill>
                  <a:schemeClr val="tx1"/>
                </a:solidFill>
                <a:latin typeface="Lato Black" panose="020F0A02020204030203" pitchFamily="34" charset="0"/>
                <a:ea typeface="+mn-ea"/>
                <a:cs typeface="+mn-cs"/>
              </a:defRPr>
            </a:lvl1pPr>
            <a:lvl2pPr marL="457200" indent="-18288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2pPr>
            <a:lvl3pPr marL="11430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3pPr>
            <a:lvl4pPr marL="1600200" indent="-228600" algn="l" defTabSz="914400" rtl="0" eaLnBrk="1" latinLnBrk="0" hangingPunct="1">
              <a:spcBef>
                <a:spcPct val="20000"/>
              </a:spcBef>
              <a:buClr>
                <a:srgbClr val="19203B"/>
              </a:buClr>
              <a:buFont typeface="Courier New" panose="02070309020205020404" pitchFamily="49" charset="0"/>
              <a:buChar char="o"/>
              <a:defRPr sz="1800" b="0" kern="1200">
                <a:solidFill>
                  <a:schemeClr val="tx1"/>
                </a:solidFill>
                <a:latin typeface="Lato" panose="020F0502020204030203" pitchFamily="34" charset="0"/>
                <a:ea typeface="+mn-ea"/>
                <a:cs typeface="+mn-cs"/>
              </a:defRPr>
            </a:lvl4pPr>
            <a:lvl5pPr marL="2057400" indent="-228600" algn="l" defTabSz="914400" rtl="0" eaLnBrk="1" latinLnBrk="0" hangingPunct="1">
              <a:spcBef>
                <a:spcPct val="20000"/>
              </a:spcBef>
              <a:buClr>
                <a:srgbClr val="19203B"/>
              </a:buClr>
              <a:buFont typeface="Courier New" panose="02070309020205020404" pitchFamily="49" charset="0"/>
              <a:buChar char="o"/>
              <a:defRPr sz="1800" b="0" kern="1200" baseline="0">
                <a:solidFill>
                  <a:schemeClr val="tx1"/>
                </a:solidFill>
                <a:latin typeface="Lato" panose="020F0502020204030203"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l"/>
            <a:r>
              <a:rPr lang="da-DK" sz="2800" b="1" dirty="0">
                <a:latin typeface="Aharoni" panose="02010803020104030203" pitchFamily="2" charset="-79"/>
                <a:cs typeface="Aharoni" panose="02010803020104030203" pitchFamily="2" charset="-79"/>
              </a:rPr>
              <a:t>Udpluk af SRP ideer – EN/SA</a:t>
            </a:r>
          </a:p>
          <a:p>
            <a:pPr algn="l"/>
            <a:endParaRPr lang="da-DK" sz="2400" b="1" dirty="0"/>
          </a:p>
        </p:txBody>
      </p:sp>
      <p:sp>
        <p:nvSpPr>
          <p:cNvPr id="2" name="Rektangel 1">
            <a:extLst>
              <a:ext uri="{FF2B5EF4-FFF2-40B4-BE49-F238E27FC236}">
                <a16:creationId xmlns:a16="http://schemas.microsoft.com/office/drawing/2014/main" id="{CB4399BA-05FF-483B-B134-7675D6591284}"/>
              </a:ext>
            </a:extLst>
          </p:cNvPr>
          <p:cNvSpPr/>
          <p:nvPr/>
        </p:nvSpPr>
        <p:spPr>
          <a:xfrm>
            <a:off x="2825146" y="793712"/>
            <a:ext cx="5563278" cy="3990836"/>
          </a:xfrm>
          <a:prstGeom prst="rect">
            <a:avLst/>
          </a:prstGeom>
        </p:spPr>
        <p:txBody>
          <a:bodyPr wrap="square">
            <a:spAutoFit/>
          </a:bodyPr>
          <a:lstStyle/>
          <a:p>
            <a:pPr>
              <a:lnSpc>
                <a:spcPct val="115000"/>
              </a:lnSpc>
              <a:spcAft>
                <a:spcPts val="1000"/>
              </a:spcAft>
            </a:pPr>
            <a:r>
              <a:rPr lang="da-DK" sz="1400" dirty="0">
                <a:latin typeface="Aharoni" panose="02010803020104030203" pitchFamily="2" charset="-79"/>
                <a:cs typeface="Aharoni" panose="02010803020104030203" pitchFamily="2" charset="-79"/>
              </a:rPr>
              <a:t>I denne </a:t>
            </a:r>
            <a:r>
              <a:rPr lang="da-DK" sz="1400" dirty="0">
                <a:latin typeface="Aharoni" panose="02010803020104030203" pitchFamily="2" charset="-79"/>
                <a:ea typeface="Calibri" panose="020F0502020204030204" pitchFamily="34" charset="0"/>
                <a:cs typeface="Aharoni" panose="02010803020104030203" pitchFamily="2" charset="-79"/>
              </a:rPr>
              <a:t>kobling bruges samfundsfag til at forklare/perspektivere resultater af en engelsk faglig analyse af fx noveller, romaner, digte, taler, film, analyse af amerikanske/britiske samfundsforhold el.lign.</a:t>
            </a:r>
          </a:p>
          <a:p>
            <a:pPr marL="285750" indent="-285750">
              <a:lnSpc>
                <a:spcPct val="115000"/>
              </a:lnSpc>
              <a:buFont typeface="Arial" panose="020B0604020202020204" pitchFamily="34" charset="0"/>
              <a:buChar char="•"/>
            </a:pPr>
            <a:r>
              <a:rPr lang="da-DK" sz="1400" b="1" i="1" dirty="0">
                <a:latin typeface="Aharoni" panose="02010803020104030203" pitchFamily="2" charset="-79"/>
                <a:cs typeface="Aharoni" panose="02010803020104030203" pitchFamily="2" charset="-79"/>
              </a:rPr>
              <a:t>Eksempler på emner:</a:t>
            </a:r>
          </a:p>
          <a:p>
            <a:pPr marL="742950" lvl="1" indent="-285750">
              <a:lnSpc>
                <a:spcPct val="115000"/>
              </a:lnSpc>
              <a:buFont typeface="Arial" panose="020B0604020202020204" pitchFamily="34" charset="0"/>
              <a:buChar char="•"/>
            </a:pPr>
            <a:r>
              <a:rPr lang="da-DK" sz="1400" dirty="0">
                <a:latin typeface="Aharoni" panose="02010803020104030203" pitchFamily="2" charset="-79"/>
                <a:cs typeface="Aharoni" panose="02010803020104030203" pitchFamily="2" charset="-79"/>
              </a:rPr>
              <a:t>Ulighed i USA/GB – evt. sammenligning med DK</a:t>
            </a:r>
          </a:p>
          <a:p>
            <a:pPr marL="1200150" lvl="2" indent="-285750">
              <a:lnSpc>
                <a:spcPct val="115000"/>
              </a:lnSpc>
              <a:buFont typeface="Arial" panose="020B0604020202020204" pitchFamily="34" charset="0"/>
              <a:buChar char="•"/>
            </a:pPr>
            <a:r>
              <a:rPr lang="da-DK" sz="1400" dirty="0">
                <a:latin typeface="Aharoni" panose="02010803020104030203" pitchFamily="2" charset="-79"/>
                <a:cs typeface="Aharoni" panose="02010803020104030203" pitchFamily="2" charset="-79"/>
              </a:rPr>
              <a:t>Social ulighed, race, køn (fx The </a:t>
            </a:r>
            <a:r>
              <a:rPr lang="da-DK" sz="1400" dirty="0" err="1">
                <a:latin typeface="Aharoni" panose="02010803020104030203" pitchFamily="2" charset="-79"/>
                <a:cs typeface="Aharoni" panose="02010803020104030203" pitchFamily="2" charset="-79"/>
              </a:rPr>
              <a:t>handsmaid</a:t>
            </a:r>
            <a:r>
              <a:rPr lang="da-DK" sz="1400" dirty="0">
                <a:latin typeface="Aharoni" panose="02010803020104030203" pitchFamily="2" charset="-79"/>
                <a:cs typeface="Aharoni" panose="02010803020104030203" pitchFamily="2" charset="-79"/>
              </a:rPr>
              <a:t> tale)</a:t>
            </a:r>
          </a:p>
          <a:p>
            <a:pPr marL="1200150" lvl="2" indent="-285750">
              <a:lnSpc>
                <a:spcPct val="115000"/>
              </a:lnSpc>
              <a:buFont typeface="Arial" panose="020B0604020202020204" pitchFamily="34" charset="0"/>
              <a:buChar char="•"/>
            </a:pPr>
            <a:r>
              <a:rPr lang="da-DK" sz="1400" dirty="0">
                <a:latin typeface="Aharoni" panose="02010803020104030203" pitchFamily="2" charset="-79"/>
                <a:cs typeface="Aharoni" panose="02010803020104030203" pitchFamily="2" charset="-79"/>
              </a:rPr>
              <a:t>Den amerikanske drøm? Død eller levende</a:t>
            </a:r>
          </a:p>
          <a:p>
            <a:pPr marL="1657350" lvl="3" indent="-285750">
              <a:lnSpc>
                <a:spcPct val="115000"/>
              </a:lnSpc>
              <a:buFont typeface="Arial" panose="020B0604020202020204" pitchFamily="34" charset="0"/>
              <a:buChar char="•"/>
            </a:pPr>
            <a:r>
              <a:rPr lang="da-DK" sz="1400" dirty="0">
                <a:latin typeface="Aharoni" panose="02010803020104030203" pitchFamily="2" charset="-79"/>
                <a:cs typeface="Aharoni" panose="02010803020104030203" pitchFamily="2" charset="-79"/>
              </a:rPr>
              <a:t>Velfærdsstaten i USA og DK</a:t>
            </a:r>
          </a:p>
          <a:p>
            <a:pPr marL="1200150" lvl="2" indent="-285750">
              <a:lnSpc>
                <a:spcPct val="115000"/>
              </a:lnSpc>
              <a:buFont typeface="Arial" panose="020B0604020202020204" pitchFamily="34" charset="0"/>
              <a:buChar char="•"/>
            </a:pPr>
            <a:r>
              <a:rPr lang="da-DK" sz="1400" dirty="0" err="1">
                <a:latin typeface="Aharoni" panose="02010803020104030203" pitchFamily="2" charset="-79"/>
                <a:cs typeface="Aharoni" panose="02010803020104030203" pitchFamily="2" charset="-79"/>
              </a:rPr>
              <a:t>Incels</a:t>
            </a:r>
            <a:endParaRPr lang="da-DK" sz="1400" dirty="0">
              <a:latin typeface="Aharoni" panose="02010803020104030203" pitchFamily="2" charset="-79"/>
              <a:cs typeface="Aharoni" panose="02010803020104030203" pitchFamily="2" charset="-79"/>
            </a:endParaRP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Integration/Indvandring i USA/GB</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Samfundskritik af USA vha. </a:t>
            </a:r>
            <a:r>
              <a:rPr lang="da-DK" sz="1400" dirty="0" err="1">
                <a:latin typeface="Aharoni" panose="02010803020104030203" pitchFamily="2" charset="-79"/>
                <a:cs typeface="Aharoni" panose="02010803020104030203" pitchFamily="2" charset="-79"/>
              </a:rPr>
              <a:t>rapmusik</a:t>
            </a:r>
            <a:endParaRPr lang="da-DK" sz="1400" dirty="0">
              <a:latin typeface="Aharoni" panose="02010803020104030203" pitchFamily="2" charset="-79"/>
              <a:cs typeface="Aharoni" panose="02010803020104030203" pitchFamily="2" charset="-79"/>
            </a:endParaRP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Hooliganisme</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Kriminalitet og vold</a:t>
            </a:r>
          </a:p>
          <a:p>
            <a:pPr marL="742950" lvl="1" indent="-285750">
              <a:buFont typeface="Arial" panose="020B0604020202020204" pitchFamily="34" charset="0"/>
              <a:buChar char="•"/>
            </a:pPr>
            <a:r>
              <a:rPr lang="da-DK" sz="1400" dirty="0">
                <a:latin typeface="Aharoni" panose="02010803020104030203" pitchFamily="2" charset="-79"/>
                <a:cs typeface="Aharoni" panose="02010803020104030203" pitchFamily="2" charset="-79"/>
              </a:rPr>
              <a:t>Brexit – Hvordan er det gået?</a:t>
            </a:r>
          </a:p>
          <a:p>
            <a:pPr marL="742950" lvl="1" indent="-285750">
              <a:buFont typeface="Arial" panose="020B0604020202020204" pitchFamily="34" charset="0"/>
              <a:buChar char="•"/>
            </a:pPr>
            <a:endParaRPr lang="da-DK" sz="1400" dirty="0">
              <a:latin typeface="Lato Black" panose="020F0A02020204030203"/>
            </a:endParaRPr>
          </a:p>
        </p:txBody>
      </p:sp>
    </p:spTree>
    <p:extLst>
      <p:ext uri="{BB962C8B-B14F-4D97-AF65-F5344CB8AC3E}">
        <p14:creationId xmlns:p14="http://schemas.microsoft.com/office/powerpoint/2010/main" val="258092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2">
                                            <p:txEl>
                                              <p:pRg st="11" end="11"/>
                                            </p:txEl>
                                          </p:spTgt>
                                        </p:tgtEl>
                                        <p:attrNameLst>
                                          <p:attrName>style.visibility</p:attrName>
                                        </p:attrNameLst>
                                      </p:cBhvr>
                                      <p:to>
                                        <p:strVal val="visible"/>
                                      </p:to>
                                    </p:set>
                                    <p:anim calcmode="lin" valueType="num">
                                      <p:cBhvr additive="base">
                                        <p:cTn id="5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el">
  <a:themeElements>
    <a:clrScheme name="Aalborghus">
      <a:dk1>
        <a:srgbClr val="000000"/>
      </a:dk1>
      <a:lt1>
        <a:srgbClr val="FFFFFF"/>
      </a:lt1>
      <a:dk2>
        <a:srgbClr val="2D99AD"/>
      </a:dk2>
      <a:lt2>
        <a:srgbClr val="CDD7D9"/>
      </a:lt2>
      <a:accent1>
        <a:srgbClr val="797B7E"/>
      </a:accent1>
      <a:accent2>
        <a:srgbClr val="2D99AD"/>
      </a:accent2>
      <a:accent3>
        <a:srgbClr val="19203B"/>
      </a:accent3>
      <a:accent4>
        <a:srgbClr val="7C984A"/>
      </a:accent4>
      <a:accent5>
        <a:srgbClr val="C2AD8D"/>
      </a:accent5>
      <a:accent6>
        <a:srgbClr val="FF0000"/>
      </a:accent6>
      <a:hlink>
        <a:srgbClr val="19203B"/>
      </a:hlink>
      <a:folHlink>
        <a:srgbClr val="969696"/>
      </a:folHlink>
    </a:clrScheme>
    <a:fontScheme name="Essenti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2922</TotalTime>
  <Words>1947</Words>
  <Application>Microsoft Macintosh PowerPoint</Application>
  <PresentationFormat>Skærmshow (16:9)</PresentationFormat>
  <Paragraphs>434</Paragraphs>
  <Slides>26</Slides>
  <Notes>0</Notes>
  <HiddenSlides>0</HiddenSlides>
  <MMClips>0</MMClips>
  <ScaleCrop>false</ScaleCrop>
  <HeadingPairs>
    <vt:vector size="6" baseType="variant">
      <vt:variant>
        <vt:lpstr>Benyttede skrifttyper</vt:lpstr>
      </vt:variant>
      <vt:variant>
        <vt:i4>8</vt:i4>
      </vt:variant>
      <vt:variant>
        <vt:lpstr>Tema</vt:lpstr>
      </vt:variant>
      <vt:variant>
        <vt:i4>1</vt:i4>
      </vt:variant>
      <vt:variant>
        <vt:lpstr>Slidetitler</vt:lpstr>
      </vt:variant>
      <vt:variant>
        <vt:i4>26</vt:i4>
      </vt:variant>
    </vt:vector>
  </HeadingPairs>
  <TitlesOfParts>
    <vt:vector size="35" baseType="lpstr">
      <vt:lpstr>Aharoni</vt:lpstr>
      <vt:lpstr>Arial</vt:lpstr>
      <vt:lpstr>Calibri</vt:lpstr>
      <vt:lpstr>Courier New</vt:lpstr>
      <vt:lpstr>Lato</vt:lpstr>
      <vt:lpstr>Lato Black</vt:lpstr>
      <vt:lpstr>Lato Light</vt:lpstr>
      <vt:lpstr>Wingdings</vt:lpstr>
      <vt:lpstr>Essentiel</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Dan Tillebæk</dc:creator>
  <cp:lastModifiedBy>Maj-Britt Agerskov</cp:lastModifiedBy>
  <cp:revision>173</cp:revision>
  <cp:lastPrinted>2019-01-09T08:44:27Z</cp:lastPrinted>
  <dcterms:created xsi:type="dcterms:W3CDTF">2019-01-07T08:21:33Z</dcterms:created>
  <dcterms:modified xsi:type="dcterms:W3CDTF">2025-11-03T11:04:56Z</dcterms:modified>
</cp:coreProperties>
</file>