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3F096-AB33-4687-BCAD-3C5D04645D25}" type="datetimeFigureOut">
              <a:rPr lang="da-DK" smtClean="0"/>
              <a:pPr/>
              <a:t>14-06-2025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5E963-F5A3-465A-844D-1F7F698E556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oldtidskundskab.wikidot.com/local--files/tidlig-klassisk-skulptur/KritiosBoyF%26S%5B1%5D(1)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archives.evergreen.edu/webpages/curricular/2006-2007/greeceanditaly/files/greeceanditaly/images/14.%20Poseidon%20of%20Artemision,%20460%20BC,%20Severe%20style.preview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skulptur.wikispaces.com/file/view/Riace_Bronzes_%282%29.jpg/226106410/480x606/Riace_Bronzes_%282%29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employees.oneonta.edu/farberas/arth/Images/109images/4thc_hellenistic/aph_knidos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Tidlig-, Høj- og Senklassiske skulpturer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da-DK" dirty="0"/>
              <a:t>      500-450 f. </a:t>
            </a:r>
            <a:r>
              <a:rPr lang="da-DK" dirty="0" err="1"/>
              <a:t>Kr</a:t>
            </a:r>
            <a:r>
              <a:rPr lang="da-DK" dirty="0"/>
              <a:t> </a:t>
            </a:r>
          </a:p>
          <a:p>
            <a:pPr algn="l"/>
            <a:r>
              <a:rPr lang="da-DK" dirty="0"/>
              <a:t>                og  450-400 f. Kr. </a:t>
            </a:r>
          </a:p>
          <a:p>
            <a:pPr algn="l"/>
            <a:r>
              <a:rPr lang="da-DK" dirty="0"/>
              <a:t>                              og 400-ca. 330 f.Kr.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Fig. 108   </a:t>
            </a:r>
            <a:r>
              <a:rPr lang="da-DK" dirty="0" err="1"/>
              <a:t>Kritios-drengen</a:t>
            </a:r>
            <a:endParaRPr lang="da-DK" dirty="0"/>
          </a:p>
        </p:txBody>
      </p:sp>
      <p:pic>
        <p:nvPicPr>
          <p:cNvPr id="4" name="il_fi" descr="http://oldtidskundskab.wikidot.com/local--files/tidlig-klassisk-skulptur/KritiosBoyF%26S%5B1%5D(1).jpg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979712" y="1556792"/>
            <a:ext cx="463827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boks 4"/>
          <p:cNvSpPr txBox="1"/>
          <p:nvPr/>
        </p:nvSpPr>
        <p:spPr>
          <a:xfrm>
            <a:off x="7236296" y="5229200"/>
            <a:ext cx="14414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Marmor</a:t>
            </a:r>
          </a:p>
          <a:p>
            <a:r>
              <a:rPr lang="da-DK" dirty="0"/>
              <a:t>Højde 0,86 m</a:t>
            </a:r>
          </a:p>
          <a:p>
            <a:r>
              <a:rPr lang="da-DK" dirty="0"/>
              <a:t>Ca. 480 f.Kr.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Fig. 112   Zeus eller Poseidon</a:t>
            </a:r>
          </a:p>
        </p:txBody>
      </p:sp>
      <p:pic>
        <p:nvPicPr>
          <p:cNvPr id="4" name="il_fi" descr="http://archives.evergreen.edu/webpages/curricular/2006-2007/greeceanditaly/files/greeceanditaly/images/14.%20Poseidon%20of%20Artemision,%20460%20BC,%20Severe%20style.preview.jpg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800510" y="1600200"/>
            <a:ext cx="354298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boks 4"/>
          <p:cNvSpPr txBox="1"/>
          <p:nvPr/>
        </p:nvSpPr>
        <p:spPr>
          <a:xfrm>
            <a:off x="6804248" y="5229200"/>
            <a:ext cx="14414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Bronze</a:t>
            </a:r>
          </a:p>
          <a:p>
            <a:r>
              <a:rPr lang="da-DK" dirty="0"/>
              <a:t>Højde 2,09 m</a:t>
            </a:r>
          </a:p>
          <a:p>
            <a:r>
              <a:rPr lang="da-DK" dirty="0"/>
              <a:t>Ca. 460 f.Kr.</a:t>
            </a:r>
          </a:p>
          <a:p>
            <a:r>
              <a:rPr lang="da-DK" dirty="0"/>
              <a:t> 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Diskoskasteren</a:t>
            </a:r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810" y="1600200"/>
            <a:ext cx="2844379" cy="4525963"/>
          </a:xfrm>
        </p:spPr>
      </p:pic>
    </p:spTree>
    <p:extLst>
      <p:ext uri="{BB962C8B-B14F-4D97-AF65-F5344CB8AC3E}">
        <p14:creationId xmlns:p14="http://schemas.microsoft.com/office/powerpoint/2010/main" val="392294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Fig. 138  Spydbæreren</a:t>
            </a:r>
          </a:p>
        </p:txBody>
      </p:sp>
      <p:pic>
        <p:nvPicPr>
          <p:cNvPr id="4" name="Pladsholder til indhold 3" descr="PolykleitosDoryphoro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6996" y="1892649"/>
            <a:ext cx="2350008" cy="394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boks 4"/>
          <p:cNvSpPr txBox="1"/>
          <p:nvPr/>
        </p:nvSpPr>
        <p:spPr>
          <a:xfrm>
            <a:off x="5868144" y="4653136"/>
            <a:ext cx="3621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    Romersk marmorkopi af græsk</a:t>
            </a:r>
          </a:p>
          <a:p>
            <a:r>
              <a:rPr lang="da-DK" dirty="0"/>
              <a:t>    bronzestatue</a:t>
            </a:r>
          </a:p>
          <a:p>
            <a:r>
              <a:rPr lang="da-DK" dirty="0"/>
              <a:t>    Højde 2,12 m</a:t>
            </a:r>
          </a:p>
          <a:p>
            <a:r>
              <a:rPr lang="da-DK" dirty="0"/>
              <a:t>    Ca. 440 f.Kr.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Fig. 140  </a:t>
            </a:r>
            <a:r>
              <a:rPr lang="da-DK" dirty="0" err="1"/>
              <a:t>Riace-bronzerne</a:t>
            </a:r>
            <a:endParaRPr lang="da-DK" dirty="0"/>
          </a:p>
        </p:txBody>
      </p:sp>
      <p:pic>
        <p:nvPicPr>
          <p:cNvPr id="4" name="Pladsholder til indhold 3" descr="Riace_Bronzes_(2).jpg"/>
          <p:cNvPicPr>
            <a:picLocks noGrp="1"/>
          </p:cNvPicPr>
          <p:nvPr>
            <p:ph idx="1"/>
          </p:nvPr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779539" y="1600200"/>
            <a:ext cx="358492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boks 4"/>
          <p:cNvSpPr txBox="1"/>
          <p:nvPr/>
        </p:nvSpPr>
        <p:spPr>
          <a:xfrm>
            <a:off x="6732240" y="4941168"/>
            <a:ext cx="20794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2 </a:t>
            </a:r>
            <a:r>
              <a:rPr lang="da-DK" dirty="0" err="1"/>
              <a:t>hoplitter</a:t>
            </a:r>
            <a:endParaRPr lang="da-DK" dirty="0"/>
          </a:p>
          <a:p>
            <a:r>
              <a:rPr lang="da-DK" dirty="0"/>
              <a:t>Bronze</a:t>
            </a:r>
          </a:p>
          <a:p>
            <a:r>
              <a:rPr lang="da-DK" dirty="0"/>
              <a:t>Højde 2m og 1,98 m</a:t>
            </a:r>
          </a:p>
          <a:p>
            <a:r>
              <a:rPr lang="da-DK" dirty="0"/>
              <a:t>Ca. 440 f.Kr.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Fig. 168  Venus fra </a:t>
            </a:r>
            <a:r>
              <a:rPr lang="da-DK" dirty="0" err="1"/>
              <a:t>Knidos</a:t>
            </a:r>
            <a:endParaRPr lang="da-DK" dirty="0"/>
          </a:p>
        </p:txBody>
      </p:sp>
      <p:pic>
        <p:nvPicPr>
          <p:cNvPr id="3" name="il_fi" descr="http://employees.oneonta.edu/farberas/arth/Images/109images/4thc_hellenistic/aph_knidos.jpg"/>
          <p:cNvPicPr>
            <a:picLocks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195736" y="1412776"/>
            <a:ext cx="33843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boks 3"/>
          <p:cNvSpPr txBox="1"/>
          <p:nvPr/>
        </p:nvSpPr>
        <p:spPr>
          <a:xfrm>
            <a:off x="5580112" y="5445224"/>
            <a:ext cx="30394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Romersk kopi af græsk original</a:t>
            </a:r>
          </a:p>
          <a:p>
            <a:r>
              <a:rPr lang="da-DK" dirty="0"/>
              <a:t>fra ca. 340 f.Kr.</a:t>
            </a:r>
          </a:p>
          <a:p>
            <a:r>
              <a:rPr lang="da-DK" dirty="0"/>
              <a:t>Marmor</a:t>
            </a:r>
          </a:p>
          <a:p>
            <a:r>
              <a:rPr lang="da-DK" dirty="0"/>
              <a:t>Højde 2,05 m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60598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Pl. XV.1  Hermes og Dionysosbarnet</a:t>
            </a:r>
          </a:p>
        </p:txBody>
      </p:sp>
      <p:pic>
        <p:nvPicPr>
          <p:cNvPr id="3" name="Pladsholder til indhold 3" descr="Hermes_Dionysos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69" y="1598672"/>
            <a:ext cx="2970173" cy="492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boks 3"/>
          <p:cNvSpPr txBox="1"/>
          <p:nvPr/>
        </p:nvSpPr>
        <p:spPr>
          <a:xfrm>
            <a:off x="5076056" y="5229200"/>
            <a:ext cx="16001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   Marmor</a:t>
            </a:r>
          </a:p>
          <a:p>
            <a:r>
              <a:rPr lang="da-DK" dirty="0"/>
              <a:t>   Højde 2,15 m</a:t>
            </a:r>
          </a:p>
          <a:p>
            <a:r>
              <a:rPr lang="da-DK" dirty="0"/>
              <a:t>   350-330 f.Kr.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4163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a-DK" sz="4000" dirty="0" err="1"/>
              <a:t>Fig</a:t>
            </a:r>
            <a:r>
              <a:rPr lang="da-DK" sz="4000" dirty="0"/>
              <a:t> 169  Skraberen af </a:t>
            </a:r>
            <a:r>
              <a:rPr lang="da-DK" sz="4000" dirty="0" err="1"/>
              <a:t>Lysippos</a:t>
            </a:r>
            <a:endParaRPr lang="da-DK" sz="4000" dirty="0"/>
          </a:p>
        </p:txBody>
      </p:sp>
      <p:pic>
        <p:nvPicPr>
          <p:cNvPr id="3" name="Picture 2" descr="Lysippos: Skraberen. Ca. 320 f.Kr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393" y="1484784"/>
            <a:ext cx="2388835" cy="4992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boks 3"/>
          <p:cNvSpPr txBox="1"/>
          <p:nvPr/>
        </p:nvSpPr>
        <p:spPr>
          <a:xfrm>
            <a:off x="4283968" y="5301208"/>
            <a:ext cx="46004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Atlet der skraber sig efter idræt. </a:t>
            </a:r>
          </a:p>
          <a:p>
            <a:r>
              <a:rPr lang="da-DK" dirty="0"/>
              <a:t>Romersk marmorkopi efter græsk bronzestatue</a:t>
            </a:r>
          </a:p>
          <a:p>
            <a:r>
              <a:rPr lang="da-DK" dirty="0"/>
              <a:t>fra ca. 320 f.Kr. Højde 205 cm. </a:t>
            </a:r>
          </a:p>
          <a:p>
            <a:r>
              <a:rPr lang="da-DK" dirty="0"/>
              <a:t>Musei Vaticani, Vatikanet</a:t>
            </a:r>
          </a:p>
        </p:txBody>
      </p:sp>
    </p:spTree>
    <p:extLst>
      <p:ext uri="{BB962C8B-B14F-4D97-AF65-F5344CB8AC3E}">
        <p14:creationId xmlns:p14="http://schemas.microsoft.com/office/powerpoint/2010/main" val="3513409494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179</Words>
  <Application>Microsoft Office PowerPoint</Application>
  <PresentationFormat>Skærmshow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Kontortema</vt:lpstr>
      <vt:lpstr>Tidlig-, Høj- og Senklassiske skulpturer</vt:lpstr>
      <vt:lpstr>Fig. 108   Kritios-drengen</vt:lpstr>
      <vt:lpstr>Fig. 112   Zeus eller Poseidon</vt:lpstr>
      <vt:lpstr>Diskoskasteren</vt:lpstr>
      <vt:lpstr>Fig. 138  Spydbæreren</vt:lpstr>
      <vt:lpstr>Fig. 140  Riace-bronzerne</vt:lpstr>
      <vt:lpstr>Fig. 168  Venus fra Knidos</vt:lpstr>
      <vt:lpstr>Pl. XV.1  Hermes og Dionysosbarnet</vt:lpstr>
      <vt:lpstr>Fig 169  Skraberen af Lysippos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Tidlig- og Høj-klassiske skulpturer</dc:title>
  <dc:creator>Gurli</dc:creator>
  <cp:lastModifiedBy>Gurli Buus Larsen</cp:lastModifiedBy>
  <cp:revision>8</cp:revision>
  <dcterms:created xsi:type="dcterms:W3CDTF">2014-02-17T10:41:11Z</dcterms:created>
  <dcterms:modified xsi:type="dcterms:W3CDTF">2025-06-14T09:43:33Z</dcterms:modified>
</cp:coreProperties>
</file>