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2" r:id="rId5"/>
    <p:sldId id="258" r:id="rId6"/>
    <p:sldId id="259" r:id="rId7"/>
    <p:sldId id="261" r:id="rId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2"/>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4"/>
          <p:cNvSpPr>
            <a:spLocks noGrp="1"/>
          </p:cNvSpPr>
          <p:nvPr>
            <p:ph type="dt" sz="half" idx="10"/>
          </p:nvPr>
        </p:nvSpPr>
        <p:spPr/>
        <p:txBody>
          <a:bodyPr/>
          <a:lstStyle/>
          <a:p>
            <a:fld id="{B86D5B85-06D1-4966-9F6C-DB387433E519}" type="datetimeFigureOut">
              <a:rPr lang="da-DK" smtClean="0"/>
              <a:pPr/>
              <a:t>03-11-2025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2E839138-5A20-43BD-BEDB-B01654BC3F94}"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6D5B85-06D1-4966-9F6C-DB387433E519}" type="datetimeFigureOut">
              <a:rPr lang="da-DK" smtClean="0"/>
              <a:pPr/>
              <a:t>03-11-2025</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839138-5A20-43BD-BEDB-B01654BC3F94}"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ucleus.dk/component/productfiguremanager/figuregroup/?id=58:5%20-%20Skeletmusklerne"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www.google.dk/url?sa=i&amp;rct=j&amp;q=&amp;esrc=s&amp;frm=1&amp;source=images&amp;cd=&amp;cad=rja&amp;docid=4Wx4KD-0ZGLDkM&amp;tbnid=2adhEVWHV-673M:&amp;ved=0CAUQjRw&amp;url=http://www.saxo.com/dk/biologi-til-tiden_lone-als-egebo_indbundet_9788790363321&amp;ei=FJsMUuHHB4KHswbB94D4Dw&amp;bvm=bv.50768961,d.Yms&amp;psig=AFQjCNEFjHIAgPOnNP9AcNQ3aluRK4W9vQ&amp;ust=137664420944484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pic>
        <p:nvPicPr>
          <p:cNvPr id="1026" name="Picture 2" descr="C:\Users\Vigga\Dropbox\FÆRØERNE SEPT 2012\Billeder benthe\Færøerne 2012 september\IMG_2809.JPG"/>
          <p:cNvPicPr>
            <a:picLocks noChangeAspect="1" noChangeArrowheads="1"/>
          </p:cNvPicPr>
          <p:nvPr/>
        </p:nvPicPr>
        <p:blipFill>
          <a:blip r:embed="rId2" cstate="print">
            <a:lum bright="46000"/>
          </a:blip>
          <a:srcRect/>
          <a:stretch>
            <a:fillRect/>
          </a:stretch>
        </p:blipFill>
        <p:spPr bwMode="auto">
          <a:xfrm>
            <a:off x="0" y="0"/>
            <a:ext cx="9144000" cy="6858000"/>
          </a:xfrm>
          <a:prstGeom prst="rect">
            <a:avLst/>
          </a:prstGeom>
          <a:noFill/>
        </p:spPr>
      </p:pic>
      <p:sp>
        <p:nvSpPr>
          <p:cNvPr id="2" name="Titel 1"/>
          <p:cNvSpPr>
            <a:spLocks noGrp="1"/>
          </p:cNvSpPr>
          <p:nvPr>
            <p:ph type="ctrTitle"/>
          </p:nvPr>
        </p:nvSpPr>
        <p:spPr/>
        <p:txBody>
          <a:bodyPr>
            <a:normAutofit/>
          </a:bodyPr>
          <a:lstStyle/>
          <a:p>
            <a:r>
              <a:rPr lang="da-DK" sz="6000" b="1" dirty="0"/>
              <a:t>Biologi C</a:t>
            </a:r>
          </a:p>
        </p:txBody>
      </p:sp>
      <p:sp>
        <p:nvSpPr>
          <p:cNvPr id="3" name="Undertitel 2"/>
          <p:cNvSpPr>
            <a:spLocks noGrp="1"/>
          </p:cNvSpPr>
          <p:nvPr>
            <p:ph type="subTitle" idx="1"/>
          </p:nvPr>
        </p:nvSpPr>
        <p:spPr>
          <a:xfrm>
            <a:off x="0" y="3933056"/>
            <a:ext cx="5580112" cy="1752600"/>
          </a:xfrm>
        </p:spPr>
        <p:txBody>
          <a:bodyPr/>
          <a:lstStyle/>
          <a:p>
            <a:r>
              <a:rPr lang="da-DK" dirty="0" err="1">
                <a:hlinkClick r:id="rId3"/>
              </a:rPr>
              <a:t>Nucleus</a:t>
            </a:r>
            <a:endParaRPr lang="da-DK" dirty="0">
              <a:solidFill>
                <a:schemeClr val="tx1"/>
              </a:solidFill>
            </a:endParaRPr>
          </a:p>
        </p:txBody>
      </p:sp>
      <p:pic>
        <p:nvPicPr>
          <p:cNvPr id="1028" name="Picture 4" descr="https://encrypted-tbn1.gstatic.com/images?q=tbn:ANd9GcSkYxuJmVHMlJHRja8PxGE3O1zS7jZ_Qieqh5n3jB8pvzawbEVT9w">
            <a:hlinkClick r:id="rId4"/>
          </p:cNvPr>
          <p:cNvPicPr>
            <a:picLocks noChangeAspect="1" noChangeArrowheads="1"/>
          </p:cNvPicPr>
          <p:nvPr/>
        </p:nvPicPr>
        <p:blipFill>
          <a:blip r:embed="rId5" cstate="print"/>
          <a:srcRect/>
          <a:stretch>
            <a:fillRect/>
          </a:stretch>
        </p:blipFill>
        <p:spPr bwMode="auto">
          <a:xfrm>
            <a:off x="6228184" y="3180830"/>
            <a:ext cx="2915816" cy="36771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Vigga\Dropbox\FÆRØERNE SEPT 2012\Billeder benthe\Færøerne 2012 september\IMG_2809.JPG"/>
          <p:cNvPicPr>
            <a:picLocks noChangeAspect="1" noChangeArrowheads="1"/>
          </p:cNvPicPr>
          <p:nvPr/>
        </p:nvPicPr>
        <p:blipFill>
          <a:blip r:embed="rId2" cstate="print">
            <a:lum bright="46000"/>
          </a:blip>
          <a:srcRect/>
          <a:stretch>
            <a:fillRect/>
          </a:stretch>
        </p:blipFill>
        <p:spPr bwMode="auto">
          <a:xfrm>
            <a:off x="0" y="0"/>
            <a:ext cx="9144000" cy="6858000"/>
          </a:xfrm>
          <a:prstGeom prst="rect">
            <a:avLst/>
          </a:prstGeom>
          <a:noFill/>
        </p:spPr>
      </p:pic>
      <p:sp>
        <p:nvSpPr>
          <p:cNvPr id="2" name="Titel 1"/>
          <p:cNvSpPr>
            <a:spLocks noGrp="1"/>
          </p:cNvSpPr>
          <p:nvPr>
            <p:ph type="title"/>
          </p:nvPr>
        </p:nvSpPr>
        <p:spPr/>
        <p:txBody>
          <a:bodyPr/>
          <a:lstStyle/>
          <a:p>
            <a:r>
              <a:rPr lang="da-DK" b="1" dirty="0"/>
              <a:t>Temaer i undervisningen</a:t>
            </a:r>
          </a:p>
        </p:txBody>
      </p:sp>
      <p:sp>
        <p:nvSpPr>
          <p:cNvPr id="3" name="Pladsholder til indhold 2"/>
          <p:cNvSpPr>
            <a:spLocks noGrp="1"/>
          </p:cNvSpPr>
          <p:nvPr>
            <p:ph idx="1"/>
          </p:nvPr>
        </p:nvSpPr>
        <p:spPr>
          <a:xfrm>
            <a:off x="457200" y="1600200"/>
            <a:ext cx="8229600" cy="4925144"/>
          </a:xfrm>
        </p:spPr>
        <p:txBody>
          <a:bodyPr>
            <a:normAutofit lnSpcReduction="10000"/>
          </a:bodyPr>
          <a:lstStyle/>
          <a:p>
            <a:r>
              <a:rPr lang="da-DK" b="1" dirty="0"/>
              <a:t>Celler, virus og livsformer (kort introforløb)</a:t>
            </a:r>
          </a:p>
          <a:p>
            <a:r>
              <a:rPr lang="da-DK" b="1" dirty="0"/>
              <a:t>Sundhed og motion</a:t>
            </a:r>
          </a:p>
          <a:p>
            <a:r>
              <a:rPr lang="da-DK" b="1" dirty="0"/>
              <a:t>Sundhed og kost</a:t>
            </a:r>
          </a:p>
          <a:p>
            <a:pPr>
              <a:buNone/>
            </a:pPr>
            <a:r>
              <a:rPr lang="da-DK" b="1" dirty="0">
                <a:solidFill>
                  <a:srgbClr val="FF0000"/>
                </a:solidFill>
              </a:rPr>
              <a:t>Jul</a:t>
            </a:r>
          </a:p>
          <a:p>
            <a:r>
              <a:rPr lang="da-DK" b="1" dirty="0"/>
              <a:t>Sex og ønskebørn</a:t>
            </a:r>
          </a:p>
          <a:p>
            <a:r>
              <a:rPr lang="da-DK" b="1" dirty="0"/>
              <a:t>Genetik og </a:t>
            </a:r>
            <a:r>
              <a:rPr lang="da-DK" b="1" dirty="0" err="1"/>
              <a:t>nedarvning</a:t>
            </a:r>
            <a:endParaRPr lang="da-DK" b="1" dirty="0"/>
          </a:p>
          <a:p>
            <a:r>
              <a:rPr lang="da-DK" b="1" dirty="0"/>
              <a:t>Vandløb </a:t>
            </a:r>
          </a:p>
          <a:p>
            <a:pPr>
              <a:buNone/>
            </a:pPr>
            <a:r>
              <a:rPr lang="da-DK" b="1" dirty="0">
                <a:solidFill>
                  <a:srgbClr val="007033"/>
                </a:solidFill>
              </a:rPr>
              <a:t>Eksamen</a:t>
            </a:r>
          </a:p>
          <a:p>
            <a:pPr>
              <a:buNone/>
            </a:pPr>
            <a:r>
              <a:rPr lang="da-DK" b="1" dirty="0">
                <a:solidFill>
                  <a:srgbClr val="007033"/>
                </a:solidFill>
              </a:rPr>
              <a:t>… måske…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E01A37-5BE7-428D-BD40-726388867349}"/>
              </a:ext>
            </a:extLst>
          </p:cNvPr>
          <p:cNvSpPr>
            <a:spLocks noGrp="1"/>
          </p:cNvSpPr>
          <p:nvPr>
            <p:ph type="title"/>
          </p:nvPr>
        </p:nvSpPr>
        <p:spPr/>
        <p:txBody>
          <a:bodyPr/>
          <a:lstStyle/>
          <a:p>
            <a:r>
              <a:rPr lang="da-DK" dirty="0"/>
              <a:t>Læreplanen: 2.2. Kernestof </a:t>
            </a:r>
          </a:p>
        </p:txBody>
      </p:sp>
      <p:sp>
        <p:nvSpPr>
          <p:cNvPr id="3" name="Pladsholder til indhold 2">
            <a:extLst>
              <a:ext uri="{FF2B5EF4-FFF2-40B4-BE49-F238E27FC236}">
                <a16:creationId xmlns:a16="http://schemas.microsoft.com/office/drawing/2014/main" id="{934D3029-7F7B-45AF-95D8-F85747344F30}"/>
              </a:ext>
            </a:extLst>
          </p:cNvPr>
          <p:cNvSpPr>
            <a:spLocks noGrp="1"/>
          </p:cNvSpPr>
          <p:nvPr>
            <p:ph idx="1"/>
          </p:nvPr>
        </p:nvSpPr>
        <p:spPr>
          <a:xfrm>
            <a:off x="457200" y="1600200"/>
            <a:ext cx="8229600" cy="5257800"/>
          </a:xfrm>
        </p:spPr>
        <p:txBody>
          <a:bodyPr>
            <a:normAutofit fontScale="55000" lnSpcReduction="20000"/>
          </a:bodyPr>
          <a:lstStyle/>
          <a:p>
            <a:pPr marL="0" indent="0">
              <a:buNone/>
            </a:pPr>
            <a:r>
              <a:rPr lang="da-DK" dirty="0"/>
              <a:t>Gennem kernestoffet skal eleverne opnå faglig fordybelse, viden og kundskaber. Kernestoffet bygger overordnet på sammenhæng mellem biologisk information, struktur og funktion på alle organisationsniveauer og på levende organismers vækst og dynamiske opretholdelse af ligevægt. Kernestoffet er:</a:t>
            </a:r>
          </a:p>
          <a:p>
            <a:pPr marL="0" indent="0">
              <a:buNone/>
            </a:pPr>
            <a:endParaRPr lang="da-DK" dirty="0"/>
          </a:p>
          <a:p>
            <a:r>
              <a:rPr lang="da-DK" dirty="0"/>
              <a:t>cellebiologi: overordnet opbygning af pro- og </a:t>
            </a:r>
            <a:r>
              <a:rPr lang="da-DK" dirty="0" err="1"/>
              <a:t>eucaryote</a:t>
            </a:r>
            <a:r>
              <a:rPr lang="da-DK" dirty="0"/>
              <a:t> celler og membranprocesser</a:t>
            </a:r>
          </a:p>
          <a:p>
            <a:r>
              <a:rPr lang="da-DK" dirty="0"/>
              <a:t>mikrobiologi: vækst og vækstfaktorer</a:t>
            </a:r>
          </a:p>
          <a:p>
            <a:r>
              <a:rPr lang="da-DK" dirty="0"/>
              <a:t>makromolekyler: overordnet opbygning og biologisk funktion af </a:t>
            </a:r>
            <a:r>
              <a:rPr lang="da-DK" dirty="0" err="1"/>
              <a:t>carbohydrater</a:t>
            </a:r>
            <a:r>
              <a:rPr lang="da-DK" dirty="0"/>
              <a:t>, lipider, proteiner og DNA </a:t>
            </a:r>
          </a:p>
          <a:p>
            <a:r>
              <a:rPr lang="da-DK" dirty="0"/>
              <a:t>enzymer: overordnet opbygning og funktion </a:t>
            </a:r>
          </a:p>
          <a:p>
            <a:r>
              <a:rPr lang="da-DK" dirty="0"/>
              <a:t>biokemiske processer: fotosyntese, respiration og gæring </a:t>
            </a:r>
          </a:p>
          <a:p>
            <a:r>
              <a:rPr lang="da-DK" dirty="0"/>
              <a:t>genetik og molekylærbiologi: nedarvningsprincipper, det centrale dogme og mutation</a:t>
            </a:r>
          </a:p>
          <a:p>
            <a:r>
              <a:rPr lang="da-DK" dirty="0"/>
              <a:t>evolutionsbiologi: eksempler på evolutionsmekanismer</a:t>
            </a:r>
          </a:p>
          <a:p>
            <a:r>
              <a:rPr lang="da-DK" dirty="0"/>
              <a:t>fysiologi: Oversigt over kroppens organsystemer, et udvalgt organsystems opbygning og funktion, forplantning og hormonel regulering</a:t>
            </a:r>
          </a:p>
          <a:p>
            <a:r>
              <a:rPr lang="da-DK" dirty="0"/>
              <a:t>økologi: samspil mellem arter og mellem arter og deres omgivende miljø, energistrømme, C-kredsløb og biodiversitet. </a:t>
            </a:r>
          </a:p>
        </p:txBody>
      </p:sp>
    </p:spTree>
    <p:extLst>
      <p:ext uri="{BB962C8B-B14F-4D97-AF65-F5344CB8AC3E}">
        <p14:creationId xmlns:p14="http://schemas.microsoft.com/office/powerpoint/2010/main" val="32846773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23590DD-6E80-4287-849E-140AAEA23727}"/>
              </a:ext>
            </a:extLst>
          </p:cNvPr>
          <p:cNvSpPr>
            <a:spLocks noGrp="1"/>
          </p:cNvSpPr>
          <p:nvPr>
            <p:ph type="title"/>
          </p:nvPr>
        </p:nvSpPr>
        <p:spPr/>
        <p:txBody>
          <a:bodyPr/>
          <a:lstStyle/>
          <a:p>
            <a:r>
              <a:rPr lang="da-DK" dirty="0"/>
              <a:t>Læreplanen: </a:t>
            </a:r>
          </a:p>
        </p:txBody>
      </p:sp>
      <p:sp>
        <p:nvSpPr>
          <p:cNvPr id="3" name="Pladsholder til indhold 2">
            <a:extLst>
              <a:ext uri="{FF2B5EF4-FFF2-40B4-BE49-F238E27FC236}">
                <a16:creationId xmlns:a16="http://schemas.microsoft.com/office/drawing/2014/main" id="{0D78AF8E-23E9-45F9-B26B-EC3ABDACDE2C}"/>
              </a:ext>
            </a:extLst>
          </p:cNvPr>
          <p:cNvSpPr>
            <a:spLocks noGrp="1"/>
          </p:cNvSpPr>
          <p:nvPr>
            <p:ph idx="1"/>
          </p:nvPr>
        </p:nvSpPr>
        <p:spPr>
          <a:xfrm>
            <a:off x="457200" y="1600200"/>
            <a:ext cx="8229600" cy="5257800"/>
          </a:xfrm>
        </p:spPr>
        <p:txBody>
          <a:bodyPr>
            <a:normAutofit fontScale="55000" lnSpcReduction="20000"/>
          </a:bodyPr>
          <a:lstStyle/>
          <a:p>
            <a:pPr marL="0" indent="0">
              <a:buNone/>
            </a:pPr>
            <a:r>
              <a:rPr lang="da-DK" dirty="0"/>
              <a:t>Eleverne skal kunne:</a:t>
            </a:r>
          </a:p>
          <a:p>
            <a:r>
              <a:rPr lang="da-DK" dirty="0"/>
              <a:t>anvende fagbegreber, fagsprog, relevante repræsentationer og modeller til beskrivelse og forklaring af iagttagelser og enkle biologiske problemstillinger</a:t>
            </a:r>
          </a:p>
          <a:p>
            <a:r>
              <a:rPr lang="da-DK" dirty="0"/>
              <a:t>udføre enkle eksperimenter og undersøgelser i laboratoriet og i felten under hensyntagen til sikkerhed </a:t>
            </a:r>
          </a:p>
          <a:p>
            <a:r>
              <a:rPr lang="da-DK" dirty="0"/>
              <a:t>bearbejde data fra kvalitative og kvantitative eksperimenter og undersøgelser og dokumentere eksperimentelt arbejde hensigtsmæssigt</a:t>
            </a:r>
          </a:p>
          <a:p>
            <a:r>
              <a:rPr lang="da-DK" dirty="0"/>
              <a:t>anvende enkle matematiske repræsentationer, modeller og metoder til enkle beregninger, beskrivelse og analyse </a:t>
            </a:r>
          </a:p>
          <a:p>
            <a:r>
              <a:rPr lang="da-DK" dirty="0"/>
              <a:t>analysere og diskutere data fra eksperimenter og undersøgelser, med inddragelse af faglig viden, fejlkilder og usikkerhed</a:t>
            </a:r>
          </a:p>
          <a:p>
            <a:r>
              <a:rPr lang="da-DK" dirty="0"/>
              <a:t>anvende relevante digitale værktøjer, herunder matematiske, i en konkret faglig sammenhæng ̶ uddrage og anvende biologifaglig information fra forskellige kilder</a:t>
            </a:r>
          </a:p>
          <a:p>
            <a:r>
              <a:rPr lang="da-DK" dirty="0"/>
              <a:t>formulere sig mundtligt og skriftligt om biologiske emner og give sammenhængende faglige forklaringer</a:t>
            </a:r>
          </a:p>
          <a:p>
            <a:r>
              <a:rPr lang="da-DK" dirty="0"/>
              <a:t>demonstrere forståelse af sammenhænge mellem fagets forskellige delområder ̶ demonstrere viden om fagets identitet og metoder a</a:t>
            </a:r>
          </a:p>
          <a:p>
            <a:r>
              <a:rPr lang="da-DK" dirty="0"/>
              <a:t>anvende fagets viden og metoder til stillingtagen og perspektivering i forbindelse med samfundsmæssige, teknologiske, miljømæssige og etiske problemstillinger med biologisk indhold, og til at udvikle og vurdere løsninger</a:t>
            </a:r>
          </a:p>
          <a:p>
            <a:r>
              <a:rPr lang="da-DK" dirty="0"/>
              <a:t>behandle problemstillinger i samspil med andre fag. </a:t>
            </a:r>
          </a:p>
        </p:txBody>
      </p:sp>
    </p:spTree>
    <p:extLst>
      <p:ext uri="{BB962C8B-B14F-4D97-AF65-F5344CB8AC3E}">
        <p14:creationId xmlns:p14="http://schemas.microsoft.com/office/powerpoint/2010/main" val="1101295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Vigga\Dropbox\FÆRØERNE SEPT 2012\Billeder benthe\Færøerne 2012 september\IMG_2809.JPG"/>
          <p:cNvPicPr>
            <a:picLocks noChangeAspect="1" noChangeArrowheads="1"/>
          </p:cNvPicPr>
          <p:nvPr/>
        </p:nvPicPr>
        <p:blipFill>
          <a:blip r:embed="rId2" cstate="print">
            <a:lum bright="46000"/>
          </a:blip>
          <a:srcRect/>
          <a:stretch>
            <a:fillRect/>
          </a:stretch>
        </p:blipFill>
        <p:spPr bwMode="auto">
          <a:xfrm>
            <a:off x="0" y="0"/>
            <a:ext cx="9144000" cy="6858000"/>
          </a:xfrm>
          <a:prstGeom prst="rect">
            <a:avLst/>
          </a:prstGeom>
          <a:noFill/>
        </p:spPr>
      </p:pic>
      <p:sp>
        <p:nvSpPr>
          <p:cNvPr id="2" name="Titel 1"/>
          <p:cNvSpPr>
            <a:spLocks noGrp="1"/>
          </p:cNvSpPr>
          <p:nvPr>
            <p:ph type="title"/>
          </p:nvPr>
        </p:nvSpPr>
        <p:spPr/>
        <p:txBody>
          <a:bodyPr/>
          <a:lstStyle/>
          <a:p>
            <a:r>
              <a:rPr lang="da-DK" b="1" dirty="0"/>
              <a:t>Afleveringer</a:t>
            </a:r>
          </a:p>
        </p:txBody>
      </p:sp>
      <p:sp>
        <p:nvSpPr>
          <p:cNvPr id="3" name="Pladsholder til indhold 2"/>
          <p:cNvSpPr>
            <a:spLocks noGrp="1"/>
          </p:cNvSpPr>
          <p:nvPr>
            <p:ph idx="1"/>
          </p:nvPr>
        </p:nvSpPr>
        <p:spPr/>
        <p:txBody>
          <a:bodyPr>
            <a:normAutofit lnSpcReduction="10000"/>
          </a:bodyPr>
          <a:lstStyle/>
          <a:p>
            <a:r>
              <a:rPr lang="da-DK" b="1" dirty="0"/>
              <a:t>4 stk. á ca. 3 times elevtid – én aflevering til hvert af de 4 første forløb (undtagen introforløb)</a:t>
            </a:r>
          </a:p>
          <a:p>
            <a:r>
              <a:rPr lang="da-DK" b="1" dirty="0"/>
              <a:t>Måske et par mindre afleveringer i løbet af året</a:t>
            </a:r>
          </a:p>
          <a:p>
            <a:pPr lvl="1"/>
            <a:r>
              <a:rPr lang="da-DK" b="1" dirty="0"/>
              <a:t>Puls og blodtryk ved arbejde og hvile</a:t>
            </a:r>
          </a:p>
          <a:p>
            <a:pPr lvl="1"/>
            <a:r>
              <a:rPr lang="da-DK" b="1" dirty="0"/>
              <a:t>Kostundersøgelse</a:t>
            </a:r>
          </a:p>
          <a:p>
            <a:pPr lvl="1"/>
            <a:r>
              <a:rPr lang="da-DK" b="1" dirty="0"/>
              <a:t>Byg en baby</a:t>
            </a:r>
          </a:p>
          <a:p>
            <a:pPr lvl="1"/>
            <a:r>
              <a:rPr lang="da-DK" b="1" dirty="0"/>
              <a:t>Blodtypebestemmelse</a:t>
            </a:r>
          </a:p>
        </p:txBody>
      </p:sp>
      <p:sp>
        <p:nvSpPr>
          <p:cNvPr id="5" name="Ellipse 4">
            <a:extLst>
              <a:ext uri="{FF2B5EF4-FFF2-40B4-BE49-F238E27FC236}">
                <a16:creationId xmlns:a16="http://schemas.microsoft.com/office/drawing/2014/main" id="{EEAC8EFB-EAB8-46C1-9797-4B8A6C9B7BFD}"/>
              </a:ext>
            </a:extLst>
          </p:cNvPr>
          <p:cNvSpPr/>
          <p:nvPr/>
        </p:nvSpPr>
        <p:spPr>
          <a:xfrm>
            <a:off x="6012160" y="4653136"/>
            <a:ext cx="2448272" cy="20882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Derudover kan der komme mindre opgaver som laves i timerne + fx prøver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Vigga\Dropbox\FÆRØERNE SEPT 2012\Billeder benthe\Færøerne 2012 september\IMG_2809.JPG"/>
          <p:cNvPicPr>
            <a:picLocks noChangeAspect="1" noChangeArrowheads="1"/>
          </p:cNvPicPr>
          <p:nvPr/>
        </p:nvPicPr>
        <p:blipFill>
          <a:blip r:embed="rId2" cstate="print">
            <a:lum bright="46000"/>
          </a:blip>
          <a:srcRect/>
          <a:stretch>
            <a:fillRect/>
          </a:stretch>
        </p:blipFill>
        <p:spPr bwMode="auto">
          <a:xfrm>
            <a:off x="0" y="0"/>
            <a:ext cx="9144000" cy="6858000"/>
          </a:xfrm>
          <a:prstGeom prst="rect">
            <a:avLst/>
          </a:prstGeom>
          <a:noFill/>
        </p:spPr>
      </p:pic>
      <p:sp>
        <p:nvSpPr>
          <p:cNvPr id="2" name="Titel 1"/>
          <p:cNvSpPr>
            <a:spLocks noGrp="1"/>
          </p:cNvSpPr>
          <p:nvPr>
            <p:ph type="title"/>
          </p:nvPr>
        </p:nvSpPr>
        <p:spPr/>
        <p:txBody>
          <a:bodyPr/>
          <a:lstStyle/>
          <a:p>
            <a:r>
              <a:rPr lang="da-DK" b="1" dirty="0"/>
              <a:t>Eksamen</a:t>
            </a:r>
          </a:p>
        </p:txBody>
      </p:sp>
      <p:sp>
        <p:nvSpPr>
          <p:cNvPr id="3" name="Pladsholder til indhold 2"/>
          <p:cNvSpPr>
            <a:spLocks noGrp="1"/>
          </p:cNvSpPr>
          <p:nvPr>
            <p:ph idx="1"/>
          </p:nvPr>
        </p:nvSpPr>
        <p:spPr/>
        <p:txBody>
          <a:bodyPr/>
          <a:lstStyle/>
          <a:p>
            <a:r>
              <a:rPr lang="da-DK" b="1" dirty="0"/>
              <a:t>Mundtlig eksamen</a:t>
            </a:r>
          </a:p>
          <a:p>
            <a:r>
              <a:rPr lang="da-DK" b="1" dirty="0"/>
              <a:t>Kendte spørgsmål – ukendte bilag </a:t>
            </a:r>
          </a:p>
          <a:p>
            <a:r>
              <a:rPr lang="da-DK" b="1" dirty="0"/>
              <a:t>24 min. forberedelse</a:t>
            </a:r>
          </a:p>
          <a:p>
            <a:r>
              <a:rPr lang="da-DK" b="1" dirty="0"/>
              <a:t>24 min. eksamen</a:t>
            </a:r>
          </a:p>
          <a:p>
            <a:endParaRPr lang="da-DK" b="1" dirty="0"/>
          </a:p>
          <a:p>
            <a:endParaRPr lang="da-DK"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748DF9-B587-4596-A516-2F59F1EA4D9C}"/>
              </a:ext>
            </a:extLst>
          </p:cNvPr>
          <p:cNvSpPr>
            <a:spLocks noGrp="1"/>
          </p:cNvSpPr>
          <p:nvPr>
            <p:ph type="title"/>
          </p:nvPr>
        </p:nvSpPr>
        <p:spPr/>
        <p:txBody>
          <a:bodyPr/>
          <a:lstStyle/>
          <a:p>
            <a:r>
              <a:rPr lang="da-DK" dirty="0"/>
              <a:t>Læreplanen: 4.2. Prøveform </a:t>
            </a:r>
          </a:p>
        </p:txBody>
      </p:sp>
      <p:sp>
        <p:nvSpPr>
          <p:cNvPr id="3" name="Pladsholder til indhold 2">
            <a:extLst>
              <a:ext uri="{FF2B5EF4-FFF2-40B4-BE49-F238E27FC236}">
                <a16:creationId xmlns:a16="http://schemas.microsoft.com/office/drawing/2014/main" id="{378FC2AB-88EF-4E91-B102-EB5D51161E8D}"/>
              </a:ext>
            </a:extLst>
          </p:cNvPr>
          <p:cNvSpPr>
            <a:spLocks noGrp="1"/>
          </p:cNvSpPr>
          <p:nvPr>
            <p:ph idx="1"/>
          </p:nvPr>
        </p:nvSpPr>
        <p:spPr/>
        <p:txBody>
          <a:bodyPr>
            <a:normAutofit fontScale="55000" lnSpcReduction="20000"/>
          </a:bodyPr>
          <a:lstStyle/>
          <a:p>
            <a:pPr marL="0" indent="0">
              <a:buNone/>
            </a:pPr>
            <a:r>
              <a:rPr lang="da-DK" dirty="0"/>
              <a:t>Der afholdes en mundtlig prøve på grundlag af en opgave udarbejdet af eksaminator. Opgaven indeholder en overskrift og en kort præciserende tekst samt bilagsmateriale i form af figurer, forsøgsdata o. lign. , og inddrager eksperimentelt arbejde eller andet empiribaseret arbejde fra undervisningen. Bilagsmaterialet skal kunne danne basis for faglig uddybning og perspektivering ved inddragelse af faglige metoder, kernestof og supplerende stof. Bilagsmaterialet skal have et omfang, så hele materialet forventes inddraget under eksaminationen, og dele heraf er ikke kendt fra undervisningen. </a:t>
            </a:r>
          </a:p>
          <a:p>
            <a:pPr marL="0" indent="0">
              <a:buNone/>
            </a:pPr>
            <a:endParaRPr lang="da-DK" dirty="0"/>
          </a:p>
          <a:p>
            <a:pPr marL="0" indent="0">
              <a:buNone/>
            </a:pPr>
            <a:r>
              <a:rPr lang="da-DK" dirty="0"/>
              <a:t>Opgaverne, der indgår som grundlag for prøven, skal tilsammen i al væsentlighed dække de faglige mål, kernestof og supplerende stof. Hver opgave må bruges højst to gange på samme hold. Bilag må genbruges i forskellige opgaver efter eksaminators valg. Opgaverne uden bilag skal være kendte af eksaminanderne inden prøven. </a:t>
            </a:r>
          </a:p>
          <a:p>
            <a:pPr marL="0" indent="0">
              <a:buNone/>
            </a:pPr>
            <a:endParaRPr lang="da-DK" dirty="0"/>
          </a:p>
          <a:p>
            <a:pPr marL="0" indent="0">
              <a:buNone/>
            </a:pPr>
            <a:r>
              <a:rPr lang="da-DK" dirty="0"/>
              <a:t>Eksaminationstiden er ca. 24 minutter. Der gives ca. 24 minutters forberedelsestid. Bilagsmaterialet knyttet til den udtrukne opgave udleveres ved forberedelsens start. Eksaminationen indledes med eksaminandens fremlæggelse med udgangspunkt i bilagsmaterialet, som varer op til ti minutter. Eksaminationen former sig herefter som en samtale mellem eksaminand og eksaminator, som inddrager øvrige relevante dele af kernestof og supplerende stof.</a:t>
            </a:r>
          </a:p>
        </p:txBody>
      </p:sp>
    </p:spTree>
    <p:extLst>
      <p:ext uri="{BB962C8B-B14F-4D97-AF65-F5344CB8AC3E}">
        <p14:creationId xmlns:p14="http://schemas.microsoft.com/office/powerpoint/2010/main" val="156597880"/>
      </p:ext>
    </p:extLst>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5903</TotalTime>
  <Words>646</Words>
  <Application>Microsoft Office PowerPoint</Application>
  <PresentationFormat>Skærmshow (4:3)</PresentationFormat>
  <Paragraphs>55</Paragraphs>
  <Slides>7</Slides>
  <Notes>0</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7</vt:i4>
      </vt:variant>
    </vt:vector>
  </HeadingPairs>
  <TitlesOfParts>
    <vt:vector size="10" baseType="lpstr">
      <vt:lpstr>Arial</vt:lpstr>
      <vt:lpstr>Calibri</vt:lpstr>
      <vt:lpstr>Kontortema</vt:lpstr>
      <vt:lpstr>Biologi C</vt:lpstr>
      <vt:lpstr>Temaer i undervisningen</vt:lpstr>
      <vt:lpstr>Læreplanen: 2.2. Kernestof </vt:lpstr>
      <vt:lpstr>Læreplanen: </vt:lpstr>
      <vt:lpstr>Afleveringer</vt:lpstr>
      <vt:lpstr>Eksamen</vt:lpstr>
      <vt:lpstr>Læreplanen: 4.2. Prøveform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 C</dc:title>
  <dc:creator>Alok</dc:creator>
  <cp:lastModifiedBy>Alok Shukla</cp:lastModifiedBy>
  <cp:revision>11</cp:revision>
  <dcterms:created xsi:type="dcterms:W3CDTF">2013-08-15T08:42:31Z</dcterms:created>
  <dcterms:modified xsi:type="dcterms:W3CDTF">2025-11-03T08:17:48Z</dcterms:modified>
</cp:coreProperties>
</file>