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61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0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E7B0-DD75-46C4-9F10-1F11785A7C2A}" type="datetimeFigureOut">
              <a:rPr lang="da-DK" smtClean="0"/>
              <a:t>13-11-2021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5298-48B7-4E7B-9E9F-9F4342444C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E7B0-DD75-46C4-9F10-1F11785A7C2A}" type="datetimeFigureOut">
              <a:rPr lang="da-DK" smtClean="0"/>
              <a:t>13-11-2021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5298-48B7-4E7B-9E9F-9F4342444C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E7B0-DD75-46C4-9F10-1F11785A7C2A}" type="datetimeFigureOut">
              <a:rPr lang="da-DK" smtClean="0"/>
              <a:t>13-11-2021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5298-48B7-4E7B-9E9F-9F4342444C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E7B0-DD75-46C4-9F10-1F11785A7C2A}" type="datetimeFigureOut">
              <a:rPr lang="da-DK" smtClean="0"/>
              <a:t>13-11-2021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5298-48B7-4E7B-9E9F-9F4342444C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E7B0-DD75-46C4-9F10-1F11785A7C2A}" type="datetimeFigureOut">
              <a:rPr lang="da-DK" smtClean="0"/>
              <a:t>13-11-2021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5298-48B7-4E7B-9E9F-9F4342444C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E7B0-DD75-46C4-9F10-1F11785A7C2A}" type="datetimeFigureOut">
              <a:rPr lang="da-DK" smtClean="0"/>
              <a:t>13-11-2021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5298-48B7-4E7B-9E9F-9F4342444C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E7B0-DD75-46C4-9F10-1F11785A7C2A}" type="datetimeFigureOut">
              <a:rPr lang="da-DK" smtClean="0"/>
              <a:t>13-11-2021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5298-48B7-4E7B-9E9F-9F4342444C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E7B0-DD75-46C4-9F10-1F11785A7C2A}" type="datetimeFigureOut">
              <a:rPr lang="da-DK" smtClean="0"/>
              <a:t>13-11-2021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5298-48B7-4E7B-9E9F-9F4342444C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E7B0-DD75-46C4-9F10-1F11785A7C2A}" type="datetimeFigureOut">
              <a:rPr lang="da-DK" smtClean="0"/>
              <a:t>13-11-2021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5298-48B7-4E7B-9E9F-9F4342444C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E7B0-DD75-46C4-9F10-1F11785A7C2A}" type="datetimeFigureOut">
              <a:rPr lang="da-DK" smtClean="0"/>
              <a:t>13-11-2021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5298-48B7-4E7B-9E9F-9F4342444C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E7B0-DD75-46C4-9F10-1F11785A7C2A}" type="datetimeFigureOut">
              <a:rPr lang="da-DK" smtClean="0"/>
              <a:t>13-11-2021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5298-48B7-4E7B-9E9F-9F4342444C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E7B0-DD75-46C4-9F10-1F11785A7C2A}" type="datetimeFigureOut">
              <a:rPr lang="da-DK" smtClean="0"/>
              <a:t>13-11-2021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C5298-48B7-4E7B-9E9F-9F4342444CEE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ldtid.systime.dk/typo3temp/pics/71c6cefa8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oldtid.systime.dk/typo3temp/pics/7761e65b79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old.statsskole.dk/images/hellenistisk/afrodite-pa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thisted-gymnasium.dk/a/Klassikere/Figur%2016.%20Gnaeus%20Pompeius%20Magnus.ht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Hellenistiske og romerske</a:t>
            </a:r>
            <a:br>
              <a:rPr lang="da-DK" dirty="0" smtClean="0"/>
            </a:br>
            <a:r>
              <a:rPr lang="da-DK" dirty="0" smtClean="0"/>
              <a:t>skulpturer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da-DK" dirty="0" smtClean="0"/>
              <a:t> fra ca. 330- 50 f. Kr.</a:t>
            </a:r>
          </a:p>
          <a:p>
            <a:pPr algn="l"/>
            <a:r>
              <a:rPr lang="da-DK" dirty="0"/>
              <a:t>	</a:t>
            </a:r>
            <a:r>
              <a:rPr lang="da-DK" dirty="0" smtClean="0"/>
              <a:t>		og</a:t>
            </a:r>
          </a:p>
          <a:p>
            <a:pPr algn="l"/>
            <a:r>
              <a:rPr lang="da-DK" dirty="0"/>
              <a:t> </a:t>
            </a:r>
            <a:r>
              <a:rPr lang="da-DK" dirty="0" smtClean="0"/>
              <a:t>                                   50 f.- 300 e. Kr.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Den døende galler</a:t>
            </a:r>
            <a:endParaRPr lang="da-DK" dirty="0"/>
          </a:p>
        </p:txBody>
      </p:sp>
      <p:pic>
        <p:nvPicPr>
          <p:cNvPr id="4" name="Pladsholder til indhold 3" descr="Den døende galler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57606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6516216" y="3717032"/>
            <a:ext cx="10832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Marmor</a:t>
            </a:r>
          </a:p>
          <a:p>
            <a:r>
              <a:rPr lang="da-DK" dirty="0"/>
              <a:t>0,93 meter høj, </a:t>
            </a:r>
            <a:endParaRPr lang="da-DK" dirty="0" smtClean="0"/>
          </a:p>
          <a:p>
            <a:r>
              <a:rPr lang="da-DK" dirty="0" smtClean="0"/>
              <a:t>1,85 </a:t>
            </a:r>
            <a:r>
              <a:rPr lang="da-DK" dirty="0"/>
              <a:t>meter lang </a:t>
            </a:r>
            <a:endParaRPr lang="da-DK" dirty="0" smtClean="0"/>
          </a:p>
          <a:p>
            <a:r>
              <a:rPr lang="da-DK" dirty="0" smtClean="0"/>
              <a:t>og </a:t>
            </a:r>
            <a:r>
              <a:rPr lang="da-DK" dirty="0"/>
              <a:t>0,89 meter bred</a:t>
            </a:r>
          </a:p>
          <a:p>
            <a:r>
              <a:rPr lang="da-DK" dirty="0" smtClean="0"/>
              <a:t>Originalen </a:t>
            </a:r>
            <a:r>
              <a:rPr lang="da-DK" dirty="0"/>
              <a:t>var af bronze; </a:t>
            </a:r>
            <a:endParaRPr lang="da-DK" dirty="0" smtClean="0"/>
          </a:p>
          <a:p>
            <a:r>
              <a:rPr lang="da-DK" dirty="0" smtClean="0"/>
              <a:t>dette </a:t>
            </a:r>
            <a:r>
              <a:rPr lang="da-DK" dirty="0"/>
              <a:t>er en kopi </a:t>
            </a:r>
            <a:endParaRPr lang="da-DK" dirty="0" smtClean="0"/>
          </a:p>
          <a:p>
            <a:r>
              <a:rPr lang="da-DK" dirty="0" smtClean="0"/>
              <a:t>fra </a:t>
            </a:r>
            <a:r>
              <a:rPr lang="da-DK" dirty="0"/>
              <a:t>romersk tid.</a:t>
            </a:r>
          </a:p>
          <a:p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67544" y="5877272"/>
            <a:ext cx="1004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Kong </a:t>
            </a:r>
            <a:r>
              <a:rPr lang="da-DK" dirty="0" err="1" smtClean="0"/>
              <a:t>Attalos</a:t>
            </a:r>
            <a:r>
              <a:rPr lang="da-DK" dirty="0" smtClean="0"/>
              <a:t> af </a:t>
            </a:r>
            <a:r>
              <a:rPr lang="da-DK" dirty="0" err="1" smtClean="0"/>
              <a:t>Pergamon</a:t>
            </a:r>
            <a:r>
              <a:rPr lang="da-DK" dirty="0" smtClean="0"/>
              <a:t> besejrede en gallisk stamme og satte </a:t>
            </a:r>
          </a:p>
          <a:p>
            <a:r>
              <a:rPr lang="da-DK" dirty="0" smtClean="0"/>
              <a:t>sig et sejrstrofæ i sin hovedstad ca. 230 f. Kr.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Fig. 197  Galler dræber sin hustru og sig selv</a:t>
            </a:r>
            <a:endParaRPr lang="da-DK" dirty="0"/>
          </a:p>
        </p:txBody>
      </p:sp>
      <p:pic>
        <p:nvPicPr>
          <p:cNvPr id="6" name="Pladsholder til indhold 5" descr="http://oldtid.systime.dk/typo3temp/pics/7761e65b79.jpg">
            <a:hlinkClick r:id="rId2" tooltip="&quot;Galler, der dræber sig selv og sin hustru&quot;"/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483768" y="1700808"/>
            <a:ext cx="2565330" cy="434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boks 7"/>
          <p:cNvSpPr txBox="1"/>
          <p:nvPr/>
        </p:nvSpPr>
        <p:spPr>
          <a:xfrm>
            <a:off x="5364088" y="4581128"/>
            <a:ext cx="49397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  Marmor</a:t>
            </a:r>
            <a:endParaRPr lang="da-DK" dirty="0"/>
          </a:p>
          <a:p>
            <a:r>
              <a:rPr lang="da-DK" dirty="0"/>
              <a:t>  Højde 2,11 m</a:t>
            </a:r>
          </a:p>
          <a:p>
            <a:r>
              <a:rPr lang="da-DK" dirty="0"/>
              <a:t>  Romersk kopi efter </a:t>
            </a:r>
            <a:r>
              <a:rPr lang="da-DK" dirty="0" err="1"/>
              <a:t>pergamensk</a:t>
            </a:r>
            <a:r>
              <a:rPr lang="da-DK" dirty="0"/>
              <a:t> </a:t>
            </a:r>
            <a:endParaRPr lang="da-DK" dirty="0" smtClean="0"/>
          </a:p>
          <a:p>
            <a:r>
              <a:rPr lang="da-DK" dirty="0"/>
              <a:t> </a:t>
            </a:r>
            <a:r>
              <a:rPr lang="da-DK" dirty="0" smtClean="0"/>
              <a:t> bronzeoriginal</a:t>
            </a:r>
            <a:endParaRPr lang="da-DK" dirty="0"/>
          </a:p>
          <a:p>
            <a:r>
              <a:rPr lang="da-DK" dirty="0"/>
              <a:t>  fra ca.220 f.Kr.</a:t>
            </a:r>
          </a:p>
          <a:p>
            <a:r>
              <a:rPr lang="da-DK" dirty="0"/>
              <a:t> 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38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Fig. 200  </a:t>
            </a:r>
            <a:r>
              <a:rPr lang="da-DK" dirty="0" err="1" smtClean="0"/>
              <a:t>Laokoon</a:t>
            </a:r>
            <a:r>
              <a:rPr lang="da-DK" dirty="0" smtClean="0"/>
              <a:t> og hans sønner</a:t>
            </a:r>
            <a:endParaRPr lang="da-DK" dirty="0"/>
          </a:p>
        </p:txBody>
      </p:sp>
      <p:pic>
        <p:nvPicPr>
          <p:cNvPr id="4" name="Pladsholder til indhold 3" descr="624px-Laocoon_Pio-Clementino_Inv1059-1064-10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4479368" cy="422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boks 2"/>
          <p:cNvSpPr txBox="1"/>
          <p:nvPr/>
        </p:nvSpPr>
        <p:spPr>
          <a:xfrm>
            <a:off x="5652120" y="4725144"/>
            <a:ext cx="24976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/>
              <a:t>Laokoon</a:t>
            </a:r>
            <a:r>
              <a:rPr lang="da-DK" b="1" dirty="0"/>
              <a:t> og hans </a:t>
            </a:r>
            <a:r>
              <a:rPr lang="da-DK" b="1" dirty="0" smtClean="0"/>
              <a:t>sønner</a:t>
            </a:r>
          </a:p>
          <a:p>
            <a:r>
              <a:rPr lang="da-DK" b="1" dirty="0" smtClean="0"/>
              <a:t> </a:t>
            </a:r>
            <a:r>
              <a:rPr lang="da-DK" b="1" dirty="0"/>
              <a:t>i kamp med slanger</a:t>
            </a:r>
            <a:endParaRPr lang="da-DK" dirty="0"/>
          </a:p>
          <a:p>
            <a:r>
              <a:rPr lang="da-DK" dirty="0"/>
              <a:t>    Marmor</a:t>
            </a:r>
          </a:p>
          <a:p>
            <a:r>
              <a:rPr lang="da-DK" dirty="0"/>
              <a:t>    Højde 2,42 m</a:t>
            </a:r>
          </a:p>
          <a:p>
            <a:r>
              <a:rPr lang="da-DK" dirty="0"/>
              <a:t>    1.årh. f.Kr.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PL. XVI.2  Afrodite og Pan</a:t>
            </a:r>
            <a:endParaRPr lang="da-DK" dirty="0"/>
          </a:p>
        </p:txBody>
      </p:sp>
      <p:pic>
        <p:nvPicPr>
          <p:cNvPr id="4" name="Pladsholder til indhold 3" descr="http://www.old.statsskole.dk/images/hellenistisk/afrodite-pan.jpg"/>
          <p:cNvPicPr>
            <a:picLocks noGrp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483768" y="170080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6300192" y="5301208"/>
            <a:ext cx="1441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Marmor</a:t>
            </a:r>
          </a:p>
          <a:p>
            <a:r>
              <a:rPr lang="da-DK" dirty="0"/>
              <a:t>Højde 1,29 m</a:t>
            </a:r>
          </a:p>
          <a:p>
            <a:r>
              <a:rPr lang="da-DK" dirty="0"/>
              <a:t>Ca. 100 f. Kr.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Fig. 188  Fuld gammel kone</a:t>
            </a:r>
            <a:endParaRPr lang="da-DK" dirty="0"/>
          </a:p>
        </p:txBody>
      </p:sp>
      <p:pic>
        <p:nvPicPr>
          <p:cNvPr id="4" name="Pladsholder til indhold 3" descr="b9d7e1aadb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373075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6516216" y="515719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Marmor</a:t>
            </a:r>
          </a:p>
          <a:p>
            <a:r>
              <a:rPr lang="da-DK" dirty="0"/>
              <a:t>Højde 92 cm</a:t>
            </a:r>
          </a:p>
          <a:p>
            <a:r>
              <a:rPr lang="da-DK" dirty="0"/>
              <a:t>Ca. 220 f.Kr.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Augustus fra Prima </a:t>
            </a:r>
            <a:r>
              <a:rPr lang="da-DK" dirty="0" err="1" smtClean="0"/>
              <a:t>Porta</a:t>
            </a:r>
            <a:endParaRPr lang="da-DK" dirty="0"/>
          </a:p>
        </p:txBody>
      </p:sp>
      <p:pic>
        <p:nvPicPr>
          <p:cNvPr id="3074" name="Picture 2" descr="Statue-Augus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667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3995936" y="4293096"/>
            <a:ext cx="2180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Marmor</a:t>
            </a:r>
          </a:p>
          <a:p>
            <a:r>
              <a:rPr lang="da-DK" dirty="0" smtClean="0"/>
              <a:t>2,0 m</a:t>
            </a:r>
          </a:p>
          <a:p>
            <a:r>
              <a:rPr lang="da-DK" dirty="0" smtClean="0"/>
              <a:t>1.årh. e. Kr.</a:t>
            </a:r>
          </a:p>
          <a:p>
            <a:r>
              <a:rPr lang="da-DK" dirty="0" err="1" smtClean="0"/>
              <a:t>Vatican</a:t>
            </a:r>
            <a:r>
              <a:rPr lang="da-DK" dirty="0" smtClean="0"/>
              <a:t>-museet, Rom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07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Hadrian og Sabina som Mars og Venus</a:t>
            </a:r>
            <a:endParaRPr lang="da-DK" dirty="0"/>
          </a:p>
        </p:txBody>
      </p:sp>
      <p:pic>
        <p:nvPicPr>
          <p:cNvPr id="6" name="Picture 2" descr="https://upload.wikimedia.org/wikipedia/commons/c/c1/Imperial_group_Mars_Venus_Louvre_Ma1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2268000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3851920" y="4005064"/>
            <a:ext cx="1467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Marmor</a:t>
            </a:r>
          </a:p>
          <a:p>
            <a:r>
              <a:rPr lang="da-DK" dirty="0" smtClean="0"/>
              <a:t>1,73 m</a:t>
            </a:r>
          </a:p>
          <a:p>
            <a:r>
              <a:rPr lang="da-DK" dirty="0" smtClean="0"/>
              <a:t>120-140 e. Kr.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62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Portræt af </a:t>
            </a:r>
            <a:r>
              <a:rPr lang="da-DK" dirty="0" err="1" smtClean="0"/>
              <a:t>Gnaeus</a:t>
            </a:r>
            <a:r>
              <a:rPr lang="da-DK" dirty="0" smtClean="0"/>
              <a:t> </a:t>
            </a:r>
            <a:r>
              <a:rPr lang="da-DK" dirty="0" err="1" smtClean="0"/>
              <a:t>Pompeius</a:t>
            </a:r>
            <a:r>
              <a:rPr lang="da-DK" dirty="0" smtClean="0"/>
              <a:t> Magnus</a:t>
            </a:r>
            <a:endParaRPr lang="da-DK" dirty="0"/>
          </a:p>
        </p:txBody>
      </p:sp>
      <p:pic>
        <p:nvPicPr>
          <p:cNvPr id="1026" name="Picture 2" descr="Pompei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35" y="1772816"/>
            <a:ext cx="28575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3995936" y="4653136"/>
            <a:ext cx="3202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Kopi i marmor fra tidlig kejsertid</a:t>
            </a:r>
          </a:p>
          <a:p>
            <a:r>
              <a:rPr lang="da-DK" dirty="0"/>
              <a:t>e</a:t>
            </a:r>
            <a:r>
              <a:rPr lang="da-DK" dirty="0" smtClean="0"/>
              <a:t>fter nu tabt original i bronze</a:t>
            </a:r>
          </a:p>
          <a:p>
            <a:r>
              <a:rPr lang="da-DK" dirty="0" smtClean="0"/>
              <a:t>Glyptoteket, København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66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202</Words>
  <Application>Microsoft Office PowerPoint</Application>
  <PresentationFormat>Skærmshow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Hellenistiske og romerske skulpturer</vt:lpstr>
      <vt:lpstr>Den døende galler</vt:lpstr>
      <vt:lpstr>Fig. 197  Galler dræber sin hustru og sig selv</vt:lpstr>
      <vt:lpstr>Fig. 200  Laokoon og hans sønner</vt:lpstr>
      <vt:lpstr>PL. XVI.2  Afrodite og Pan</vt:lpstr>
      <vt:lpstr>Fig. 188  Fuld gammel kone</vt:lpstr>
      <vt:lpstr>Augustus fra Prima Porta</vt:lpstr>
      <vt:lpstr>Hadrian og Sabina som Mars og Venus</vt:lpstr>
      <vt:lpstr>Portræt af Gnaeus Pompeius Magnus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Sen-klassiske og Hellenistiske skulpturer</dc:title>
  <dc:creator>Gurli</dc:creator>
  <cp:lastModifiedBy>Gurli</cp:lastModifiedBy>
  <cp:revision>15</cp:revision>
  <dcterms:created xsi:type="dcterms:W3CDTF">2014-02-17T11:02:28Z</dcterms:created>
  <dcterms:modified xsi:type="dcterms:W3CDTF">2021-11-13T12:45:54Z</dcterms:modified>
</cp:coreProperties>
</file>