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6" r:id="rId2"/>
    <p:sldId id="258" r:id="rId3"/>
    <p:sldId id="259" r:id="rId4"/>
    <p:sldId id="260" r:id="rId5"/>
    <p:sldId id="261" r:id="rId6"/>
    <p:sldId id="262" r:id="rId7"/>
    <p:sldId id="263" r:id="rId8"/>
    <p:sldId id="264" r:id="rId9"/>
    <p:sldId id="266" r:id="rId10"/>
    <p:sldId id="265" r:id="rId11"/>
    <p:sldId id="267"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4" d="100"/>
          <a:sy n="54" d="100"/>
        </p:scale>
        <p:origin x="58" y="5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76137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531012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‹nr.›</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2250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590653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‹nr.›</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8070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27959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240937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2054209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564414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629707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11/5/2025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79220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11/5/2025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‹nr.›</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915740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76" r:id="rId6"/>
    <p:sldLayoutId id="2147483672" r:id="rId7"/>
    <p:sldLayoutId id="2147483673" r:id="rId8"/>
    <p:sldLayoutId id="2147483674" r:id="rId9"/>
    <p:sldLayoutId id="2147483675" r:id="rId10"/>
    <p:sldLayoutId id="2147483677"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4" name="Picture 3" descr="Et resume af blå og lyserød">
            <a:extLst>
              <a:ext uri="{FF2B5EF4-FFF2-40B4-BE49-F238E27FC236}">
                <a16:creationId xmlns:a16="http://schemas.microsoft.com/office/drawing/2014/main" id="{95EB9D64-CC29-5DDF-1BA8-54B6AD1B3A53}"/>
              </a:ext>
            </a:extLst>
          </p:cNvPr>
          <p:cNvPicPr>
            <a:picLocks noChangeAspect="1"/>
          </p:cNvPicPr>
          <p:nvPr/>
        </p:nvPicPr>
        <p:blipFill>
          <a:blip r:embed="rId2"/>
          <a:srcRect/>
          <a:stretch>
            <a:fillRect/>
          </a:stretch>
        </p:blipFill>
        <p:spPr>
          <a:xfrm>
            <a:off x="20" y="10"/>
            <a:ext cx="12191979" cy="6857990"/>
          </a:xfrm>
          <a:prstGeom prst="rect">
            <a:avLst/>
          </a:prstGeom>
        </p:spPr>
      </p:pic>
      <p:sp>
        <p:nvSpPr>
          <p:cNvPr id="11" name="Rectangle 10">
            <a:extLst>
              <a:ext uri="{FF2B5EF4-FFF2-40B4-BE49-F238E27FC236}">
                <a16:creationId xmlns:a16="http://schemas.microsoft.com/office/drawing/2014/main" id="{912025B4-7337-735E-4DC9-E634D20119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20000"/>
                </a:schemeClr>
              </a:gs>
              <a:gs pos="26000">
                <a:schemeClr val="bg1">
                  <a:alpha val="7000"/>
                </a:schemeClr>
              </a:gs>
              <a:gs pos="100000">
                <a:schemeClr val="bg1">
                  <a:alpha val="3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el 1">
            <a:extLst>
              <a:ext uri="{FF2B5EF4-FFF2-40B4-BE49-F238E27FC236}">
                <a16:creationId xmlns:a16="http://schemas.microsoft.com/office/drawing/2014/main" id="{ADDE5F93-2267-FC72-075D-F0E67CD5D7AA}"/>
              </a:ext>
            </a:extLst>
          </p:cNvPr>
          <p:cNvSpPr>
            <a:spLocks noGrp="1"/>
          </p:cNvSpPr>
          <p:nvPr>
            <p:ph type="ctrTitle"/>
          </p:nvPr>
        </p:nvSpPr>
        <p:spPr>
          <a:xfrm>
            <a:off x="438910" y="978408"/>
            <a:ext cx="5318795" cy="3969960"/>
          </a:xfrm>
        </p:spPr>
        <p:txBody>
          <a:bodyPr anchor="t">
            <a:normAutofit/>
          </a:bodyPr>
          <a:lstStyle/>
          <a:p>
            <a:r>
              <a:rPr lang="da-DK" sz="6600" dirty="0"/>
              <a:t>Bekæmpelse af ulighed</a:t>
            </a:r>
          </a:p>
        </p:txBody>
      </p:sp>
      <p:sp>
        <p:nvSpPr>
          <p:cNvPr id="3" name="Undertitel 2">
            <a:extLst>
              <a:ext uri="{FF2B5EF4-FFF2-40B4-BE49-F238E27FC236}">
                <a16:creationId xmlns:a16="http://schemas.microsoft.com/office/drawing/2014/main" id="{AA86FCA2-21BD-54B7-8A2A-A929E4BED360}"/>
              </a:ext>
            </a:extLst>
          </p:cNvPr>
          <p:cNvSpPr>
            <a:spLocks noGrp="1"/>
          </p:cNvSpPr>
          <p:nvPr>
            <p:ph type="subTitle" idx="1"/>
          </p:nvPr>
        </p:nvSpPr>
        <p:spPr>
          <a:xfrm>
            <a:off x="438910" y="4948369"/>
            <a:ext cx="4381634" cy="1157436"/>
          </a:xfrm>
        </p:spPr>
        <p:txBody>
          <a:bodyPr anchor="b">
            <a:normAutofit/>
          </a:bodyPr>
          <a:lstStyle/>
          <a:p>
            <a:endParaRPr lang="da-DK" sz="2400"/>
          </a:p>
        </p:txBody>
      </p:sp>
      <p:sp>
        <p:nvSpPr>
          <p:cNvPr id="13" name="Rectangle 12">
            <a:extLst>
              <a:ext uri="{FF2B5EF4-FFF2-40B4-BE49-F238E27FC236}">
                <a16:creationId xmlns:a16="http://schemas.microsoft.com/office/drawing/2014/main" id="{150CDACD-D191-E642-F686-FCB54B7E5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4695702"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Tree>
    <p:extLst>
      <p:ext uri="{BB962C8B-B14F-4D97-AF65-F5344CB8AC3E}">
        <p14:creationId xmlns:p14="http://schemas.microsoft.com/office/powerpoint/2010/main" val="404081705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A711D-D078-BDB6-4161-42715F24AB6C}"/>
              </a:ext>
            </a:extLst>
          </p:cNvPr>
          <p:cNvSpPr>
            <a:spLocks noGrp="1"/>
          </p:cNvSpPr>
          <p:nvPr>
            <p:ph type="title"/>
          </p:nvPr>
        </p:nvSpPr>
        <p:spPr/>
        <p:txBody>
          <a:bodyPr/>
          <a:lstStyle/>
          <a:p>
            <a:r>
              <a:rPr lang="da-DK" dirty="0"/>
              <a:t>Opgave 2</a:t>
            </a:r>
          </a:p>
        </p:txBody>
      </p:sp>
      <p:sp>
        <p:nvSpPr>
          <p:cNvPr id="3" name="Pladsholder til indhold 2">
            <a:extLst>
              <a:ext uri="{FF2B5EF4-FFF2-40B4-BE49-F238E27FC236}">
                <a16:creationId xmlns:a16="http://schemas.microsoft.com/office/drawing/2014/main" id="{BCF802BB-EC67-BBED-7F57-4BCC743CF4FD}"/>
              </a:ext>
            </a:extLst>
          </p:cNvPr>
          <p:cNvSpPr>
            <a:spLocks noGrp="1"/>
          </p:cNvSpPr>
          <p:nvPr>
            <p:ph idx="1"/>
          </p:nvPr>
        </p:nvSpPr>
        <p:spPr/>
        <p:txBody>
          <a:bodyPr/>
          <a:lstStyle/>
          <a:p>
            <a:r>
              <a:rPr lang="da-DK" dirty="0"/>
              <a:t>Ifølge Olsen afhænger vores muligheder i livet af, hvor mange og hvilke ressourcer vi har. I skal i grupper vælge én af de seks ressourcebeholdere og komme med et konkret forslag til, hvordan man kan mindske uligheden i Danmark ved at styrke denne ressource for udsatte grupper. I skal også:</a:t>
            </a:r>
          </a:p>
          <a:p>
            <a:pPr lvl="1"/>
            <a:r>
              <a:rPr lang="da-DK" dirty="0"/>
              <a:t>Forklare, hvad den valgte ressourcebeholder dækker over.</a:t>
            </a:r>
          </a:p>
          <a:p>
            <a:pPr lvl="1"/>
            <a:r>
              <a:rPr lang="da-DK" dirty="0"/>
              <a:t>Give eksempler på, hvordan forskelle i denne ressource kan skabe ulighed.</a:t>
            </a:r>
          </a:p>
          <a:p>
            <a:pPr lvl="1"/>
            <a:r>
              <a:rPr lang="da-DK" dirty="0"/>
              <a:t>Komme med forslag til en konkret indsats, et initiativ eller en politisk beslutning, der kan styrke denne ressource for dem, der mangler den.</a:t>
            </a:r>
          </a:p>
          <a:p>
            <a:pPr lvl="1"/>
            <a:r>
              <a:rPr lang="da-DK" dirty="0"/>
              <a:t>Derefter skal I lave en planche og et kort oplæg på 2-3 minutter, hvor I præsenterer jeres idé, og hvorfor den vil virke (brug her mindst tre begreber fra forløbet), samt hvilke fordele/ulemper der er ved jeres måde at bekæmpe uligheden på.</a:t>
            </a:r>
          </a:p>
          <a:p>
            <a:endParaRPr lang="da-DK" dirty="0"/>
          </a:p>
        </p:txBody>
      </p:sp>
    </p:spTree>
    <p:extLst>
      <p:ext uri="{BB962C8B-B14F-4D97-AF65-F5344CB8AC3E}">
        <p14:creationId xmlns:p14="http://schemas.microsoft.com/office/powerpoint/2010/main" val="1084681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F4C313-3683-ECA4-2361-671C8159561C}"/>
              </a:ext>
            </a:extLst>
          </p:cNvPr>
          <p:cNvSpPr>
            <a:spLocks noGrp="1"/>
          </p:cNvSpPr>
          <p:nvPr>
            <p:ph type="title"/>
          </p:nvPr>
        </p:nvSpPr>
        <p:spPr/>
        <p:txBody>
          <a:bodyPr/>
          <a:lstStyle/>
          <a:p>
            <a:r>
              <a:rPr lang="da-DK" dirty="0"/>
              <a:t>Opgave 3: </a:t>
            </a:r>
          </a:p>
        </p:txBody>
      </p:sp>
      <p:sp>
        <p:nvSpPr>
          <p:cNvPr id="3" name="Pladsholder til indhold 2">
            <a:extLst>
              <a:ext uri="{FF2B5EF4-FFF2-40B4-BE49-F238E27FC236}">
                <a16:creationId xmlns:a16="http://schemas.microsoft.com/office/drawing/2014/main" id="{2BE75889-778C-4C99-AA8E-745A9260DED5}"/>
              </a:ext>
            </a:extLst>
          </p:cNvPr>
          <p:cNvSpPr>
            <a:spLocks noGrp="1"/>
          </p:cNvSpPr>
          <p:nvPr>
            <p:ph idx="1"/>
          </p:nvPr>
        </p:nvSpPr>
        <p:spPr/>
        <p:txBody>
          <a:bodyPr/>
          <a:lstStyle/>
          <a:p>
            <a:r>
              <a:rPr lang="da-DK" dirty="0"/>
              <a:t>Nu skal I gå sammen i grupper af 3-4 personer. Opgaven går ud på, at I skal repetere nedenstående begreber og teorier. I skal trække et kort med et begreb/teori, og nu skal I med egne ord, og uden at læse op fra noter, forsøge at forklare jeres begreb/teori for dommeren i gruppen. Dommeren vurderer herefter hvilken forklaring, der er mest fyldestgørende. Udpeg derfor først en dommer, som gerne må sidde med sin begrebsliste og noter fra Lectio. Når I har gjort det, så har I 10 minutter til at kigge jeres egne noter igennem inden vi starter på øvelsen, og derefter skal de pakkes væk. God fornøjelse </a:t>
            </a:r>
            <a:r>
              <a:rPr lang="da-DK" dirty="0">
                <a:sym typeface="Segoe UI Emoji" panose="020B0502040204020203" pitchFamily="34" charset="0"/>
              </a:rPr>
              <a:t>😊</a:t>
            </a:r>
            <a:endParaRPr lang="da-DK" dirty="0"/>
          </a:p>
          <a:p>
            <a:endParaRPr lang="da-DK" dirty="0"/>
          </a:p>
        </p:txBody>
      </p:sp>
    </p:spTree>
    <p:extLst>
      <p:ext uri="{BB962C8B-B14F-4D97-AF65-F5344CB8AC3E}">
        <p14:creationId xmlns:p14="http://schemas.microsoft.com/office/powerpoint/2010/main" val="3958478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A37688-1D9F-926F-02AB-036201EE02F6}"/>
              </a:ext>
            </a:extLst>
          </p:cNvPr>
          <p:cNvSpPr>
            <a:spLocks noGrp="1"/>
          </p:cNvSpPr>
          <p:nvPr>
            <p:ph type="title"/>
          </p:nvPr>
        </p:nvSpPr>
        <p:spPr/>
        <p:txBody>
          <a:bodyPr/>
          <a:lstStyle/>
          <a:p>
            <a:r>
              <a:rPr lang="da-DK" dirty="0"/>
              <a:t>Dagens program</a:t>
            </a:r>
          </a:p>
        </p:txBody>
      </p:sp>
      <p:sp>
        <p:nvSpPr>
          <p:cNvPr id="3" name="Pladsholder til indhold 2">
            <a:extLst>
              <a:ext uri="{FF2B5EF4-FFF2-40B4-BE49-F238E27FC236}">
                <a16:creationId xmlns:a16="http://schemas.microsoft.com/office/drawing/2014/main" id="{32B1DF16-498F-59A4-2049-7147867FFE82}"/>
              </a:ext>
            </a:extLst>
          </p:cNvPr>
          <p:cNvSpPr>
            <a:spLocks noGrp="1"/>
          </p:cNvSpPr>
          <p:nvPr>
            <p:ph idx="1"/>
          </p:nvPr>
        </p:nvSpPr>
        <p:spPr/>
        <p:txBody>
          <a:bodyPr/>
          <a:lstStyle/>
          <a:p>
            <a:pPr lvl="0"/>
            <a:r>
              <a:rPr lang="da-DK" dirty="0"/>
              <a:t>Den ’nye’ ulighed </a:t>
            </a:r>
            <a:r>
              <a:rPr lang="da-DK" dirty="0">
                <a:sym typeface="Wingdings" panose="05000000000000000000" pitchFamily="2" charset="2"/>
              </a:rPr>
              <a:t></a:t>
            </a:r>
            <a:r>
              <a:rPr lang="da-DK" dirty="0"/>
              <a:t> ressourcebeholdere.</a:t>
            </a:r>
          </a:p>
          <a:p>
            <a:pPr lvl="0"/>
            <a:r>
              <a:rPr lang="da-DK" dirty="0"/>
              <a:t>Bekæmp uligheden </a:t>
            </a:r>
            <a:r>
              <a:rPr lang="da-DK" dirty="0">
                <a:sym typeface="Wingdings" panose="05000000000000000000" pitchFamily="2" charset="2"/>
              </a:rPr>
              <a:t></a:t>
            </a:r>
            <a:r>
              <a:rPr lang="da-DK" dirty="0"/>
              <a:t> hvad er jeres bud på at mindske uligheden.</a:t>
            </a:r>
          </a:p>
          <a:p>
            <a:pPr lvl="0"/>
            <a:r>
              <a:rPr lang="da-DK" dirty="0"/>
              <a:t>Repetition af teorier/begreber fra forløbet indtil nu.</a:t>
            </a:r>
          </a:p>
          <a:p>
            <a:pPr lvl="0"/>
            <a:r>
              <a:rPr lang="da-DK" dirty="0"/>
              <a:t>Fælles feedback på afleveringen.</a:t>
            </a:r>
          </a:p>
          <a:p>
            <a:endParaRPr lang="da-DK" dirty="0"/>
          </a:p>
        </p:txBody>
      </p:sp>
    </p:spTree>
    <p:extLst>
      <p:ext uri="{BB962C8B-B14F-4D97-AF65-F5344CB8AC3E}">
        <p14:creationId xmlns:p14="http://schemas.microsoft.com/office/powerpoint/2010/main" val="258999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1F3077-08F7-2506-77E6-BFD2F20F35A6}"/>
              </a:ext>
            </a:extLst>
          </p:cNvPr>
          <p:cNvSpPr>
            <a:spLocks noGrp="1"/>
          </p:cNvSpPr>
          <p:nvPr>
            <p:ph type="title"/>
          </p:nvPr>
        </p:nvSpPr>
        <p:spPr/>
        <p:txBody>
          <a:bodyPr/>
          <a:lstStyle/>
          <a:p>
            <a:r>
              <a:rPr lang="da-DK" dirty="0"/>
              <a:t>Opgave 1: Den ‘nye’ ulighed</a:t>
            </a:r>
          </a:p>
        </p:txBody>
      </p:sp>
      <p:sp>
        <p:nvSpPr>
          <p:cNvPr id="3" name="Pladsholder til indhold 2">
            <a:extLst>
              <a:ext uri="{FF2B5EF4-FFF2-40B4-BE49-F238E27FC236}">
                <a16:creationId xmlns:a16="http://schemas.microsoft.com/office/drawing/2014/main" id="{C5ABA283-A7C0-1BC3-28A6-25B436764563}"/>
              </a:ext>
            </a:extLst>
          </p:cNvPr>
          <p:cNvSpPr>
            <a:spLocks noGrp="1"/>
          </p:cNvSpPr>
          <p:nvPr>
            <p:ph idx="1"/>
          </p:nvPr>
        </p:nvSpPr>
        <p:spPr>
          <a:xfrm>
            <a:off x="521208" y="2578608"/>
            <a:ext cx="2393442" cy="3767328"/>
          </a:xfrm>
        </p:spPr>
        <p:txBody>
          <a:bodyPr/>
          <a:lstStyle/>
          <a:p>
            <a:r>
              <a:rPr lang="da-DK" dirty="0"/>
              <a:t>Læs først de tre afsnit i opgaven.</a:t>
            </a:r>
          </a:p>
          <a:p>
            <a:r>
              <a:rPr lang="da-DK" dirty="0"/>
              <a:t>Herefter vil ND gennem ressourcebeholderne enkeltvis.</a:t>
            </a:r>
          </a:p>
          <a:p>
            <a:endParaRPr lang="da-DK" dirty="0"/>
          </a:p>
        </p:txBody>
      </p:sp>
      <p:pic>
        <p:nvPicPr>
          <p:cNvPr id="4" name="Billede 3" descr="Et billede, der indeholder tekst, skærmbillede, Font/skrifttype, design&#10;&#10;Automatisk genereret beskrivelse">
            <a:extLst>
              <a:ext uri="{FF2B5EF4-FFF2-40B4-BE49-F238E27FC236}">
                <a16:creationId xmlns:a16="http://schemas.microsoft.com/office/drawing/2014/main" id="{D461BC39-918D-04CE-20D3-10D406BFC3A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4432" y="2558097"/>
            <a:ext cx="8164011" cy="2985453"/>
          </a:xfrm>
          <a:prstGeom prst="rect">
            <a:avLst/>
          </a:prstGeom>
          <a:noFill/>
          <a:ln>
            <a:noFill/>
          </a:ln>
        </p:spPr>
      </p:pic>
    </p:spTree>
    <p:extLst>
      <p:ext uri="{BB962C8B-B14F-4D97-AF65-F5344CB8AC3E}">
        <p14:creationId xmlns:p14="http://schemas.microsoft.com/office/powerpoint/2010/main" val="93638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85DB9E-21C4-4856-DCB1-17A364F99493}"/>
              </a:ext>
            </a:extLst>
          </p:cNvPr>
          <p:cNvSpPr>
            <a:spLocks noGrp="1"/>
          </p:cNvSpPr>
          <p:nvPr>
            <p:ph type="title"/>
          </p:nvPr>
        </p:nvSpPr>
        <p:spPr/>
        <p:txBody>
          <a:bodyPr/>
          <a:lstStyle/>
          <a:p>
            <a:r>
              <a:rPr lang="da-DK" dirty="0"/>
              <a:t>Den nye ulighed</a:t>
            </a:r>
          </a:p>
        </p:txBody>
      </p:sp>
      <p:sp>
        <p:nvSpPr>
          <p:cNvPr id="3" name="Pladsholder til indhold 2">
            <a:extLst>
              <a:ext uri="{FF2B5EF4-FFF2-40B4-BE49-F238E27FC236}">
                <a16:creationId xmlns:a16="http://schemas.microsoft.com/office/drawing/2014/main" id="{CE7F1E32-CA9D-0CEA-956C-CA9BB7BE2B69}"/>
              </a:ext>
            </a:extLst>
          </p:cNvPr>
          <p:cNvSpPr>
            <a:spLocks noGrp="1"/>
          </p:cNvSpPr>
          <p:nvPr>
            <p:ph idx="1"/>
          </p:nvPr>
        </p:nvSpPr>
        <p:spPr/>
        <p:txBody>
          <a:bodyPr/>
          <a:lstStyle/>
          <a:p>
            <a:r>
              <a:rPr lang="da-DK" dirty="0"/>
              <a:t>Social ulighed </a:t>
            </a:r>
            <a:r>
              <a:rPr lang="da-DK" dirty="0">
                <a:sym typeface="Wingdings" panose="05000000000000000000" pitchFamily="2" charset="2"/>
              </a:rPr>
              <a:t> forskelle i levevilkår mellem forskellige grupper i et samt: indkomst, uddannelse, magt etc.</a:t>
            </a:r>
          </a:p>
          <a:p>
            <a:r>
              <a:rPr lang="da-DK" dirty="0">
                <a:sym typeface="Wingdings" panose="05000000000000000000" pitchFamily="2" charset="2"/>
              </a:rPr>
              <a:t>Social ulighed skyldes ikke kun økonomisk ulighed. </a:t>
            </a:r>
          </a:p>
          <a:p>
            <a:r>
              <a:rPr lang="da-DK" dirty="0">
                <a:sym typeface="Wingdings" panose="05000000000000000000" pitchFamily="2" charset="2"/>
              </a:rPr>
              <a:t>Olsen finder, at ulighed også er socialt betinget.</a:t>
            </a:r>
          </a:p>
          <a:p>
            <a:r>
              <a:rPr lang="da-DK" dirty="0">
                <a:sym typeface="Wingdings" panose="05000000000000000000" pitchFamily="2" charset="2"/>
              </a:rPr>
              <a:t>Olsen finder nemlig, at uligheden afhænger af parametre som sociale klassers uddannelsesniveau, tilknytning til arbejdsmarkedet, stabilitet i familielivet og helbred.</a:t>
            </a:r>
          </a:p>
          <a:p>
            <a:r>
              <a:rPr lang="da-DK" dirty="0">
                <a:sym typeface="Wingdings" panose="05000000000000000000" pitchFamily="2" charset="2"/>
              </a:rPr>
              <a:t>Olsen anvender ressourcebeholderne til at tydeliggøre, at vi individer hver især kan have flere eller færre ressourcer i vores respektive beholdere (ligesom vi ser det hos Bourdieu og kapitalerne). Det er mængden af ressourcer, der påvirker vores livsforløb.</a:t>
            </a:r>
          </a:p>
          <a:p>
            <a:r>
              <a:rPr lang="da-DK" dirty="0" err="1">
                <a:sym typeface="Wingdings" panose="05000000000000000000" pitchFamily="2" charset="2"/>
              </a:rPr>
              <a:t>Spill</a:t>
            </a:r>
            <a:r>
              <a:rPr lang="da-DK" dirty="0">
                <a:sym typeface="Wingdings" panose="05000000000000000000" pitchFamily="2" charset="2"/>
              </a:rPr>
              <a:t>-over-effekt  mængden af ressourcer i en beholder kan påvirke en eller flere af de andre beholdere, både positivt og negativt.</a:t>
            </a:r>
          </a:p>
        </p:txBody>
      </p:sp>
    </p:spTree>
    <p:extLst>
      <p:ext uri="{BB962C8B-B14F-4D97-AF65-F5344CB8AC3E}">
        <p14:creationId xmlns:p14="http://schemas.microsoft.com/office/powerpoint/2010/main" val="210556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1BDCCC-E676-2A7E-BE11-2B8C23DB2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A2DDAC81-1BE9-9249-41B0-A6C6960FBD5E}"/>
              </a:ext>
            </a:extLst>
          </p:cNvPr>
          <p:cNvSpPr>
            <a:spLocks noGrp="1"/>
          </p:cNvSpPr>
          <p:nvPr>
            <p:ph type="title"/>
          </p:nvPr>
        </p:nvSpPr>
        <p:spPr>
          <a:xfrm>
            <a:off x="521208" y="978408"/>
            <a:ext cx="11155680" cy="1115568"/>
          </a:xfrm>
        </p:spPr>
        <p:txBody>
          <a:bodyPr>
            <a:normAutofit/>
          </a:bodyPr>
          <a:lstStyle/>
          <a:p>
            <a:r>
              <a:rPr lang="da-DK" dirty="0"/>
              <a:t>Den nye ulighed</a:t>
            </a:r>
          </a:p>
        </p:txBody>
      </p:sp>
      <p:sp>
        <p:nvSpPr>
          <p:cNvPr id="11" name="Freeform: Shape 10">
            <a:extLst>
              <a:ext uri="{FF2B5EF4-FFF2-40B4-BE49-F238E27FC236}">
                <a16:creationId xmlns:a16="http://schemas.microsoft.com/office/drawing/2014/main" id="{781C97B1-8A09-6383-8C65-A3B735778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Billede 3" descr="Et billede, der indeholder tekst, design&#10;&#10;AI-genereret indhold kan være ukorrekt.">
            <a:extLst>
              <a:ext uri="{FF2B5EF4-FFF2-40B4-BE49-F238E27FC236}">
                <a16:creationId xmlns:a16="http://schemas.microsoft.com/office/drawing/2014/main" id="{462D902B-ECA0-9EFA-ED7B-4865A67939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0" y="2630860"/>
            <a:ext cx="6752745" cy="2650452"/>
          </a:xfrm>
          <a:prstGeom prst="rect">
            <a:avLst/>
          </a:prstGeom>
          <a:noFill/>
        </p:spPr>
      </p:pic>
      <p:sp>
        <p:nvSpPr>
          <p:cNvPr id="3" name="Pladsholder til indhold 2">
            <a:extLst>
              <a:ext uri="{FF2B5EF4-FFF2-40B4-BE49-F238E27FC236}">
                <a16:creationId xmlns:a16="http://schemas.microsoft.com/office/drawing/2014/main" id="{E8D48BE6-7CE0-53DB-72C2-6CA103EE41F1}"/>
              </a:ext>
            </a:extLst>
          </p:cNvPr>
          <p:cNvSpPr>
            <a:spLocks noGrp="1"/>
          </p:cNvSpPr>
          <p:nvPr>
            <p:ph idx="1"/>
          </p:nvPr>
        </p:nvSpPr>
        <p:spPr>
          <a:xfrm>
            <a:off x="6547104" y="2304288"/>
            <a:ext cx="5129784" cy="4050792"/>
          </a:xfrm>
        </p:spPr>
        <p:txBody>
          <a:bodyPr>
            <a:normAutofit/>
          </a:bodyPr>
          <a:lstStyle/>
          <a:p>
            <a:r>
              <a:rPr lang="da-DK" dirty="0"/>
              <a:t>Eksempel: Hvis vi har en ustabil og utryg familiesituation, så vil vi måske have sværere ved at få taget en uddannelse. Det kan så betyde, at vi senere i livet får en løsere tilknytning til arbejdsmarkedet og ofte står uden et job, der igen kan føre til et svagere socialt netværk med få sociale relationer, der kan resultere i ensomhed og isolation, hvilket kan bidrage til et dårligt helbred osv.</a:t>
            </a:r>
          </a:p>
          <a:p>
            <a:endParaRPr lang="da-DK" dirty="0"/>
          </a:p>
        </p:txBody>
      </p:sp>
    </p:spTree>
    <p:extLst>
      <p:ext uri="{BB962C8B-B14F-4D97-AF65-F5344CB8AC3E}">
        <p14:creationId xmlns:p14="http://schemas.microsoft.com/office/powerpoint/2010/main" val="3665947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64CF29-B4D3-751E-AAF0-6E0E944AED7F}"/>
              </a:ext>
            </a:extLst>
          </p:cNvPr>
          <p:cNvSpPr>
            <a:spLocks noGrp="1"/>
          </p:cNvSpPr>
          <p:nvPr>
            <p:ph type="title"/>
          </p:nvPr>
        </p:nvSpPr>
        <p:spPr/>
        <p:txBody>
          <a:bodyPr/>
          <a:lstStyle/>
          <a:p>
            <a:r>
              <a:rPr lang="da-DK" dirty="0"/>
              <a:t>Den nye ulighed</a:t>
            </a:r>
          </a:p>
        </p:txBody>
      </p:sp>
      <p:sp>
        <p:nvSpPr>
          <p:cNvPr id="3" name="Pladsholder til indhold 2">
            <a:extLst>
              <a:ext uri="{FF2B5EF4-FFF2-40B4-BE49-F238E27FC236}">
                <a16:creationId xmlns:a16="http://schemas.microsoft.com/office/drawing/2014/main" id="{3D543682-5A6D-A11D-1F12-5632730AB010}"/>
              </a:ext>
            </a:extLst>
          </p:cNvPr>
          <p:cNvSpPr>
            <a:spLocks noGrp="1"/>
          </p:cNvSpPr>
          <p:nvPr>
            <p:ph idx="1"/>
          </p:nvPr>
        </p:nvSpPr>
        <p:spPr>
          <a:xfrm>
            <a:off x="0" y="1757363"/>
            <a:ext cx="12192000" cy="5100637"/>
          </a:xfrm>
        </p:spPr>
        <p:txBody>
          <a:bodyPr>
            <a:normAutofit fontScale="85000" lnSpcReduction="10000"/>
          </a:bodyPr>
          <a:lstStyle/>
          <a:p>
            <a:r>
              <a:rPr lang="da-DK" dirty="0"/>
              <a:t>Vores muligheder i livet afhænger af, hvor mange og hvilke ressourcer vi har. Han taler om seks ressourcebeholdere. </a:t>
            </a:r>
          </a:p>
          <a:p>
            <a:r>
              <a:rPr lang="da-DK" b="1" dirty="0"/>
              <a:t>Den økonomiske ressourcebeholder:</a:t>
            </a:r>
          </a:p>
          <a:p>
            <a:pPr lvl="1"/>
            <a:r>
              <a:rPr lang="da-DK" dirty="0"/>
              <a:t>Henviser til de økonomiske ressourcer, vi hver især har, og som igennem en årrække er blevet mere ulige fordelt i den danske befolkning (husk på ginikoefficientens udvikling)</a:t>
            </a:r>
          </a:p>
          <a:p>
            <a:pPr lvl="1"/>
            <a:r>
              <a:rPr lang="da-DK" dirty="0"/>
              <a:t>Vi kan have en fyldt økonomisk ressourcebeholder, men vi kan også have en, der ikke er særlig fyldt.</a:t>
            </a:r>
          </a:p>
          <a:p>
            <a:r>
              <a:rPr lang="da-DK" b="1" dirty="0"/>
              <a:t>Den kulturelle ressourcebeholder</a:t>
            </a:r>
            <a:endParaRPr lang="da-DK" dirty="0"/>
          </a:p>
          <a:p>
            <a:pPr lvl="0"/>
            <a:r>
              <a:rPr lang="da-DK" dirty="0"/>
              <a:t>De ”hårde” kulturelle ressourcer:</a:t>
            </a:r>
          </a:p>
          <a:p>
            <a:pPr lvl="1"/>
            <a:r>
              <a:rPr lang="da-DK" dirty="0"/>
              <a:t>Uddannelse, viden og information </a:t>
            </a:r>
            <a:r>
              <a:rPr lang="da-DK" dirty="0">
                <a:sym typeface="Wingdings" panose="05000000000000000000" pitchFamily="2" charset="2"/>
              </a:rPr>
              <a:t></a:t>
            </a:r>
            <a:r>
              <a:rPr lang="da-DK" dirty="0"/>
              <a:t> flere og flere får taget sig en uddannelse, men som vi så i lektion 5 med bilagsarbejdet, så betyder ens forældres uddannelsesniveau også noget for, hvorvidt man selv får en uddannelse. Her tænker jeg på bilag B. </a:t>
            </a:r>
          </a:p>
          <a:p>
            <a:pPr lvl="0"/>
            <a:r>
              <a:rPr lang="da-DK" dirty="0"/>
              <a:t>De ”bløde” kulturelle ressourcer:</a:t>
            </a:r>
          </a:p>
          <a:p>
            <a:pPr lvl="1"/>
            <a:r>
              <a:rPr lang="da-DK" dirty="0"/>
              <a:t>At kunne afkode omverdenen, dvs. at kunne begå sig i hverdagen.</a:t>
            </a:r>
          </a:p>
          <a:p>
            <a:pPr lvl="1"/>
            <a:r>
              <a:rPr lang="da-DK" dirty="0"/>
              <a:t>Det at kunne tale korrekt, at vide at det ikke duer at medbringe en lagkage til fødselsdag i dit barns børnehave, når det er en sukkerfri institution, og det at kunne fornemme, hvornår det til en jobsamtale er på sin plads at tie stille, er alle kompetencer, som er vigtige i det senmoderne samfund.</a:t>
            </a:r>
          </a:p>
          <a:p>
            <a:pPr lvl="1"/>
            <a:r>
              <a:rPr lang="da-DK" dirty="0"/>
              <a:t>Allerede i daginstitutionerne bliver fordelingen af disse bløde kulturelle ressourcer synlige.</a:t>
            </a:r>
          </a:p>
          <a:p>
            <a:pPr lvl="0"/>
            <a:r>
              <a:rPr lang="da-DK" dirty="0"/>
              <a:t>Begreber der kan bruges til at analysere den kulturelle ressourcebeholder:</a:t>
            </a:r>
          </a:p>
          <a:p>
            <a:pPr lvl="1"/>
            <a:r>
              <a:rPr lang="da-DK" dirty="0"/>
              <a:t>Primær socialisering</a:t>
            </a:r>
          </a:p>
          <a:p>
            <a:pPr lvl="1"/>
            <a:r>
              <a:rPr lang="da-DK" dirty="0"/>
              <a:t>Sekundær socialisering</a:t>
            </a:r>
          </a:p>
          <a:p>
            <a:endParaRPr lang="da-DK" dirty="0"/>
          </a:p>
        </p:txBody>
      </p:sp>
    </p:spTree>
    <p:extLst>
      <p:ext uri="{BB962C8B-B14F-4D97-AF65-F5344CB8AC3E}">
        <p14:creationId xmlns:p14="http://schemas.microsoft.com/office/powerpoint/2010/main" val="1908318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46D26-7E17-36F3-3B5D-BE75E9A80319}"/>
              </a:ext>
            </a:extLst>
          </p:cNvPr>
          <p:cNvSpPr>
            <a:spLocks noGrp="1"/>
          </p:cNvSpPr>
          <p:nvPr>
            <p:ph type="title"/>
          </p:nvPr>
        </p:nvSpPr>
        <p:spPr/>
        <p:txBody>
          <a:bodyPr/>
          <a:lstStyle/>
          <a:p>
            <a:r>
              <a:rPr lang="da-DK" dirty="0"/>
              <a:t>Den nye ulighed</a:t>
            </a:r>
          </a:p>
        </p:txBody>
      </p:sp>
      <p:sp>
        <p:nvSpPr>
          <p:cNvPr id="3" name="Pladsholder til indhold 2">
            <a:extLst>
              <a:ext uri="{FF2B5EF4-FFF2-40B4-BE49-F238E27FC236}">
                <a16:creationId xmlns:a16="http://schemas.microsoft.com/office/drawing/2014/main" id="{EC1A102C-A98E-E9B1-A330-EF667E358F30}"/>
              </a:ext>
            </a:extLst>
          </p:cNvPr>
          <p:cNvSpPr>
            <a:spLocks noGrp="1"/>
          </p:cNvSpPr>
          <p:nvPr>
            <p:ph idx="1"/>
          </p:nvPr>
        </p:nvSpPr>
        <p:spPr>
          <a:xfrm>
            <a:off x="157163" y="1714500"/>
            <a:ext cx="12034837" cy="4943475"/>
          </a:xfrm>
        </p:spPr>
        <p:txBody>
          <a:bodyPr>
            <a:normAutofit fontScale="85000" lnSpcReduction="20000"/>
          </a:bodyPr>
          <a:lstStyle/>
          <a:p>
            <a:r>
              <a:rPr lang="da-DK" b="1" dirty="0"/>
              <a:t>Arbejdsmarkedstilknytning</a:t>
            </a:r>
            <a:endParaRPr lang="da-DK" dirty="0"/>
          </a:p>
          <a:p>
            <a:pPr lvl="0"/>
            <a:r>
              <a:rPr lang="da-DK" dirty="0"/>
              <a:t>Handler om i hvilket omfang vi har en stabil arbejdsmarkedstilknytning. </a:t>
            </a:r>
          </a:p>
          <a:p>
            <a:pPr lvl="0"/>
            <a:r>
              <a:rPr lang="da-DK" dirty="0"/>
              <a:t>Det at være på arbejde udgør i dag en central faktor både økonomisk, socialt og identitetsmæssigt, og det at være uden arbejde eller i en meget ustabil arbejdssituation, kan betyde et dræn i ressourcer. </a:t>
            </a:r>
          </a:p>
          <a:p>
            <a:pPr lvl="0"/>
            <a:r>
              <a:rPr lang="da-DK" dirty="0"/>
              <a:t>Denne beholder er tæt knyttet til den kulturelle ressourcebeholder, i den forstand at arbejdsmarkedstilknytningen er afhængig af vores uddannelsesniveau samt typen af uddannelse.</a:t>
            </a:r>
          </a:p>
          <a:p>
            <a:pPr lvl="0"/>
            <a:r>
              <a:rPr lang="da-DK" dirty="0" err="1"/>
              <a:t>Spill</a:t>
            </a:r>
            <a:r>
              <a:rPr lang="da-DK" dirty="0"/>
              <a:t>-over-effekt. Arbejdsmarkedstilknytningen spiller over på den ”økonomiske ressourcebeholder” i den forstand, at med ledighed kommer også en lavere indkomst.</a:t>
            </a:r>
          </a:p>
          <a:p>
            <a:r>
              <a:rPr lang="da-DK" b="1" dirty="0"/>
              <a:t>Netværksmæssige ressourcer</a:t>
            </a:r>
            <a:endParaRPr lang="da-DK" dirty="0"/>
          </a:p>
          <a:p>
            <a:pPr lvl="0"/>
            <a:r>
              <a:rPr lang="da-DK" dirty="0"/>
              <a:t>Et stærkt netværk kan udgøre en central ressource i vores hverdag. Dette gælder alt fra børnepasning, over hjælp i hjemmet, til boligsøgning og job.</a:t>
            </a:r>
          </a:p>
          <a:p>
            <a:pPr lvl="0"/>
            <a:r>
              <a:rPr lang="da-DK" dirty="0"/>
              <a:t>Slægtskabsrelationer, forbindelser og andre former for sociale netværk, der kan have betydning for en aktørs placering og magtposition.</a:t>
            </a:r>
          </a:p>
          <a:p>
            <a:pPr lvl="0"/>
            <a:r>
              <a:rPr lang="da-DK" dirty="0"/>
              <a:t>Hvis du kender eller har adgang til indflydelsesrige personer, vil det også være lettere for dig selv at indtage en indflydelsesrig position, og dem, der allerede har magtfuld position, vil også have lettere ved at fastholde og udvide et profitabelt netværk. </a:t>
            </a:r>
          </a:p>
          <a:p>
            <a:pPr lvl="0"/>
            <a:r>
              <a:rPr lang="da-DK" dirty="0"/>
              <a:t>Netværk kan med andre ord være med til at forklare, hvorfor mange lande bliver ved med at reproducere ulighed. Alle har lige adgang til bestemte positioner og jobs i samfundet, men nogle er bare bekendte/venner med dem, der bestemmer, hvem der skal indtage de attraktive positioner.</a:t>
            </a:r>
          </a:p>
          <a:p>
            <a:endParaRPr lang="da-DK" dirty="0"/>
          </a:p>
        </p:txBody>
      </p:sp>
    </p:spTree>
    <p:extLst>
      <p:ext uri="{BB962C8B-B14F-4D97-AF65-F5344CB8AC3E}">
        <p14:creationId xmlns:p14="http://schemas.microsoft.com/office/powerpoint/2010/main" val="164244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F8BCC3-037F-C6AE-8097-9C11860C4B3D}"/>
              </a:ext>
            </a:extLst>
          </p:cNvPr>
          <p:cNvSpPr>
            <a:spLocks noGrp="1"/>
          </p:cNvSpPr>
          <p:nvPr>
            <p:ph type="title"/>
          </p:nvPr>
        </p:nvSpPr>
        <p:spPr/>
        <p:txBody>
          <a:bodyPr/>
          <a:lstStyle/>
          <a:p>
            <a:r>
              <a:rPr lang="da-DK" dirty="0"/>
              <a:t>Den nye ulighed</a:t>
            </a:r>
          </a:p>
        </p:txBody>
      </p:sp>
      <p:sp>
        <p:nvSpPr>
          <p:cNvPr id="3" name="Pladsholder til indhold 2">
            <a:extLst>
              <a:ext uri="{FF2B5EF4-FFF2-40B4-BE49-F238E27FC236}">
                <a16:creationId xmlns:a16="http://schemas.microsoft.com/office/drawing/2014/main" id="{EF9E3A40-E47C-C8C2-8B12-BE712FA47580}"/>
              </a:ext>
            </a:extLst>
          </p:cNvPr>
          <p:cNvSpPr>
            <a:spLocks noGrp="1"/>
          </p:cNvSpPr>
          <p:nvPr>
            <p:ph idx="1"/>
          </p:nvPr>
        </p:nvSpPr>
        <p:spPr/>
        <p:txBody>
          <a:bodyPr/>
          <a:lstStyle/>
          <a:p>
            <a:r>
              <a:rPr lang="da-DK" b="1" dirty="0"/>
              <a:t>Stabilitet i familien</a:t>
            </a:r>
            <a:endParaRPr lang="da-DK" dirty="0"/>
          </a:p>
          <a:p>
            <a:pPr lvl="0"/>
            <a:r>
              <a:rPr lang="da-DK" dirty="0"/>
              <a:t>Ustabilitet i familien, mange og skiftende partnere, kan være en risikofaktor, som skaber ulige </a:t>
            </a:r>
            <a:r>
              <a:rPr lang="da-DK" dirty="0" err="1"/>
              <a:t>levekår</a:t>
            </a:r>
            <a:r>
              <a:rPr lang="da-DK" dirty="0"/>
              <a:t>. </a:t>
            </a:r>
          </a:p>
          <a:p>
            <a:r>
              <a:rPr lang="da-DK" b="1" dirty="0"/>
              <a:t>Helbred</a:t>
            </a:r>
            <a:endParaRPr lang="da-DK" dirty="0"/>
          </a:p>
          <a:p>
            <a:pPr lvl="0"/>
            <a:r>
              <a:rPr lang="da-DK" dirty="0"/>
              <a:t>Dårligt helbred, dårlige kostvaner m.m. kan være ulighedsskabende og føre til mere belastende </a:t>
            </a:r>
            <a:r>
              <a:rPr lang="da-DK" dirty="0" err="1"/>
              <a:t>levekår</a:t>
            </a:r>
            <a:r>
              <a:rPr lang="da-DK" dirty="0"/>
              <a:t>.</a:t>
            </a:r>
          </a:p>
          <a:p>
            <a:pPr lvl="0"/>
            <a:r>
              <a:rPr lang="da-DK" dirty="0"/>
              <a:t>Det kan skære år af vores levetid, men det kan også gøre vores livskvalitet ringere.</a:t>
            </a:r>
          </a:p>
          <a:p>
            <a:pPr lvl="0"/>
            <a:r>
              <a:rPr lang="da-DK" dirty="0"/>
              <a:t>Uddannelse kan også spille ind. Jo højere uddannet du er, desto mindre ryger du. </a:t>
            </a:r>
            <a:r>
              <a:rPr lang="da-DK" dirty="0" err="1"/>
              <a:t>Spill</a:t>
            </a:r>
            <a:r>
              <a:rPr lang="da-DK" dirty="0"/>
              <a:t>-over-effekten.</a:t>
            </a:r>
          </a:p>
          <a:p>
            <a:endParaRPr lang="da-DK" dirty="0"/>
          </a:p>
        </p:txBody>
      </p:sp>
    </p:spTree>
    <p:extLst>
      <p:ext uri="{BB962C8B-B14F-4D97-AF65-F5344CB8AC3E}">
        <p14:creationId xmlns:p14="http://schemas.microsoft.com/office/powerpoint/2010/main" val="2469525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8A6229-BBC3-16EE-E87C-2B51DD33759F}"/>
              </a:ext>
            </a:extLst>
          </p:cNvPr>
          <p:cNvSpPr>
            <a:spLocks noGrp="1"/>
          </p:cNvSpPr>
          <p:nvPr>
            <p:ph type="title"/>
          </p:nvPr>
        </p:nvSpPr>
        <p:spPr/>
        <p:txBody>
          <a:bodyPr/>
          <a:lstStyle/>
          <a:p>
            <a:r>
              <a:rPr lang="da-DK" dirty="0"/>
              <a:t>Summeøvelse</a:t>
            </a:r>
          </a:p>
        </p:txBody>
      </p:sp>
      <p:sp>
        <p:nvSpPr>
          <p:cNvPr id="3" name="Pladsholder til indhold 2">
            <a:extLst>
              <a:ext uri="{FF2B5EF4-FFF2-40B4-BE49-F238E27FC236}">
                <a16:creationId xmlns:a16="http://schemas.microsoft.com/office/drawing/2014/main" id="{1EB6FAC4-FAEC-77BF-1D29-AE1129793E7F}"/>
              </a:ext>
            </a:extLst>
          </p:cNvPr>
          <p:cNvSpPr>
            <a:spLocks noGrp="1"/>
          </p:cNvSpPr>
          <p:nvPr>
            <p:ph idx="1"/>
          </p:nvPr>
        </p:nvSpPr>
        <p:spPr/>
        <p:txBody>
          <a:bodyPr/>
          <a:lstStyle/>
          <a:p>
            <a:r>
              <a:rPr lang="da-DK" dirty="0"/>
              <a:t>Hvorfor spiller disse ressourcebeholdere en rolle for et individs mulighed for at klare sig gennem livet?</a:t>
            </a:r>
          </a:p>
        </p:txBody>
      </p:sp>
    </p:spTree>
    <p:extLst>
      <p:ext uri="{BB962C8B-B14F-4D97-AF65-F5344CB8AC3E}">
        <p14:creationId xmlns:p14="http://schemas.microsoft.com/office/powerpoint/2010/main" val="3678027472"/>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otalTime>17</TotalTime>
  <Words>1158</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11</vt:i4>
      </vt:variant>
    </vt:vector>
  </HeadingPairs>
  <TitlesOfParts>
    <vt:vector size="17" baseType="lpstr">
      <vt:lpstr>Arial</vt:lpstr>
      <vt:lpstr>Bierstadt</vt:lpstr>
      <vt:lpstr>Neue Haas Grotesk Text Pro</vt:lpstr>
      <vt:lpstr>Segoe UI Emoji</vt:lpstr>
      <vt:lpstr>Wingdings</vt:lpstr>
      <vt:lpstr>GestaltVTI</vt:lpstr>
      <vt:lpstr>Bekæmpelse af ulighed</vt:lpstr>
      <vt:lpstr>Dagens program</vt:lpstr>
      <vt:lpstr>Opgave 1: Den ‘nye’ ulighed</vt:lpstr>
      <vt:lpstr>Den nye ulighed</vt:lpstr>
      <vt:lpstr>Den nye ulighed</vt:lpstr>
      <vt:lpstr>Den nye ulighed</vt:lpstr>
      <vt:lpstr>Den nye ulighed</vt:lpstr>
      <vt:lpstr>Den nye ulighed</vt:lpstr>
      <vt:lpstr>Summeøvelse</vt:lpstr>
      <vt:lpstr>Opgave 2</vt:lpstr>
      <vt:lpstr>Opgave 3: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Droob</dc:creator>
  <cp:lastModifiedBy>Natasja Droob</cp:lastModifiedBy>
  <cp:revision>1</cp:revision>
  <dcterms:created xsi:type="dcterms:W3CDTF">2025-11-05T18:47:20Z</dcterms:created>
  <dcterms:modified xsi:type="dcterms:W3CDTF">2025-11-05T19:04:21Z</dcterms:modified>
</cp:coreProperties>
</file>